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theme/theme8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69" r:id="rId6"/>
    <p:sldMasterId id="2147483730" r:id="rId7"/>
    <p:sldMasterId id="2147483757" r:id="rId8"/>
    <p:sldMasterId id="2147483764" r:id="rId9"/>
    <p:sldMasterId id="2147483778" r:id="rId10"/>
    <p:sldMasterId id="2147483786" r:id="rId11"/>
    <p:sldMasterId id="2147483788" r:id="rId12"/>
  </p:sldMasterIdLst>
  <p:notesMasterIdLst>
    <p:notesMasterId r:id="rId57"/>
  </p:notesMasterIdLst>
  <p:sldIdLst>
    <p:sldId id="2147481047" r:id="rId13"/>
    <p:sldId id="11826331" r:id="rId14"/>
    <p:sldId id="11826426" r:id="rId15"/>
    <p:sldId id="2147480362" r:id="rId16"/>
    <p:sldId id="2674" r:id="rId17"/>
    <p:sldId id="1221" r:id="rId18"/>
    <p:sldId id="2147480363" r:id="rId19"/>
    <p:sldId id="2147482191" r:id="rId20"/>
    <p:sldId id="2147482068" r:id="rId21"/>
    <p:sldId id="2147482192" r:id="rId22"/>
    <p:sldId id="2147482193" r:id="rId23"/>
    <p:sldId id="2147482194" r:id="rId24"/>
    <p:sldId id="2147482195" r:id="rId25"/>
    <p:sldId id="2147482196" r:id="rId26"/>
    <p:sldId id="2147482197" r:id="rId27"/>
    <p:sldId id="2147482198" r:id="rId28"/>
    <p:sldId id="1248" r:id="rId29"/>
    <p:sldId id="2147482151" r:id="rId30"/>
    <p:sldId id="2147482152" r:id="rId31"/>
    <p:sldId id="1256" r:id="rId32"/>
    <p:sldId id="2147482156" r:id="rId33"/>
    <p:sldId id="2147482157" r:id="rId34"/>
    <p:sldId id="2147482159" r:id="rId35"/>
    <p:sldId id="2147481005" r:id="rId36"/>
    <p:sldId id="2147481082" r:id="rId37"/>
    <p:sldId id="2147481067" r:id="rId38"/>
    <p:sldId id="2147481066" r:id="rId39"/>
    <p:sldId id="2147481068" r:id="rId40"/>
    <p:sldId id="10792" r:id="rId41"/>
    <p:sldId id="5024" r:id="rId42"/>
    <p:sldId id="5025" r:id="rId43"/>
    <p:sldId id="2147481071" r:id="rId44"/>
    <p:sldId id="2147481069" r:id="rId45"/>
    <p:sldId id="2147481081" r:id="rId46"/>
    <p:sldId id="2147481085" r:id="rId47"/>
    <p:sldId id="2147481072" r:id="rId48"/>
    <p:sldId id="2147481074" r:id="rId49"/>
    <p:sldId id="2147481077" r:id="rId50"/>
    <p:sldId id="2147481076" r:id="rId51"/>
    <p:sldId id="2147481083" r:id="rId52"/>
    <p:sldId id="2147481084" r:id="rId53"/>
    <p:sldId id="2147481078" r:id="rId54"/>
    <p:sldId id="2147481079" r:id="rId55"/>
    <p:sldId id="214748106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CEE2C-91EB-4BE3-812C-97C2A008C9C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A063-AB57-41D7-8F5A-335EC792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526E8-FA22-4AA8-AE0A-56BED9DAA4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70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14858-E619-D534-D132-06506A389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FABCA-8111-E6BA-91D8-16A2658BB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52A36-1E80-5878-BF65-824D7C16F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817B0-67B8-0277-D326-F46D9AD73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8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B3A04-2B80-A98A-4C3F-0542EB2E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BFDE0-633A-74D7-6F8A-F3AEBE4F4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F8D42-79BF-F5C5-C762-CA84EC68B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C5D80-4CB3-B87A-D600-2C0F25F84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6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24361-B9D4-479B-9482-7B6C5E5DB82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79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EA3E-DD68-74F7-EADD-26ABCE051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4A4E8-2485-2D81-9D5A-A8AD18FFA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C5B70-EC01-86C4-D01E-44931C420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57263-161E-48CC-F03E-C737B0055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34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3DF1F-CC25-EC00-D475-216E2692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B1DA6-12EE-DD3C-F367-81B881D2B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5FE5CB-4FD2-3AD0-D998-ECCC0C0CC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6D524-673D-7425-4A78-361FD602A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5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704E-81FE-B500-6764-B14CA03C6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B90CD-E8C1-A5F4-001C-0A7497B10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5A7B5-2C41-20D3-C509-8B83CE752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E8D89-DC75-7766-4E8A-123D34996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43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BC500-EB3F-4F57-0CBA-B99B59B4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42CD7-CCCA-E39D-5FD2-7A5A33CFB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EA98E-7169-93EB-EE95-718E7072D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DA1E4-A7D8-AD67-2610-AC38AA102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23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DF13D-EEE6-BF31-AF50-3E46514DD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62458-13E0-D19E-04A1-4EDAAC0EF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C48551-E65D-01A2-406A-C1E76F975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02FD-D886-2FF1-1AF4-4F94E15B5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175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4E171-B441-FA53-F79C-7DEB53313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3A96E7-FC46-D31C-B38F-846FB48BC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0DF26-875D-9A62-A271-4C8E273B4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0839-C22C-48E3-F64B-A280355B4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471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A9163-3C47-F0D0-58FD-61E8D0F99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18276-24FF-776B-FCDA-5BBCB1687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65283-8F4B-5547-3F14-9FCD32344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3C2B0-8409-4BDC-8EDE-0C753A697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43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426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37A65-5D20-ACEB-A26E-DD3368D8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DC9928-3A06-31C7-C4ED-01F279F8F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6848F-7FFA-AF29-A1A7-9951B9B43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F3320-634D-87B7-1EC0-88BA1583F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19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699D9-04C2-452C-8665-0C55A74A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EB8BB-A0F4-0FEA-F432-1C422F9D3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41992-3048-D91C-014C-F55C34F23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7EF06-D254-8B3B-AEED-35AAE3668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21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ACAB4-D4A3-9F2E-DA77-7F1F2241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665329-9804-E8CB-D342-30A85FF87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65AB0-AA1E-01C5-7E21-16E052FB8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EF75A-F3C7-8B34-9A9A-21271873D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149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DC4A6-B4A3-C6FD-9D4B-A1A9D529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5FD5AD-2977-D1E8-DD4D-64BFDA914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D9FC0-5E1B-4863-06DE-AC75296F1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EB17D-3F83-B805-D3B7-BAA07BC75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48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A5FD-B57D-827F-A0A0-03770F0B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7A15F7-3044-649C-1193-D6A06BACA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D693E-8D62-A336-DE42-14D4F36BF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7C855-6750-7D1A-F33F-4BABA3E72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1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78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59F98-6421-A5E3-54D5-3860D8078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E9709-9DE2-19FF-2398-B9DBB380F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0B9E3F-F45C-7ECA-316B-9890DD5CE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EA70F-80F5-FC43-2200-2E9E3F144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99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A4D54-5ACB-2D0A-FA46-B487DA44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CA8DC6-9F44-F19F-AEC5-337F90E37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8AFCD8-44C4-C52E-2608-A2C4F349E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5016A-DF54-F831-E6EE-B378876FE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32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17E92-2210-FFF3-F1E7-4C8D21019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47FD3-E683-583A-E1DE-8B13FF608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B0D77-FB38-6BFC-F68F-B682DB28F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F03F-8A89-02E8-18F7-4DB6C9D9E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42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5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E496F-DA11-5426-0A67-46AC02B07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1A6F1-5D0E-76A1-697E-1A980C4B9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81BA7-4063-FC9C-B13B-D85F93962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3A3BF-77F0-21F4-C1ED-AF3228BFA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07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BDFDA-5328-CA16-67DB-078C993C1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6FFF5-52C0-5AAE-053A-0678F9D7C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6034E-7B5D-8CF7-8A16-1076D4BCA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sz="440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5E911-8330-8347-63EA-C72FB35E2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29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0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1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1.sv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D72E3-E283-0629-05C9-E91440CDD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2FD1C10-1665-9F33-451C-64165E52C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800FAE-5A04-8DF9-BC74-B124AECC3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D0992-0391-080A-6290-03367A73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484F2B-A289-616B-EDBA-0CC0F5D18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3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2074A-34B0-D5A3-FE1D-060DDD34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0A4710-0780-855F-C886-F763511B3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E2DCF7-1048-69E9-ECAF-8096F6C3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60F903-1035-86EE-5025-01FC01F1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430058-7AF0-B6F1-A429-FEEF39E4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41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354157" cy="1990799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3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7115827" cy="1990799"/>
          </a:xfrm>
        </p:spPr>
        <p:txBody>
          <a:bodyPr anchor="b"/>
          <a:lstStyle>
            <a:lvl1pPr algn="ctr">
              <a:defRPr sz="27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89322"/>
            <a:ext cx="7114753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9" y="171485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9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9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8" y="1686260"/>
            <a:ext cx="8242449" cy="334294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 sz="27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6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5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9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43143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446AE1-12EA-E750-959A-6ACFA8D8F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D752809-604E-02F3-8097-9FFF2D103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BBCD15-498E-62A7-D300-F274DC34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49583C-0E74-E0A9-5911-90FEB9A9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D0D275-194D-8401-6C9C-466A2E7F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018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86881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25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3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3816"/>
            <a:ext cx="10515600" cy="52922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8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547"/>
            <a:ext cx="10515600" cy="20948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C5489F-DAB1-415F-AE09-2BB89741FF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155747"/>
            <a:ext cx="10515600" cy="23275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DE31CF-E514-4082-882E-D9CAC01E65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3401354"/>
            <a:ext cx="10515600" cy="53866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7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5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4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46391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ackground with yellow and green rectangles&#10;&#10;Description automatically generated">
            <a:extLst>
              <a:ext uri="{FF2B5EF4-FFF2-40B4-BE49-F238E27FC236}">
                <a16:creationId xmlns:a16="http://schemas.microsoft.com/office/drawing/2014/main" id="{2475A5AA-ABA4-0907-DEE7-32F2C3C2C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EF7D6D-98A5-2EFE-AD32-A4927D9C1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31823E6-FCE0-7535-0AD9-595573FB2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2F9CA5-14CF-2341-2E92-39345254B7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40" y="844888"/>
            <a:ext cx="4900268" cy="7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965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588642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254900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347858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3816"/>
            <a:ext cx="10515600" cy="52922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915636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547"/>
            <a:ext cx="10515600" cy="20948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838200" y="4155747"/>
            <a:ext cx="10515600" cy="23275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838200" y="3401354"/>
            <a:ext cx="10515600" cy="53866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10010376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11971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97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8FC6-FD99-CFCA-D557-FABC3C26C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335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19076-29F7-0909-A077-62E8CC193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335" y="3602038"/>
            <a:ext cx="9144000" cy="1655762"/>
          </a:xfr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693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278CC-DC26-5E2E-C6AF-3E4211BF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5B2F-E235-DEAC-C13C-6C53E14AA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9641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C716-7F69-52E5-FB93-D67ED48C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95120-A67F-623E-B05C-3971EDAE1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577" y="1825625"/>
            <a:ext cx="551318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7D8AF0-4A6B-DD0E-A763-5A834282A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237" y="1825625"/>
            <a:ext cx="551318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965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blue and green design&#10;&#10;Description automatically generated">
            <a:extLst>
              <a:ext uri="{FF2B5EF4-FFF2-40B4-BE49-F238E27FC236}">
                <a16:creationId xmlns:a16="http://schemas.microsoft.com/office/drawing/2014/main" id="{230FC409-2984-C24C-DE7F-C0D979325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D1CEAA-EB8C-55EF-C1C5-8C053FED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  <a:latin typeface="新宋体" panose="0201060903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3371369-BF9D-177D-1279-46561F078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新宋体" panose="02010609030101010101" pitchFamily="49" charset="-122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5359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9095B-7F0A-3FE6-F695-400FB628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8159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2649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576" y="1630496"/>
            <a:ext cx="3667509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3807" y="1630496"/>
            <a:ext cx="3664386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8044038" y="1630496"/>
            <a:ext cx="3664386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48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1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6130"/>
            <a:ext cx="10515600" cy="36785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977135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2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8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507"/>
            <a:ext cx="5181600" cy="4102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26507"/>
            <a:ext cx="5181600" cy="4102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1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026750"/>
            <a:ext cx="5157787" cy="697509"/>
          </a:xfrm>
          <a:solidFill>
            <a:schemeClr val="accent3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78734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026750"/>
            <a:ext cx="5183188" cy="697509"/>
          </a:xfrm>
          <a:solidFill>
            <a:schemeClr val="accent3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78734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4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2038864"/>
            <a:ext cx="3438938" cy="434579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2038864"/>
            <a:ext cx="3438938" cy="434579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2038864"/>
            <a:ext cx="3438938" cy="434579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265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E861E-85F9-B3D8-2C0B-D5239694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632ECC-826B-41CB-2906-4DC9F0CFF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378931-12FE-CDBE-DC13-8A418BD2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4BF635-1E63-F8E6-2D07-A9FBBEE3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C03DA2-388D-CF8B-4580-DB9A3B5B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26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9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BSC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81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B122B-3148-B323-5FAB-F21B14113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6E03AA-0FA7-7ED9-07BF-736F284F2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2425C2-ED19-913C-9543-E52271964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751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FEE6D7-FC8F-75E0-3119-555F90EF3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D2E02A-6BD9-D4E8-64EF-D423915A6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E987930-D2D8-AB27-92AA-96824AC935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705" y="531901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AD0AE-23DE-3DCC-D87F-4ADD834C7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17" b="39489"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B48D38-214C-F686-05C4-3D51C6342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F1727B-71CA-7CA0-8242-B0BC55D4F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9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30B09-8ABC-3B21-5D53-FF429A3581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07897C-8BE4-0609-56A5-291FFE9F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A51224-80E0-5937-B79C-13EF4DB64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1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D79C37-6FC9-7F1F-D362-B69360CF9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7DC3C5-1351-2F72-1D28-A494F3B6F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2A806FF-F9E5-147B-2901-371A70D8F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55" y="520358"/>
            <a:ext cx="4452732" cy="18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A3E16-DC77-C6B5-A86B-8BC61AA1B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21" b="44987"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A8242-BC76-DCB1-EB98-CD0D645FF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F66901-C382-7924-D33D-148784CA8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5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F6A1D-ACC7-590E-82CE-0836935662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19540" y="520358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7E097A-F2A6-0031-2256-352F5DED8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4F4449-B06C-B400-0D52-898BFE02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8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828EC-A589-BED0-8095-16781DDC85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AF5934-A81C-AB2E-E6F7-330CDC09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D0B1A2-4027-33A9-7470-05E97CA71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3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84826A-61A5-8CF7-5E10-CE4C0F820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A68157-DA0A-665A-21FE-E0E3D73B4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FBD088-A6D4-A6E3-64C4-1C090D094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FFD464-B277-3939-4A87-A1869728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6582D7-D0DB-F174-75BE-920F8740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03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AE861-A2DF-FBC5-9195-DEC945B06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58564F-A968-F9FE-82F5-40A86231C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969254-DEAA-5DE5-F138-9AFDF672C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29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51794F-8256-26E8-0341-09581BCBB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52F326-1908-01B2-F5F8-43416648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411FF9-6B20-3D59-1A76-75F827713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787" y="817562"/>
            <a:ext cx="5299213" cy="19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F921D-BAED-B61A-C672-4F45E1ABE0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549965" y="220533"/>
            <a:ext cx="6965904" cy="30173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1ADADA-11D2-46A2-3BB5-AE8202F0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4B4B69-BC69-C03C-7350-55A7C65C3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1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62BF1-2565-4C9B-0F20-7AAFBEDFB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89114" y="337930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2F1630-D89F-BDE0-79A7-996FB56E2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8848627-8BB4-547E-F976-7DE8D0C25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5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0C73B-743D-84E8-CDCB-CBF039697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CC211C-6D4C-13F2-90FE-3D4BD2C7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4F9D9C-6C58-BA44-10A3-93C7D13FA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17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90860-D03D-6879-09E7-581FD9BB9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24CD2-0E11-8D1A-2716-D23F9483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7534104-0B08-3346-35D0-A8CCEB7B9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40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CM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5358FF-8F66-8064-F644-1BE8719C0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5" y="913188"/>
            <a:ext cx="7086381" cy="147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4243D-9212-B64F-C0CA-4B0865F60C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33970B-D6C9-7E6D-97F5-83864D92D7F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B2E8E2-F455-2018-F117-B264C7F7B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8FAF1-7477-9CB8-B605-0F235DCC448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20E89A-4255-C444-4206-C080F8251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AAB703-5D55-CA5C-264A-101C3113F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53C325-90BF-8DE3-6136-4F237C9B7B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87378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02231-C7EF-09F0-B465-FC61BC02F54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BE3DD-302D-1D53-4F87-F79842277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14" b="39690"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BEA541-C52F-4F16-9414-D8D673163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B0F673-28AC-B599-348D-56FBA8059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26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54B3B-8191-3785-8CDF-CC91BE8D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035B75-E99D-E320-D3DD-522718884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CCDF6-1242-5220-716D-BA0DAA900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BCD35B-F7D7-B171-F48A-C573F3E4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754DA-6EEB-5E2A-7942-A7813539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E1A4A-9A67-9E90-077D-8EE4F6E5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08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D152C0-A46A-568B-08B8-7AE84BC6E5CE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A2BB8-662B-F88D-8482-EB58A39CEC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35B03-ADDE-E4E9-3B6A-6A284299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C798B1D-2593-DD10-D7D1-A59CB609A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9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A6AF33-D58C-0D0F-E7DD-66ACF7D2E60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6C6A33-F833-C96D-DB93-8BDC92D8D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B43587B-91AB-A437-3EA0-9B55A9F85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AEB876-D2F4-D845-5326-D2C21B006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52347"/>
            <a:ext cx="4657992" cy="1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3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1346-60A9-9792-7775-6E7B69F8A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78" b="44230"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93A7B1-557B-714E-67F4-9479CC75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238464-D25C-6B1C-25F6-18DDF11D1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95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C42F0-DEE7-4F49-27D7-94F10D4CE58C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C1549-4CD1-5BFA-3870-5A8157372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19540" y="520358"/>
            <a:ext cx="4810540" cy="20837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B37-14F6-EA07-AA82-682DD80D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FDA6C8-6C85-BFBC-B2F2-EF29ADE6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0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DA504E-3919-372E-4601-7E56958870A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A45A4-430D-6D54-9B0E-27764627F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C78D586-0291-30EC-3208-3773FC51B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A046BB-383E-8EEF-53CA-8E0E2692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C6FBA-2FA7-D97D-AC93-B1A1EE13CE3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F4386-9A3F-E9BC-EF7F-B286FACFB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109FD0-92C1-A3D9-F05E-CD2303B6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BC53ED-1762-B677-F199-D956EBA66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29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627ED-FBD9-3A17-B5EF-26FFB357C66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AAE81B-5F54-B779-599C-98E80BED5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954DBD-33AA-11B2-3CFF-6714FF6DB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9AEA31-AE71-D2DB-1802-0F23A32E7C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822690"/>
            <a:ext cx="4826833" cy="17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4E2ECB-19A9-4531-1912-C4B8F299B05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42D42-A9F6-B597-E247-F56B5B2311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534975" y="103422"/>
            <a:ext cx="7104333" cy="30773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189CC5-DEBD-53B2-90DD-9474EA0AC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4C38EE-13D9-5D73-07F7-95F885B50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8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B0CF3-F58C-C6E1-A79F-6E1AB16C391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817E9-64D7-A06B-DB20-B01D7EB31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89113" y="337929"/>
            <a:ext cx="4964547" cy="21504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2A1700-2A1A-D83E-A3A0-863C08F88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33615B-47F0-2887-4630-51AE778FA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1FF2A1-EAAF-42E1-E299-0AADCCF7673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DB06D-071A-909C-A9A3-32015233FF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DDB3F0-BEBD-BEAB-7990-113D5B4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99975F-94F7-69C8-542B-6EA40B4D5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95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74554-35EE-01EF-9106-EFBDE56E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48DCF8-338F-1824-AC1D-3602EBF36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5879-CBA3-4DF5-D4E3-B69F030E9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2FE1A9F-B8FA-9EFD-956F-7158D5125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FCC74E-7FBB-C210-34EB-01AEBF99C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F0F976-1699-9DEF-CC7B-AF2A15BB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42451D-BE2E-06D2-F9AA-3F5B47BC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8010B9E-70A0-56CF-F488-01DE905A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0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54A731-CED1-6EB6-8F92-6D19AE1EFE8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FBD2-D8A2-634D-422E-E6A019E36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F982A6-F2FC-CBAE-89A9-16231B29B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5548E8-4B45-A2E9-C675-DBEF8C0ED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3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9B86BCC-7009-D0AD-B15E-AF9046968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607" y="756172"/>
            <a:ext cx="4929586" cy="24997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068B29-E483-A966-D1EE-461DC240A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78665"/>
            <a:ext cx="6470374" cy="1622725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6985B85-F28B-96F4-674D-22F836CB0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666282"/>
            <a:ext cx="6470374" cy="6218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6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63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2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02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6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7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9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B1D4B9-D1D1-D5FE-C5A1-0AA40606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A5D5EE-46D3-4251-9CAD-4075713D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BAFA191-8702-835A-BCFD-8BDCE278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7F1ACB-9958-018F-C2FE-824ED1E5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21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2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A67E8-C07E-73D7-EDD6-8416CAB228E5}"/>
              </a:ext>
            </a:extLst>
          </p:cNvPr>
          <p:cNvSpPr/>
          <p:nvPr userDrawn="1"/>
        </p:nvSpPr>
        <p:spPr>
          <a:xfrm>
            <a:off x="0" y="0"/>
            <a:ext cx="12192000" cy="65180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3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FC4983-7485-1282-E933-8FB891A85A79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5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17743E0-0A1F-878B-499E-2B4AC057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45A952-406E-D608-8B3A-D68D1017D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A1780-1D20-B3DE-3778-67FEA1DA9BE7}"/>
              </a:ext>
            </a:extLst>
          </p:cNvPr>
          <p:cNvSpPr/>
          <p:nvPr userDrawn="1"/>
        </p:nvSpPr>
        <p:spPr>
          <a:xfrm>
            <a:off x="0" y="-1"/>
            <a:ext cx="7732059" cy="338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1A0AE7-313A-EDE1-A3BD-0D6320F3E69D}"/>
              </a:ext>
            </a:extLst>
          </p:cNvPr>
          <p:cNvSpPr/>
          <p:nvPr userDrawn="1"/>
        </p:nvSpPr>
        <p:spPr>
          <a:xfrm>
            <a:off x="6427694" y="-1"/>
            <a:ext cx="3792071" cy="338401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8AD430-C329-EFD8-0C78-5CE7B585A59A}"/>
              </a:ext>
            </a:extLst>
          </p:cNvPr>
          <p:cNvSpPr/>
          <p:nvPr userDrawn="1"/>
        </p:nvSpPr>
        <p:spPr>
          <a:xfrm>
            <a:off x="10219765" y="-1"/>
            <a:ext cx="1990164" cy="3384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70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16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4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5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7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4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2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CA8F904-8822-04EB-677F-0860003E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325D56-E7D6-1C67-9218-8BDB326A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A8DFC-2C78-91D3-AB59-0650B07C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694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6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36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0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4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5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8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2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5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5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75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FE71AB-B278-1C5E-86B1-10F6BC82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924C9E-0D98-820F-AD9F-4EBECA1DE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A4E8DA-3EFC-C1CD-06A5-49FE4C93A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A253EF-1F00-6F58-2A79-835A56CD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1210B-FBC4-B906-29D7-7EEA8AAE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934D79-3712-D3EE-235F-4AA35B5D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893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40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6"/>
            <a:ext cx="10363200" cy="756005"/>
          </a:xfrm>
        </p:spPr>
        <p:txBody>
          <a:bodyPr anchor="t" anchorCtr="0"/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8"/>
            <a:ext cx="10363200" cy="1125537"/>
          </a:xfrm>
        </p:spPr>
        <p:txBody>
          <a:bodyPr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300" b="0" kern="1200" dirty="0" smtClean="0">
                <a:solidFill>
                  <a:schemeClr val="accent1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5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5"/>
            <a:ext cx="10363200" cy="756005"/>
          </a:xfrm>
        </p:spPr>
        <p:txBody>
          <a:bodyPr anchor="t" anchorCtr="0"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5"/>
            <a:ext cx="10363200" cy="1125537"/>
          </a:xfrm>
        </p:spPr>
        <p:txBody>
          <a:bodyPr anchor="ctr"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0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4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5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977032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2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6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2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9"/>
            <a:ext cx="10515600" cy="629977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7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6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1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6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73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7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6"/>
            <a:ext cx="105156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7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2EF03-4578-CB42-263E-B2E24897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8917C9-57AD-619E-AB54-C03046F26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ECBAD4-CB59-14EC-829E-A579D9A9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FEA130-A0C5-01E6-80FA-895E5860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2231F5A-ED92-5F34-4530-3DC8798E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2DE498-C236-EAB6-89F9-C583655C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88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9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630496"/>
            <a:ext cx="3543300" cy="453545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2" y="1630496"/>
            <a:ext cx="3543300" cy="453545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1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5"/>
            <a:ext cx="10515600" cy="667555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30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31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0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3"/>
            <a:ext cx="7346675" cy="1325563"/>
          </a:xfrm>
        </p:spPr>
        <p:txBody>
          <a:bodyPr anchor="t"/>
          <a:lstStyle>
            <a:lvl1pPr algn="r">
              <a:defRPr sz="15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4"/>
            <a:ext cx="7346675" cy="273326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09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1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1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6"/>
            <a:ext cx="10515600" cy="648127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93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7"/>
            <a:ext cx="105156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21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61" Type="http://schemas.openxmlformats.org/officeDocument/2006/relationships/theme" Target="../theme/theme3.xml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7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Relationship Id="rId9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DFD00E-B0C7-15BA-A8ED-642D8BBC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7082F9-6248-CDF5-4F7E-5BB2B58E5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164907-0D82-C7CA-92A2-E0F14A954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C0011A-611B-4417-9FED-A5D2DC879410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B72E6-FEBB-15AD-D851-E77AEEA90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167589-D725-14C7-E1A9-AB9772B8C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8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0429A-A141-AC14-D52A-2F6FF383544D}"/>
              </a:ext>
            </a:extLst>
          </p:cNvPr>
          <p:cNvSpPr/>
          <p:nvPr userDrawn="1"/>
        </p:nvSpPr>
        <p:spPr>
          <a:xfrm>
            <a:off x="0" y="0"/>
            <a:ext cx="12192000" cy="16896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2"/>
              </a:solidFill>
              <a:latin typeface="新宋体" panose="02010609030101010101" pitchFamily="49" charset="-122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10288"/>
            <a:ext cx="10515600" cy="4114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新宋体" panose="02010609030101010101" pitchFamily="49" charset="-122"/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新宋体" panose="02010609030101010101" pitchFamily="49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新宋体" panose="02010609030101010101" pitchFamily="49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新宋体" panose="02010609030101010101" pitchFamily="49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新宋体" panose="02010609030101010101" pitchFamily="49" charset="-122"/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新宋体" panose="02010609030101010101" pitchFamily="49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新宋体" panose="02010609030101010101" pitchFamily="49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3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新宋体" panose="02010609030101010101" pitchFamily="49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65545" y="6576535"/>
            <a:ext cx="177512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0E316B"/>
                </a:solidFill>
                <a:latin typeface="新宋体" panose="02010609030101010101" pitchFamily="49" charset="-122"/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33453" y="6576535"/>
            <a:ext cx="45016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 smtClean="0">
                <a:solidFill>
                  <a:schemeClr val="tx2"/>
                </a:solidFill>
                <a:latin typeface="新宋体" panose="02010609030101010101" pitchFamily="49" charset="-122"/>
              </a:rPr>
              <a:t>‹#›</a:t>
            </a:fld>
            <a:endParaRPr lang="en-US" sz="750" dirty="0">
              <a:solidFill>
                <a:schemeClr val="tx2"/>
              </a:solidFill>
              <a:latin typeface="新宋体" panose="02010609030101010101" pitchFamily="49" charset="-122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538870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新宋体" panose="02010609030101010101" pitchFamily="49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−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新宋体" panose="02010609030101010101" pitchFamily="49" charset="-122"/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新宋体" panose="02010609030101010101" pitchFamily="49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新宋体" panose="02010609030101010101" pitchFamily="49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新宋体" panose="02010609030101010101" pitchFamily="49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新宋体" panose="02010609030101010101" pitchFamily="49" charset="-122"/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新宋体" panose="02010609030101010101" pitchFamily="49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新宋体" panose="02010609030101010101" pitchFamily="49" charset="-122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5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4" r:id="rId6"/>
    <p:sldLayoutId id="214748377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新宋体" panose="02010609030101010101" pitchFamily="49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9358FA59-03B0-B180-5960-EA298E92F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73075"/>
            <a:ext cx="105156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E0798A5-9B00-981B-AC27-ED115A0C8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319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124" name="TextBox 9">
            <a:extLst>
              <a:ext uri="{FF2B5EF4-FFF2-40B4-BE49-F238E27FC236}">
                <a16:creationId xmlns:a16="http://schemas.microsoft.com/office/drawing/2014/main" id="{D7808E88-6727-021D-68BE-37F72621E4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5113" y="6577013"/>
            <a:ext cx="17748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rgbClr val="0E316B"/>
                </a:solidFill>
                <a:latin typeface="新宋体" panose="02010609030101010101" pitchFamily="49" charset="-122"/>
              </a:rPr>
              <a:t>|  www.ebsco.com |</a:t>
            </a:r>
          </a:p>
        </p:txBody>
      </p:sp>
      <p:sp>
        <p:nvSpPr>
          <p:cNvPr id="5125" name="TextBox 11">
            <a:extLst>
              <a:ext uri="{FF2B5EF4-FFF2-40B4-BE49-F238E27FC236}">
                <a16:creationId xmlns:a16="http://schemas.microsoft.com/office/drawing/2014/main" id="{38427684-28D4-AEFC-8DBE-F575F2972F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3338" y="6577013"/>
            <a:ext cx="449263" cy="246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359B22D8-5B0B-4BE2-93DC-A82F037C0E1F}" type="slidenum">
              <a:rPr lang="en-US" altLang="en-US" sz="1000" smtClean="0">
                <a:solidFill>
                  <a:schemeClr val="tx2"/>
                </a:solidFill>
                <a:latin typeface="新宋体" panose="02010609030101010101" pitchFamily="49" charset="-122"/>
              </a:rPr>
              <a:pPr algn="ctr" eaLnBrk="1" hangingPunct="1">
                <a:defRPr/>
              </a:pPr>
              <a:t>‹#›</a:t>
            </a:fld>
            <a:endParaRPr lang="en-US" altLang="en-US" sz="1000" dirty="0">
              <a:solidFill>
                <a:schemeClr val="tx2"/>
              </a:solidFill>
              <a:latin typeface="新宋体" panose="02010609030101010101" pitchFamily="49" charset="-122"/>
            </a:endParaRPr>
          </a:p>
        </p:txBody>
      </p:sp>
      <p:pic>
        <p:nvPicPr>
          <p:cNvPr id="5126" name="Picture 14">
            <a:extLst>
              <a:ext uri="{FF2B5EF4-FFF2-40B4-BE49-F238E27FC236}">
                <a16:creationId xmlns:a16="http://schemas.microsoft.com/office/drawing/2014/main" id="{B396AA3E-7705-60AD-4B1A-5C3D39589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599238"/>
            <a:ext cx="8318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31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</p:sldLayoutIdLst>
  <p:transition spd="med">
    <p:fade/>
  </p:transition>
  <p:hf hdr="0" ftr="0" dt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新宋体" panose="02010609030101010101" pitchFamily="49" charset="-122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Arial" panose="020B0604020202020204" pitchFamily="34" charset="0"/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Arial" panose="020B0604020202020204" pitchFamily="34" charset="0"/>
              </a:rPr>
              <a:t>‹#›</a:t>
            </a:fld>
            <a:endParaRPr lang="en-US" sz="1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3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5B1B4-7631-BAE2-35E6-DFFF8F06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31989-119B-D75A-A99C-15209256B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577" y="1731840"/>
            <a:ext cx="112248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088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500"/>
        </a:spcBef>
        <a:buFont typeface="System Font Regular"/>
        <a:buChar char="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500"/>
        </a:spcBef>
        <a:buFont typeface="System Font Regular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500"/>
        </a:spcBef>
        <a:buFont typeface="System Font Regular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500"/>
        </a:spcBef>
        <a:buFont typeface="System Font Regular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4.sv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24.pn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26.png"/><Relationship Id="rId10" Type="http://schemas.openxmlformats.org/officeDocument/2006/relationships/image" Target="../media/image117.png"/><Relationship Id="rId4" Type="http://schemas.openxmlformats.org/officeDocument/2006/relationships/image" Target="../media/image125.png"/><Relationship Id="rId9" Type="http://schemas.openxmlformats.org/officeDocument/2006/relationships/image" Target="../media/image1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1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38.pn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3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41.pn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3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1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46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10" Type="http://schemas.openxmlformats.org/officeDocument/2006/relationships/image" Target="../media/image118.svg"/><Relationship Id="rId4" Type="http://schemas.openxmlformats.org/officeDocument/2006/relationships/image" Target="../media/image147.png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49.png"/><Relationship Id="rId7" Type="http://schemas.openxmlformats.org/officeDocument/2006/relationships/image" Target="../media/image11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50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43.png"/><Relationship Id="rId9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51.pn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3.png"/><Relationship Id="rId5" Type="http://schemas.openxmlformats.org/officeDocument/2006/relationships/image" Target="../media/image116.svg"/><Relationship Id="rId10" Type="http://schemas.openxmlformats.org/officeDocument/2006/relationships/image" Target="../media/image152.png"/><Relationship Id="rId4" Type="http://schemas.openxmlformats.org/officeDocument/2006/relationships/image" Target="../media/image115.png"/><Relationship Id="rId9" Type="http://schemas.openxmlformats.org/officeDocument/2006/relationships/image" Target="../media/image11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54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55.png"/><Relationship Id="rId9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56.png"/><Relationship Id="rId7" Type="http://schemas.openxmlformats.org/officeDocument/2006/relationships/image" Target="../media/image11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sco.com/zh-cn" TargetMode="External"/><Relationship Id="rId2" Type="http://schemas.openxmlformats.org/officeDocument/2006/relationships/hyperlink" Target="https://connect.ebsco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nnect.ebsco.com/s/article/EBSCO&#24179;&#21488;&#20013;&#25991;&#20351;&#29992;&#25351;&#21335;" TargetMode="External"/><Relationship Id="rId5" Type="http://schemas.openxmlformats.org/officeDocument/2006/relationships/hyperlink" Target="https://space.bilibili.com/1798959763/lists?sid=2655301" TargetMode="External"/><Relationship Id="rId4" Type="http://schemas.openxmlformats.org/officeDocument/2006/relationships/hyperlink" Target="https://ebsco-chinese.zoom.us/calendar/search?showType=2&amp;startDate=2021-07-0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547B-7271-32F2-C1E7-1F3EEB2B8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319" y="3847227"/>
            <a:ext cx="7752170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900" dirty="0">
                <a:latin typeface="新宋体" panose="02010609030101010101" pitchFamily="49" charset="-122"/>
                <a:cs typeface="Arial" panose="020B0604020202020204" pitchFamily="34" charset="0"/>
              </a:rPr>
              <a:t>A</a:t>
            </a:r>
            <a:r>
              <a:rPr lang="en-US" altLang="zh-CN" sz="4900" dirty="0">
                <a:latin typeface="新宋体" panose="02010609030101010101" pitchFamily="49" charset="-122"/>
                <a:cs typeface="Arial" panose="020B0604020202020204" pitchFamily="34" charset="0"/>
              </a:rPr>
              <a:t>cademic </a:t>
            </a:r>
            <a:r>
              <a:rPr lang="en-US" sz="4900" dirty="0">
                <a:latin typeface="新宋体" panose="02010609030101010101" pitchFamily="49" charset="-122"/>
                <a:cs typeface="Arial" panose="020B0604020202020204" pitchFamily="34" charset="0"/>
              </a:rPr>
              <a:t>Search Ultimate</a:t>
            </a:r>
            <a:br>
              <a:rPr lang="en-US" sz="4900" dirty="0">
                <a:latin typeface="新宋体" panose="02010609030101010101" pitchFamily="49" charset="-122"/>
                <a:cs typeface="Arial" panose="020B0604020202020204" pitchFamily="34" charset="0"/>
              </a:rPr>
            </a:br>
            <a:r>
              <a:rPr lang="en-US" sz="4900" dirty="0">
                <a:latin typeface="新宋体" panose="02010609030101010101" pitchFamily="49" charset="-122"/>
                <a:cs typeface="Arial" panose="020B0604020202020204" pitchFamily="34" charset="0"/>
              </a:rPr>
              <a:t>Business Search Ultimate</a:t>
            </a:r>
            <a:br>
              <a:rPr lang="en-US" dirty="0">
                <a:latin typeface="新宋体" panose="02010609030101010101" pitchFamily="49" charset="-122"/>
                <a:cs typeface="Arial" panose="020B0604020202020204" pitchFamily="34" charset="0"/>
              </a:rPr>
            </a:br>
            <a:r>
              <a:rPr lang="zh-CN" altLang="en-US" dirty="0">
                <a:latin typeface="新宋体" panose="02010609030101010101" pitchFamily="49" charset="-122"/>
                <a:cs typeface="Arial" panose="020B0604020202020204" pitchFamily="34" charset="0"/>
              </a:rPr>
              <a:t>江苏省本科院校</a:t>
            </a:r>
            <a:r>
              <a:rPr lang="en-US" altLang="zh-CN" dirty="0">
                <a:latin typeface="新宋体" panose="02010609030101010101" pitchFamily="49" charset="-122"/>
                <a:cs typeface="Arial" panose="020B0604020202020204" pitchFamily="34" charset="0"/>
              </a:rPr>
              <a:t>EBSCO</a:t>
            </a:r>
            <a:r>
              <a:rPr lang="zh-CN" altLang="en-US" dirty="0">
                <a:latin typeface="新宋体" panose="02010609030101010101" pitchFamily="49" charset="-122"/>
                <a:cs typeface="Arial" panose="020B0604020202020204" pitchFamily="34" charset="0"/>
              </a:rPr>
              <a:t>资源使用指南</a:t>
            </a:r>
            <a:endParaRPr lang="en-US" b="0" dirty="0">
              <a:latin typeface="新宋体" panose="0201060903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7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CD433-DDFB-ABBF-3ACA-9655AD5E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D75DFC3-233B-558F-F654-F8F1D7E46C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0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4F72F8-5E28-ADEB-D37F-73AB3F8A9076}"/>
              </a:ext>
            </a:extLst>
          </p:cNvPr>
          <p:cNvSpPr/>
          <p:nvPr/>
        </p:nvSpPr>
        <p:spPr>
          <a:xfrm flipH="1" flipV="1">
            <a:off x="-18674" y="-4"/>
            <a:ext cx="12210674" cy="6857999"/>
          </a:xfrm>
          <a:prstGeom prst="rect">
            <a:avLst/>
          </a:prstGeom>
          <a:gradFill>
            <a:gsLst>
              <a:gs pos="67000">
                <a:schemeClr val="accent3"/>
              </a:gs>
              <a:gs pos="25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E14B8-A1A0-F2C7-FA7D-A76F93B9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06" y="1136364"/>
            <a:ext cx="2259521" cy="417313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b="0" dirty="0">
                <a:solidFill>
                  <a:schemeClr val="bg1"/>
                </a:solidFill>
              </a:rPr>
              <a:t>Business Source Ultimate</a:t>
            </a:r>
            <a:r>
              <a:rPr lang="zh-CN" altLang="en-US" sz="2400" b="0" dirty="0">
                <a:solidFill>
                  <a:schemeClr val="bg1"/>
                </a:solidFill>
              </a:rPr>
              <a:t>数据库独家持续更新美国主流综合商业类期刊的全文资源（其他商业数据库均未收录这些出版物的现刊全文）</a:t>
            </a: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ADBA6-226B-C74C-491C-D45CBB04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2" y="228096"/>
            <a:ext cx="2928365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October 22, 2024">
            <a:extLst>
              <a:ext uri="{FF2B5EF4-FFF2-40B4-BE49-F238E27FC236}">
                <a16:creationId xmlns:a16="http://schemas.microsoft.com/office/drawing/2014/main" id="{57178E29-1C8F-225A-C7DB-286C3E97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037" y="228096"/>
            <a:ext cx="2880360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82A010C-D3B8-A9F8-1F71-58CEB266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6285" y="228096"/>
            <a:ext cx="2880361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949B8D-4F2D-FE5B-5313-B579C3CF9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3596" y="2773061"/>
            <a:ext cx="2928365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F3855125-0947-0E56-F908-C9788577B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39"/>
          <a:stretch/>
        </p:blipFill>
        <p:spPr bwMode="auto">
          <a:xfrm>
            <a:off x="2843332" y="2773061"/>
            <a:ext cx="2880360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055E9-2542-E505-4EEC-14A1D180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5867" y="2773061"/>
            <a:ext cx="2880360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989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537273F2-A06F-612B-EC7C-10FC743854F3}"/>
              </a:ext>
            </a:extLst>
          </p:cNvPr>
          <p:cNvSpPr/>
          <p:nvPr/>
        </p:nvSpPr>
        <p:spPr>
          <a:xfrm rot="5400000" flipV="1">
            <a:off x="6088933" y="754929"/>
            <a:ext cx="6857998" cy="5348143"/>
          </a:xfrm>
          <a:prstGeom prst="round2SameRect">
            <a:avLst>
              <a:gd name="adj1" fmla="val 4421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A87364-6D35-0049-8CC9-E6D97855169F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80010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3D97F4-C0C6-4217-BD4E-E69A1CBB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sz="4200" i="1" dirty="0"/>
              <a:t>Harvard Business Review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EF4B989-1CB2-44FF-8391-27D1B721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395167"/>
            <a:ext cx="6132727" cy="4688134"/>
          </a:xfrm>
        </p:spPr>
        <p:txBody>
          <a:bodyPr/>
          <a:lstStyle/>
          <a:p>
            <a:r>
              <a:rPr lang="en-US" altLang="zh-CN" sz="2400" dirty="0"/>
              <a:t>Business Source Ultimate </a:t>
            </a:r>
            <a:r>
              <a:rPr lang="zh-CN" altLang="en-US" sz="2400" dirty="0"/>
              <a:t>作为</a:t>
            </a:r>
            <a:r>
              <a:rPr lang="en-US" altLang="zh-CN" sz="2400" dirty="0"/>
              <a:t>《</a:t>
            </a:r>
            <a:r>
              <a:rPr lang="zh-CN" altLang="en-US" sz="2400" dirty="0"/>
              <a:t>哈佛商业评论</a:t>
            </a:r>
            <a:r>
              <a:rPr lang="en-US" altLang="zh-CN" sz="2400" dirty="0"/>
              <a:t>》(HBR) </a:t>
            </a:r>
            <a:r>
              <a:rPr lang="zh-CN" altLang="en-US" sz="2400" dirty="0"/>
              <a:t>的机构电子期刊平台：</a:t>
            </a:r>
          </a:p>
          <a:p>
            <a:r>
              <a:rPr lang="zh-CN" altLang="en-US" sz="2400" dirty="0"/>
              <a:t>同时提供</a:t>
            </a:r>
            <a:r>
              <a:rPr lang="en-US" altLang="zh-CN" sz="2400" dirty="0"/>
              <a:t>HBR</a:t>
            </a:r>
            <a:r>
              <a:rPr lang="zh-CN" altLang="en-US" sz="2400" dirty="0"/>
              <a:t>中文版及德文版的全文内容</a:t>
            </a:r>
          </a:p>
        </p:txBody>
      </p:sp>
      <p:pic>
        <p:nvPicPr>
          <p:cNvPr id="18" name="Picture 17" descr="September 2014">
            <a:extLst>
              <a:ext uri="{FF2B5EF4-FFF2-40B4-BE49-F238E27FC236}">
                <a16:creationId xmlns:a16="http://schemas.microsoft.com/office/drawing/2014/main" id="{B635E385-B09B-4395-90AE-183663D8F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9" t="1471" r="1333" b="1471"/>
          <a:stretch/>
        </p:blipFill>
        <p:spPr bwMode="auto">
          <a:xfrm>
            <a:off x="7174551" y="3508701"/>
            <a:ext cx="2222285" cy="296304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60E794C-B93F-4A7B-B107-7B18861DC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7746" y="3508701"/>
            <a:ext cx="2222285" cy="296304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F7D8DB-A62C-4377-9495-957473ED3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7746" y="359537"/>
            <a:ext cx="2222285" cy="296304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lebrating a Century of Change">
            <a:extLst>
              <a:ext uri="{FF2B5EF4-FFF2-40B4-BE49-F238E27FC236}">
                <a16:creationId xmlns:a16="http://schemas.microsoft.com/office/drawing/2014/main" id="{A6531AD7-0717-4000-AD31-92596E858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4551" y="359537"/>
            <a:ext cx="2222285" cy="296304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864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308A-AF83-6186-1332-27F8F947B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88974E50-51CE-75DA-5B22-A13EB86FCB92}"/>
              </a:ext>
            </a:extLst>
          </p:cNvPr>
          <p:cNvSpPr/>
          <p:nvPr/>
        </p:nvSpPr>
        <p:spPr>
          <a:xfrm rot="5400000" flipV="1">
            <a:off x="6088933" y="754929"/>
            <a:ext cx="6857998" cy="5348143"/>
          </a:xfrm>
          <a:prstGeom prst="round2SameRect">
            <a:avLst>
              <a:gd name="adj1" fmla="val 4421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0AE555-7622-F9ED-2955-9A7CE11E7128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80010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4E077D-AAC7-64E2-FBAE-992FD668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68313"/>
            <a:ext cx="11223625" cy="728891"/>
          </a:xfrm>
        </p:spPr>
        <p:txBody>
          <a:bodyPr/>
          <a:lstStyle/>
          <a:p>
            <a:r>
              <a:rPr lang="en-US" sz="3300" dirty="0"/>
              <a:t>American Accounting Association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F7A74581-A5BA-90C0-3E46-A7785D388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197204"/>
            <a:ext cx="6189989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Business Source Ultimate </a:t>
            </a:r>
            <a:r>
              <a:rPr lang="zh-CN" altLang="en-US" sz="2400" dirty="0"/>
              <a:t>作为美国会计学会（</a:t>
            </a:r>
            <a:r>
              <a:rPr lang="en-US" altLang="zh-CN" sz="2400" dirty="0"/>
              <a:t>AAA</a:t>
            </a:r>
            <a:r>
              <a:rPr lang="zh-CN" altLang="en-US" sz="2400" dirty="0"/>
              <a:t>）旗下所有期刊的机构电子期刊平台，收录包括：</a:t>
            </a:r>
            <a:endParaRPr lang="en-US" altLang="zh-CN" sz="2400" dirty="0"/>
          </a:p>
          <a:p>
            <a:r>
              <a:rPr lang="en-US" sz="2100" i="1" dirty="0"/>
              <a:t>Accounting Horizons</a:t>
            </a:r>
          </a:p>
          <a:p>
            <a:pPr>
              <a:spcBef>
                <a:spcPts val="1200"/>
              </a:spcBef>
            </a:pPr>
            <a:r>
              <a:rPr lang="en-US" sz="2100" i="1" dirty="0"/>
              <a:t>Accounting Review</a:t>
            </a:r>
          </a:p>
          <a:p>
            <a:pPr>
              <a:spcBef>
                <a:spcPts val="1200"/>
              </a:spcBef>
            </a:pPr>
            <a:r>
              <a:rPr lang="en-US" sz="2100" i="1" dirty="0"/>
              <a:t>Auditing: A Journal of Theory and Practice</a:t>
            </a:r>
          </a:p>
          <a:p>
            <a:pPr>
              <a:spcBef>
                <a:spcPts val="1200"/>
              </a:spcBef>
            </a:pPr>
            <a:r>
              <a:rPr lang="en-US" sz="2100" i="1" dirty="0"/>
              <a:t>Behavioral Research in Accounting</a:t>
            </a:r>
          </a:p>
          <a:p>
            <a:pPr>
              <a:spcBef>
                <a:spcPts val="1200"/>
              </a:spcBef>
            </a:pPr>
            <a:r>
              <a:rPr lang="en-US" sz="2100" i="1" dirty="0"/>
              <a:t>Issues in Accounting Education</a:t>
            </a:r>
          </a:p>
          <a:p>
            <a:pPr>
              <a:spcBef>
                <a:spcPts val="1200"/>
              </a:spcBef>
            </a:pPr>
            <a:r>
              <a:rPr lang="en-US" sz="2100" i="1" dirty="0"/>
              <a:t>Journal of Information Systems</a:t>
            </a:r>
          </a:p>
          <a:p>
            <a:pPr>
              <a:spcBef>
                <a:spcPts val="1200"/>
              </a:spcBef>
            </a:pPr>
            <a:r>
              <a:rPr lang="en-US" sz="2100" i="1" dirty="0"/>
              <a:t>Journal of International Accounting Research</a:t>
            </a:r>
          </a:p>
          <a:p>
            <a:pPr>
              <a:spcBef>
                <a:spcPts val="1200"/>
              </a:spcBef>
            </a:pPr>
            <a:r>
              <a:rPr lang="en-US" sz="2100" i="1" dirty="0"/>
              <a:t>Journal of Management Accounting Research</a:t>
            </a:r>
          </a:p>
        </p:txBody>
      </p:sp>
      <p:pic>
        <p:nvPicPr>
          <p:cNvPr id="7" name="Picture 6" descr="A green and white cover with text&#10;&#10;Description automatically generated">
            <a:extLst>
              <a:ext uri="{FF2B5EF4-FFF2-40B4-BE49-F238E27FC236}">
                <a16:creationId xmlns:a16="http://schemas.microsoft.com/office/drawing/2014/main" id="{B6DB84DF-F440-5E9D-7F8A-8FFFF29682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599" y="359537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" name="Picture 8" descr="A purple cover with white text&#10;&#10;Description automatically generated">
            <a:extLst>
              <a:ext uri="{FF2B5EF4-FFF2-40B4-BE49-F238E27FC236}">
                <a16:creationId xmlns:a16="http://schemas.microsoft.com/office/drawing/2014/main" id="{1D1D949B-25CB-43FC-A70A-2781286451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298" y="359537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" name="Picture 9" descr="A book cover with a white and orange background&#10;&#10;Description automatically generated">
            <a:extLst>
              <a:ext uri="{FF2B5EF4-FFF2-40B4-BE49-F238E27FC236}">
                <a16:creationId xmlns:a16="http://schemas.microsoft.com/office/drawing/2014/main" id="{0A6BA57D-1FB7-B457-328C-73EF8DA338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599" y="3508310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1" name="Picture 10" descr="A green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1CDFF0FE-5DC8-801E-DDD7-6580C67BB0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298" y="3508310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06039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421C8-E742-C761-4647-C1918D7A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AFB53180-6D83-B770-4ECC-C289902BB319}"/>
              </a:ext>
            </a:extLst>
          </p:cNvPr>
          <p:cNvSpPr/>
          <p:nvPr/>
        </p:nvSpPr>
        <p:spPr>
          <a:xfrm rot="5400000" flipV="1">
            <a:off x="6088933" y="754929"/>
            <a:ext cx="6857998" cy="5348143"/>
          </a:xfrm>
          <a:prstGeom prst="round2SameRect">
            <a:avLst>
              <a:gd name="adj1" fmla="val 5831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22145-D714-9363-8B20-268C3D9B49B0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80010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A28A4C-254F-77F8-754B-7F60F3F2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i="1" dirty="0"/>
              <a:t>MIS Quarterly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622E42CE-0B04-4C4B-C39A-A3443E012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731963"/>
            <a:ext cx="5916177" cy="43513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/>
              <a:t>Business Source Ultimate </a:t>
            </a:r>
            <a:r>
              <a:rPr lang="zh-CN" altLang="en-US" sz="2400" dirty="0"/>
              <a:t>作为</a:t>
            </a:r>
            <a:r>
              <a:rPr lang="en-US" altLang="zh-CN" sz="2400" dirty="0"/>
              <a:t>《MIS</a:t>
            </a:r>
            <a:r>
              <a:rPr lang="zh-CN" altLang="en-US" sz="2400" dirty="0"/>
              <a:t>季刊</a:t>
            </a:r>
            <a:r>
              <a:rPr lang="en-US" altLang="zh-CN" sz="2400" dirty="0"/>
              <a:t>》(MIS Quarterly)</a:t>
            </a:r>
            <a:r>
              <a:rPr lang="zh-CN" altLang="en-US" sz="2400" dirty="0"/>
              <a:t>的机构电子期刊平台：</a:t>
            </a:r>
            <a:br>
              <a:rPr lang="zh-CN" altLang="en-US" sz="2400" dirty="0"/>
            </a:br>
            <a:r>
              <a:rPr lang="en-US" altLang="zh-CN" sz="2400" dirty="0"/>
              <a:t>• </a:t>
            </a:r>
            <a:r>
              <a:rPr lang="zh-CN" altLang="en-US" sz="2400" dirty="0"/>
              <a:t>该刊是专注于管理信息系统与信息技术研究的同行评审期刊</a:t>
            </a:r>
            <a:br>
              <a:rPr lang="zh-CN" altLang="en-US" sz="2400" dirty="0"/>
            </a:br>
            <a:r>
              <a:rPr lang="en-US" altLang="zh-CN" sz="2400" dirty="0"/>
              <a:t>• </a:t>
            </a:r>
            <a:r>
              <a:rPr lang="zh-CN" altLang="en-US" sz="2400" dirty="0"/>
              <a:t>被公认为信息系统领域的顶级出版物</a:t>
            </a:r>
            <a:br>
              <a:rPr lang="zh-CN" altLang="en-US" sz="2400" dirty="0"/>
            </a:br>
            <a:r>
              <a:rPr lang="en-US" altLang="zh-CN" sz="2400" dirty="0"/>
              <a:t>• </a:t>
            </a:r>
            <a:r>
              <a:rPr lang="zh-CN" altLang="en-US" sz="2400" dirty="0"/>
              <a:t>提供自</a:t>
            </a:r>
            <a:r>
              <a:rPr lang="en-US" altLang="zh-CN" sz="2400" dirty="0"/>
              <a:t>1977</a:t>
            </a:r>
            <a:r>
              <a:rPr lang="zh-CN" altLang="en-US" sz="2400" dirty="0"/>
              <a:t>年至今的全文内容</a:t>
            </a:r>
            <a:endParaRPr lang="en-US" sz="2400" dirty="0"/>
          </a:p>
        </p:txBody>
      </p:sp>
      <p:pic>
        <p:nvPicPr>
          <p:cNvPr id="2" name="Picture 1" descr="A close-up of a red and white logo&#10;&#10;Description automatically generated">
            <a:extLst>
              <a:ext uri="{FF2B5EF4-FFF2-40B4-BE49-F238E27FC236}">
                <a16:creationId xmlns:a16="http://schemas.microsoft.com/office/drawing/2014/main" id="{DA8B7AC0-3ECE-A814-C054-F700C9C31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209" y="554571"/>
            <a:ext cx="4442300" cy="5748859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9218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66278-DF11-860C-7ABC-6BD73040A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725573ED-86AB-503B-BD53-F3EB79946C12}"/>
              </a:ext>
            </a:extLst>
          </p:cNvPr>
          <p:cNvSpPr/>
          <p:nvPr/>
        </p:nvSpPr>
        <p:spPr>
          <a:xfrm rot="5400000" flipV="1">
            <a:off x="6088933" y="754929"/>
            <a:ext cx="6857998" cy="5348143"/>
          </a:xfrm>
          <a:prstGeom prst="round2SameRect">
            <a:avLst>
              <a:gd name="adj1" fmla="val 4421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178CE7-ED15-BB47-3E32-CE623D113DB7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80010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3F9F06-BA78-AF2E-5EFA-D06613EA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68313"/>
            <a:ext cx="11223625" cy="728891"/>
          </a:xfrm>
        </p:spPr>
        <p:txBody>
          <a:bodyPr/>
          <a:lstStyle/>
          <a:p>
            <a:r>
              <a:rPr lang="en-US" sz="3300" dirty="0"/>
              <a:t>Academy of Management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E769D27E-2FE2-0AC0-BE9D-672957D93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197204"/>
            <a:ext cx="6189989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Business Source Ultimate </a:t>
            </a:r>
            <a:r>
              <a:rPr lang="zh-CN" altLang="en-US" sz="2400" dirty="0"/>
              <a:t>作为美国管理学会（</a:t>
            </a:r>
            <a:r>
              <a:rPr lang="en-US" altLang="zh-CN" sz="2400" dirty="0"/>
              <a:t>Academy of Management</a:t>
            </a:r>
            <a:r>
              <a:rPr lang="zh-CN" altLang="en-US" sz="2400" dirty="0"/>
              <a:t>）旗下所有期刊的机构电子期刊平台，收录包括</a:t>
            </a:r>
            <a:r>
              <a:rPr lang="en-US" sz="2400" b="1" dirty="0"/>
              <a:t>: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Academy of Management Discoveries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Academy of Management Journal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Academy of Management </a:t>
            </a:r>
            <a:br>
              <a:rPr lang="en-US" sz="2400" i="1" dirty="0"/>
            </a:br>
            <a:r>
              <a:rPr lang="en-US" sz="2400" i="1" dirty="0"/>
              <a:t>Learning &amp; Education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Academy of Management Perspectives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Academy of Management Review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Annals of the Academy of Management</a:t>
            </a:r>
          </a:p>
          <a:p>
            <a:pPr>
              <a:spcBef>
                <a:spcPts val="1200"/>
              </a:spcBef>
            </a:pPr>
            <a:endParaRPr lang="en-US" sz="2100" i="1" dirty="0"/>
          </a:p>
        </p:txBody>
      </p:sp>
      <p:pic>
        <p:nvPicPr>
          <p:cNvPr id="8" name="Picture 7" descr="A green cover with white text&#10;&#10;Description automatically generated">
            <a:extLst>
              <a:ext uri="{FF2B5EF4-FFF2-40B4-BE49-F238E27FC236}">
                <a16:creationId xmlns:a16="http://schemas.microsoft.com/office/drawing/2014/main" id="{1BE05390-9CD9-60E8-FEDF-B87AC3289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" t="1045" r="812" b="709"/>
          <a:stretch/>
        </p:blipFill>
        <p:spPr>
          <a:xfrm>
            <a:off x="7180599" y="3508310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3" name="Picture 12" descr="A purple cover with white text&#10;&#10;Description automatically generated">
            <a:extLst>
              <a:ext uri="{FF2B5EF4-FFF2-40B4-BE49-F238E27FC236}">
                <a16:creationId xmlns:a16="http://schemas.microsoft.com/office/drawing/2014/main" id="{D159A9FB-6B0F-BF0E-04F7-4225E047BE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9" t="1877" r="1998" b="979"/>
          <a:stretch/>
        </p:blipFill>
        <p:spPr>
          <a:xfrm>
            <a:off x="7180599" y="359537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5" name="Picture 14" descr="A yellow cover with white text&#10;&#10;Description automatically generated">
            <a:extLst>
              <a:ext uri="{FF2B5EF4-FFF2-40B4-BE49-F238E27FC236}">
                <a16:creationId xmlns:a16="http://schemas.microsoft.com/office/drawing/2014/main" id="{B19B43A6-2F3F-0812-A63F-1BB18A7822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4" t="1534" r="1521" b="1201"/>
          <a:stretch/>
        </p:blipFill>
        <p:spPr>
          <a:xfrm>
            <a:off x="9598298" y="3508310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7" name="Picture 16" descr="A red book cover with white text&#10;&#10;Description automatically generated">
            <a:extLst>
              <a:ext uri="{FF2B5EF4-FFF2-40B4-BE49-F238E27FC236}">
                <a16:creationId xmlns:a16="http://schemas.microsoft.com/office/drawing/2014/main" id="{F3483A72-2AFE-BF2F-6735-4C4EFCC2EC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2" t="1383" r="744" b="1383"/>
          <a:stretch/>
        </p:blipFill>
        <p:spPr>
          <a:xfrm>
            <a:off x="9598298" y="359537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1095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3B9EF-E32C-5C73-ACCB-3B85211D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05" y="279183"/>
            <a:ext cx="11840334" cy="11287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b="0" dirty="0"/>
              <a:t>Business Source Ultimate </a:t>
            </a:r>
            <a:r>
              <a:rPr lang="zh-CN" altLang="en-US" sz="2400" b="0" dirty="0"/>
              <a:t>作为运筹学与管理科学学会（</a:t>
            </a:r>
            <a:r>
              <a:rPr lang="en-US" altLang="zh-CN" sz="2400" b="0" dirty="0"/>
              <a:t>INFORMS</a:t>
            </a:r>
            <a:r>
              <a:rPr lang="zh-CN" altLang="en-US" sz="2400" b="0" dirty="0"/>
              <a:t>）旗下</a:t>
            </a:r>
            <a:r>
              <a:rPr lang="en-US" altLang="zh-CN" sz="2400" b="0" dirty="0"/>
              <a:t>17</a:t>
            </a:r>
            <a:r>
              <a:rPr lang="zh-CN" altLang="en-US" sz="2400" b="0" dirty="0"/>
              <a:t>种期刊的机构电子期刊平台，具体包括：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A9623-2143-B369-926F-4D720FC38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188" y="1478878"/>
            <a:ext cx="3883630" cy="4535487"/>
          </a:xfrm>
        </p:spPr>
        <p:txBody>
          <a:bodyPr numCol="1"/>
          <a:lstStyle/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Decision Analysis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Information Systems </a:t>
            </a:r>
            <a:br>
              <a:rPr lang="en-US" sz="2200" i="1" dirty="0">
                <a:solidFill>
                  <a:schemeClr val="tx2"/>
                </a:solidFill>
              </a:rPr>
            </a:br>
            <a:r>
              <a:rPr lang="en-US" sz="2200" i="1" dirty="0">
                <a:solidFill>
                  <a:schemeClr val="tx2"/>
                </a:solidFill>
              </a:rPr>
              <a:t>Research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INFORMS Journal </a:t>
            </a:r>
            <a:br>
              <a:rPr lang="en-US" sz="2200" i="1" dirty="0">
                <a:solidFill>
                  <a:schemeClr val="tx2"/>
                </a:solidFill>
              </a:rPr>
            </a:br>
            <a:r>
              <a:rPr lang="en-US" sz="2200" i="1" dirty="0">
                <a:solidFill>
                  <a:schemeClr val="tx2"/>
                </a:solidFill>
              </a:rPr>
              <a:t>on Applied Analytics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INFORMS Journal </a:t>
            </a:r>
            <a:br>
              <a:rPr lang="en-US" sz="2200" i="1" dirty="0">
                <a:solidFill>
                  <a:schemeClr val="tx2"/>
                </a:solidFill>
              </a:rPr>
            </a:br>
            <a:r>
              <a:rPr lang="en-US" sz="2200" i="1" dirty="0">
                <a:solidFill>
                  <a:schemeClr val="tx2"/>
                </a:solidFill>
              </a:rPr>
              <a:t>on Computing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INFORMS Journal </a:t>
            </a:r>
            <a:br>
              <a:rPr lang="en-US" sz="2200" i="1" dirty="0">
                <a:solidFill>
                  <a:schemeClr val="tx2"/>
                </a:solidFill>
              </a:rPr>
            </a:br>
            <a:r>
              <a:rPr lang="en-US" sz="2200" i="1" dirty="0">
                <a:solidFill>
                  <a:schemeClr val="tx2"/>
                </a:solidFill>
              </a:rPr>
              <a:t>on Data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INFORMS Journal </a:t>
            </a:r>
            <a:br>
              <a:rPr lang="en-US" sz="2200" i="1" dirty="0">
                <a:solidFill>
                  <a:schemeClr val="tx2"/>
                </a:solidFill>
              </a:rPr>
            </a:br>
            <a:r>
              <a:rPr lang="en-US" sz="2200" i="1" dirty="0">
                <a:solidFill>
                  <a:schemeClr val="tx2"/>
                </a:solidFill>
              </a:rPr>
              <a:t>on Optimization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INFORMS Transactions </a:t>
            </a:r>
            <a:br>
              <a:rPr lang="en-US" sz="2200" i="1" dirty="0">
                <a:solidFill>
                  <a:schemeClr val="tx2"/>
                </a:solidFill>
              </a:rPr>
            </a:br>
            <a:r>
              <a:rPr lang="en-US" sz="2200" i="1" dirty="0">
                <a:solidFill>
                  <a:schemeClr val="tx2"/>
                </a:solidFill>
              </a:rPr>
              <a:t>on Education</a:t>
            </a:r>
          </a:p>
          <a:p>
            <a:pPr>
              <a:spcBef>
                <a:spcPts val="900"/>
              </a:spcBef>
            </a:pPr>
            <a:endParaRPr lang="en-US" sz="2200" i="1" dirty="0">
              <a:solidFill>
                <a:schemeClr val="tx2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FDF6974-B1F3-6514-A622-65CD6BE4F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8669" y="1479011"/>
            <a:ext cx="3884096" cy="4535450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Management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Manufacturing &amp; Service Operations Management 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Marketing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Mathematics of </a:t>
            </a:r>
            <a:br>
              <a:rPr lang="en-US" sz="2200" i="1" dirty="0">
                <a:solidFill>
                  <a:schemeClr val="tx2"/>
                </a:solidFill>
              </a:rPr>
            </a:br>
            <a:r>
              <a:rPr lang="en-US" sz="2200" i="1" dirty="0">
                <a:solidFill>
                  <a:schemeClr val="tx2"/>
                </a:solidFill>
              </a:rPr>
              <a:t>Operations Research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Operations Research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Organization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Service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Stochastic Systems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Strategy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</a:rPr>
              <a:t>Transportation Science</a:t>
            </a:r>
          </a:p>
        </p:txBody>
      </p:sp>
      <p:pic>
        <p:nvPicPr>
          <p:cNvPr id="5122" name="Picture 2" descr="Current Issue | Management Science">
            <a:extLst>
              <a:ext uri="{FF2B5EF4-FFF2-40B4-BE49-F238E27FC236}">
                <a16:creationId xmlns:a16="http://schemas.microsoft.com/office/drawing/2014/main" id="{AEE454FA-30E9-44E1-1330-A06AC073C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7" t="1536" r="1507" b="1478"/>
          <a:stretch/>
        </p:blipFill>
        <p:spPr bwMode="auto">
          <a:xfrm>
            <a:off x="7787475" y="1597025"/>
            <a:ext cx="1882913" cy="251405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rganization Science Journal - Organization Science">
            <a:extLst>
              <a:ext uri="{FF2B5EF4-FFF2-40B4-BE49-F238E27FC236}">
                <a16:creationId xmlns:a16="http://schemas.microsoft.com/office/drawing/2014/main" id="{7F05E0B4-3B69-4779-B6CD-3CC1BC685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5" t="1915" r="1915" b="1915"/>
          <a:stretch/>
        </p:blipFill>
        <p:spPr bwMode="auto">
          <a:xfrm>
            <a:off x="7787476" y="4244456"/>
            <a:ext cx="1882914" cy="251405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perations Research: Vol 7, No 1">
            <a:extLst>
              <a:ext uri="{FF2B5EF4-FFF2-40B4-BE49-F238E27FC236}">
                <a16:creationId xmlns:a16="http://schemas.microsoft.com/office/drawing/2014/main" id="{FEAF3EBB-EEBE-1BFD-9BA0-95D2DAEF3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" t="1588" r="1645" b="1702"/>
          <a:stretch/>
        </p:blipFill>
        <p:spPr bwMode="auto">
          <a:xfrm>
            <a:off x="9824899" y="1595535"/>
            <a:ext cx="1882913" cy="251405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rketing Science cover image">
            <a:extLst>
              <a:ext uri="{FF2B5EF4-FFF2-40B4-BE49-F238E27FC236}">
                <a16:creationId xmlns:a16="http://schemas.microsoft.com/office/drawing/2014/main" id="{3E0744FC-E623-7386-4CED-CF2EFAAE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9" t="1159" r="1159" b="1159"/>
          <a:stretch/>
        </p:blipFill>
        <p:spPr bwMode="auto">
          <a:xfrm>
            <a:off x="9824899" y="4244456"/>
            <a:ext cx="1882913" cy="251405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68379-D704-92D9-E6DF-602B5416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2B4CD7A-D626-00C3-3E9A-8FBC02C41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80" y="1154725"/>
            <a:ext cx="3760432" cy="2353790"/>
          </a:xfrm>
        </p:spPr>
        <p:txBody>
          <a:bodyPr/>
          <a:lstStyle/>
          <a:p>
            <a:r>
              <a:rPr lang="en-US" sz="5400" dirty="0"/>
              <a:t>Business Source Ultimate</a:t>
            </a:r>
            <a:endParaRPr lang="en-US" sz="5400" b="0" dirty="0">
              <a:solidFill>
                <a:schemeClr val="accent3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4F4653A-7251-0B00-6496-638A01E9FD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57600" y="240326"/>
          <a:ext cx="8010942" cy="640895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75498">
                  <a:extLst>
                    <a:ext uri="{9D8B030D-6E8A-4147-A177-3AD203B41FA5}">
                      <a16:colId xmlns:a16="http://schemas.microsoft.com/office/drawing/2014/main" val="205041435"/>
                    </a:ext>
                  </a:extLst>
                </a:gridCol>
                <a:gridCol w="2035444">
                  <a:extLst>
                    <a:ext uri="{9D8B030D-6E8A-4147-A177-3AD203B41FA5}">
                      <a16:colId xmlns:a16="http://schemas.microsoft.com/office/drawing/2014/main" val="514684776"/>
                    </a:ext>
                  </a:extLst>
                </a:gridCol>
              </a:tblGrid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案例研究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商业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15,152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10472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公司简介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信息记录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1,180,300+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49895"/>
                  </a:ext>
                </a:extLst>
              </a:tr>
              <a:tr h="615577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会议论文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会议论文集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144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49125"/>
                  </a:ext>
                </a:extLst>
              </a:tr>
              <a:tr h="615577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国家经济报告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1,125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1206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行业报告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15,005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694329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访谈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业务（高管和分析师）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12,343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57105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市场研究报告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2,406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110644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SWOT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分析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5,752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127334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视频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来自美联社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78,000+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69521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视频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商业和经济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66,000+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565079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工作论文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商业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1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10,000+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977414"/>
                  </a:ext>
                </a:extLst>
              </a:tr>
            </a:tbl>
          </a:graphicData>
        </a:graphic>
      </p:graphicFrame>
      <p:sp>
        <p:nvSpPr>
          <p:cNvPr id="4" name="Title 8">
            <a:extLst>
              <a:ext uri="{FF2B5EF4-FFF2-40B4-BE49-F238E27FC236}">
                <a16:creationId xmlns:a16="http://schemas.microsoft.com/office/drawing/2014/main" id="{0ADE1E38-857D-DA3E-BC8E-6FDDA4CA4C89}"/>
              </a:ext>
            </a:extLst>
          </p:cNvPr>
          <p:cNvSpPr txBox="1">
            <a:spLocks/>
          </p:cNvSpPr>
          <p:nvPr/>
        </p:nvSpPr>
        <p:spPr>
          <a:xfrm>
            <a:off x="662480" y="3508515"/>
            <a:ext cx="2483056" cy="4508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j-cs"/>
              </a:rPr>
              <a:t>非刊资源全文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693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8804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EAA767-36E0-4289-9483-A264136F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dirty="0"/>
              <a:t>Business Source Ultimate</a:t>
            </a:r>
            <a:br>
              <a:rPr lang="en-US" dirty="0"/>
            </a:br>
            <a:r>
              <a:rPr lang="zh-CN" altLang="en-US" sz="4000" b="0" dirty="0">
                <a:solidFill>
                  <a:schemeClr val="accent3"/>
                </a:solidFill>
              </a:rPr>
              <a:t>会议论文和会议记录集</a:t>
            </a:r>
            <a:endParaRPr lang="en-US" sz="4000" b="0" dirty="0">
              <a:solidFill>
                <a:schemeClr val="accent3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CE02F-D28A-8EC8-3F7C-69316BD43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850494"/>
            <a:ext cx="10014479" cy="1566675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Business Source Ultimate</a:t>
            </a:r>
            <a:r>
              <a:rPr lang="zh-CN" altLang="en-US" dirty="0"/>
              <a:t>收录了来自</a:t>
            </a:r>
            <a:r>
              <a:rPr lang="en-US" altLang="zh-CN" dirty="0"/>
              <a:t>140</a:t>
            </a:r>
            <a:r>
              <a:rPr lang="zh-CN" altLang="en-US" dirty="0"/>
              <a:t>余个顶尖会议的会议论文及会议论文集，包括：</a:t>
            </a: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239E3B6-03D2-D4F3-30AF-5EBA657F6575}"/>
              </a:ext>
            </a:extLst>
          </p:cNvPr>
          <p:cNvSpPr txBox="1">
            <a:spLocks/>
          </p:cNvSpPr>
          <p:nvPr/>
        </p:nvSpPr>
        <p:spPr>
          <a:xfrm>
            <a:off x="737616" y="3429000"/>
            <a:ext cx="10515599" cy="2821858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Academy of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American Academy of Advertising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American Marketing Association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Association for Consumer Research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International Council for 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Small Business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International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Labour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Organization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International Society for Professional Innovation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Marketing Management Association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National Tax Association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Society for Marketing Advances</a:t>
            </a:r>
          </a:p>
        </p:txBody>
      </p:sp>
    </p:spTree>
    <p:extLst>
      <p:ext uri="{BB962C8B-B14F-4D97-AF65-F5344CB8AC3E}">
        <p14:creationId xmlns:p14="http://schemas.microsoft.com/office/powerpoint/2010/main" val="2092864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F1190-2F74-8111-07FC-815020350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38032-32F3-0FFA-37CD-9D8F283A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dirty="0"/>
              <a:t>Business Source Ultimate </a:t>
            </a:r>
            <a:br>
              <a:rPr lang="en-US" dirty="0"/>
            </a:br>
            <a:r>
              <a:rPr lang="en-US" sz="4000" b="0" dirty="0">
                <a:solidFill>
                  <a:schemeClr val="accent3"/>
                </a:solidFill>
              </a:rPr>
              <a:t>Company information records via Company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803E1-F224-C76A-EBD6-A3E303C2F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908313"/>
            <a:ext cx="9506479" cy="4174987"/>
          </a:xfrm>
        </p:spPr>
        <p:txBody>
          <a:bodyPr/>
          <a:lstStyle/>
          <a:p>
            <a:r>
              <a:rPr lang="en-US" altLang="zh-CN" sz="2400" b="1" dirty="0"/>
              <a:t>Business Source Ultimate </a:t>
            </a:r>
            <a:r>
              <a:rPr lang="zh-CN" altLang="en-US" sz="2400" b="1" dirty="0"/>
              <a:t>包含超过 </a:t>
            </a:r>
            <a:r>
              <a:rPr lang="en-US" altLang="zh-CN" sz="2400" b="1" dirty="0"/>
              <a:t>115 </a:t>
            </a:r>
            <a:r>
              <a:rPr lang="zh-CN" altLang="en-US" sz="2400" b="1" dirty="0"/>
              <a:t>万条公司信息记录（通过 </a:t>
            </a:r>
            <a:r>
              <a:rPr lang="en-US" altLang="zh-CN" sz="2400" b="1" dirty="0"/>
              <a:t>Company View </a:t>
            </a:r>
            <a:r>
              <a:rPr lang="zh-CN" altLang="en-US" sz="2400" b="1" dirty="0"/>
              <a:t>提供），包括完整的公司层级结构。</a:t>
            </a:r>
            <a:br>
              <a:rPr lang="zh-CN" altLang="en-US" sz="2400" dirty="0"/>
            </a:br>
            <a:r>
              <a:rPr lang="zh-CN" altLang="en-US" sz="2400" dirty="0"/>
              <a:t>公司信息记录的分类如下：</a:t>
            </a:r>
          </a:p>
          <a:p>
            <a:pPr marL="365760" indent="-365760">
              <a:buFont typeface="Wingdings" panose="05000000000000000000" pitchFamily="2" charset="2"/>
              <a:buChar char="ü"/>
            </a:pPr>
            <a:r>
              <a:rPr lang="en-US" altLang="zh-CN" sz="2400" b="1" dirty="0"/>
              <a:t>50%</a:t>
            </a:r>
            <a:r>
              <a:rPr lang="zh-CN" altLang="en-US" sz="2400" dirty="0"/>
              <a:t> 为按销售额排名的美国顶级公司</a:t>
            </a:r>
          </a:p>
          <a:p>
            <a:pPr marL="365760" indent="-365760">
              <a:buFont typeface="Wingdings" panose="05000000000000000000" pitchFamily="2" charset="2"/>
              <a:buChar char="ü"/>
            </a:pPr>
            <a:r>
              <a:rPr lang="en-US" altLang="zh-CN" sz="2400" b="1" dirty="0"/>
              <a:t>50%</a:t>
            </a:r>
            <a:r>
              <a:rPr lang="zh-CN" altLang="en-US" sz="2400" dirty="0"/>
              <a:t> 为按销售额排名的国际顶级公司</a:t>
            </a:r>
            <a:br>
              <a:rPr lang="zh-CN" altLang="en-US" sz="2400" dirty="0"/>
            </a:br>
            <a:r>
              <a:rPr lang="zh-CN" altLang="en-US" sz="2400" dirty="0"/>
              <a:t>总计分为：</a:t>
            </a:r>
          </a:p>
          <a:p>
            <a:pPr marL="365760" indent="-365760">
              <a:buFont typeface="Wingdings" panose="05000000000000000000" pitchFamily="2" charset="2"/>
              <a:buChar char="ü"/>
            </a:pPr>
            <a:r>
              <a:rPr lang="en-US" altLang="zh-CN" sz="2400" b="1" dirty="0"/>
              <a:t>70%</a:t>
            </a:r>
            <a:r>
              <a:rPr lang="zh-CN" altLang="en-US" sz="2400" dirty="0"/>
              <a:t> 上市公司</a:t>
            </a:r>
          </a:p>
          <a:p>
            <a:pPr marL="365760" indent="-365760">
              <a:buFont typeface="Wingdings" panose="05000000000000000000" pitchFamily="2" charset="2"/>
              <a:buChar char="ü"/>
            </a:pPr>
            <a:r>
              <a:rPr lang="en-US" altLang="zh-CN" sz="2400" b="1" dirty="0"/>
              <a:t>30%</a:t>
            </a:r>
            <a:r>
              <a:rPr lang="zh-CN" altLang="en-US" sz="2400" dirty="0"/>
              <a:t> 私营企业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5360D5-F2DE-A307-6CBF-61445FC06087}"/>
              </a:ext>
            </a:extLst>
          </p:cNvPr>
          <p:cNvSpPr/>
          <p:nvPr/>
        </p:nvSpPr>
        <p:spPr>
          <a:xfrm>
            <a:off x="10622201" y="1785257"/>
            <a:ext cx="2664308" cy="26643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7D1F08-22E6-8C34-77E1-F875D256D0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86044" y="3420624"/>
            <a:ext cx="3559348" cy="3547283"/>
          </a:xfrm>
          <a:prstGeom prst="round1Rect">
            <a:avLst>
              <a:gd name="adj" fmla="val 10885"/>
            </a:avLst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E60B441-86BA-F419-0045-6CF62DC89A7B}"/>
              </a:ext>
            </a:extLst>
          </p:cNvPr>
          <p:cNvSpPr/>
          <p:nvPr/>
        </p:nvSpPr>
        <p:spPr>
          <a:xfrm>
            <a:off x="7549929" y="5598920"/>
            <a:ext cx="2110260" cy="2110261"/>
          </a:xfrm>
          <a:prstGeom prst="ellipse">
            <a:avLst/>
          </a:prstGeom>
          <a:gradFill>
            <a:gsLst>
              <a:gs pos="67000">
                <a:schemeClr val="accent3"/>
              </a:gs>
              <a:gs pos="25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244A841-0E56-ED8D-1021-14E0C765F701}"/>
              </a:ext>
            </a:extLst>
          </p:cNvPr>
          <p:cNvSpPr/>
          <p:nvPr/>
        </p:nvSpPr>
        <p:spPr>
          <a:xfrm>
            <a:off x="8429065" y="5241941"/>
            <a:ext cx="713958" cy="713958"/>
          </a:xfrm>
          <a:prstGeom prst="roundRect">
            <a:avLst/>
          </a:prstGeom>
          <a:solidFill>
            <a:srgbClr val="CBE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997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0D55-2FA0-2370-9BDE-74F6796CB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C84120E-C3DF-7545-E3E8-C31902A3780A}"/>
              </a:ext>
            </a:extLst>
          </p:cNvPr>
          <p:cNvSpPr txBox="1">
            <a:spLocks/>
          </p:cNvSpPr>
          <p:nvPr/>
        </p:nvSpPr>
        <p:spPr>
          <a:xfrm>
            <a:off x="1356528" y="4264948"/>
            <a:ext cx="10351896" cy="172064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案例研究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公司简介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国家经济报告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行业报告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市场研究报告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SWOT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FD3B6-CB2E-3550-DAB9-0745B72C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dirty="0"/>
              <a:t>Business Source Ultimate </a:t>
            </a:r>
            <a:br>
              <a:rPr lang="en-US" dirty="0"/>
            </a:br>
            <a:r>
              <a:rPr lang="en-US" sz="4000" b="0" dirty="0">
                <a:solidFill>
                  <a:schemeClr val="accent3"/>
                </a:solidFill>
              </a:rPr>
              <a:t>High-quality business research from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F85F0-F017-C2A3-E2B7-8B570468E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13" y="2044140"/>
            <a:ext cx="8113159" cy="20785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800" b="1" dirty="0"/>
              <a:t>Business Source Ultimate </a:t>
            </a:r>
            <a:r>
              <a:rPr lang="zh-CN" altLang="en-US" sz="2800" b="1" dirty="0"/>
              <a:t>提供由</a:t>
            </a:r>
            <a:r>
              <a:rPr lang="en-US" altLang="zh-CN" sz="2800" b="1" dirty="0"/>
              <a:t>MarketLine</a:t>
            </a:r>
            <a:r>
              <a:rPr lang="zh-CN" altLang="en-US" sz="2800" b="1" dirty="0"/>
              <a:t>提供的数万份报告、公司简介等全文内容。</a:t>
            </a:r>
            <a:br>
              <a:rPr lang="zh-CN" altLang="en-US" sz="2800" dirty="0"/>
            </a:br>
            <a:r>
              <a:rPr lang="en-US" altLang="zh-CN" sz="2800" dirty="0"/>
              <a:t>MarketLine</a:t>
            </a:r>
            <a:r>
              <a:rPr lang="zh-CN" altLang="en-US" sz="2800" dirty="0"/>
              <a:t>的内容包括：</a:t>
            </a:r>
            <a:endParaRPr lang="en-US" sz="2800" dirty="0"/>
          </a:p>
        </p:txBody>
      </p:sp>
      <p:pic>
        <p:nvPicPr>
          <p:cNvPr id="5" name="Picture 4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0CB12B7F-5FCF-6197-FED2-34EAE451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723" y="1078503"/>
            <a:ext cx="3355010" cy="65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BC5199-525B-44BD-9022-1829E9FA097B}"/>
              </a:ext>
            </a:extLst>
          </p:cNvPr>
          <p:cNvSpPr/>
          <p:nvPr/>
        </p:nvSpPr>
        <p:spPr>
          <a:xfrm>
            <a:off x="315631" y="329184"/>
            <a:ext cx="11560738" cy="6199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05DCD-C84A-4CC0-8742-8F5B3BEAC7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031" y="1122904"/>
            <a:ext cx="3108960" cy="660218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6343FA27-4457-4B1E-9D2A-5AD8164753DC}"/>
              </a:ext>
            </a:extLst>
          </p:cNvPr>
          <p:cNvSpPr txBox="1">
            <a:spLocks/>
          </p:cNvSpPr>
          <p:nvPr/>
        </p:nvSpPr>
        <p:spPr>
          <a:xfrm>
            <a:off x="363555" y="2362200"/>
            <a:ext cx="4769111" cy="11647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j-ea"/>
                <a:cs typeface="+mj-cs"/>
              </a:rPr>
              <a:t>Academic Search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j-ea"/>
                <a:cs typeface="+mj-cs"/>
              </a:rPr>
            </a:b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j-ea"/>
                <a:cs typeface="+mj-cs"/>
              </a:rPr>
              <a:t>Ultimate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72AA0-8441-4330-8E33-6FC858DDB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t="100" r="432" b="122"/>
          <a:stretch/>
        </p:blipFill>
        <p:spPr>
          <a:xfrm>
            <a:off x="5468087" y="329184"/>
            <a:ext cx="6418789" cy="6199723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9EEDFC41-804B-44B5-BE58-AAD933700767}"/>
              </a:ext>
            </a:extLst>
          </p:cNvPr>
          <p:cNvSpPr txBox="1">
            <a:spLocks/>
          </p:cNvSpPr>
          <p:nvPr/>
        </p:nvSpPr>
        <p:spPr>
          <a:xfrm>
            <a:off x="579719" y="2969256"/>
            <a:ext cx="4457121" cy="124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>
                    <a:lumMod val="40000"/>
                    <a:lumOff val="6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j-cs"/>
              </a:rPr>
              <a:t>综合学科检索数据库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6C52A3-E1ED-4C42-907C-DD0D4C00455B}"/>
              </a:ext>
            </a:extLst>
          </p:cNvPr>
          <p:cNvSpPr/>
          <p:nvPr/>
        </p:nvSpPr>
        <p:spPr>
          <a:xfrm>
            <a:off x="5180589" y="329184"/>
            <a:ext cx="365760" cy="6199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94BF75-E625-E7EC-C43F-4BEDF7B52F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" r="1839" b="11550"/>
          <a:stretch/>
        </p:blipFill>
        <p:spPr>
          <a:xfrm>
            <a:off x="486697" y="4998639"/>
            <a:ext cx="11218606" cy="140098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07D2C35-D22B-6B6A-5EDA-F3C1D12E6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8478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404ECA47-6B99-9C48-7B8B-F9DFA0B4337A}"/>
              </a:ext>
            </a:extLst>
          </p:cNvPr>
          <p:cNvSpPr/>
          <p:nvPr/>
        </p:nvSpPr>
        <p:spPr>
          <a:xfrm rot="5400000" flipV="1">
            <a:off x="6925738" y="1591734"/>
            <a:ext cx="6857998" cy="3674534"/>
          </a:xfrm>
          <a:prstGeom prst="round2SameRect">
            <a:avLst>
              <a:gd name="adj1" fmla="val 8966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EAA767-36E0-4289-9483-A264136F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9" y="468313"/>
            <a:ext cx="8033282" cy="1128712"/>
          </a:xfrm>
        </p:spPr>
        <p:txBody>
          <a:bodyPr/>
          <a:lstStyle/>
          <a:p>
            <a:r>
              <a:rPr lang="en-US" dirty="0"/>
              <a:t>Business Source Ultimate</a:t>
            </a:r>
            <a:br>
              <a:rPr lang="en-US" dirty="0"/>
            </a:br>
            <a:r>
              <a:rPr lang="zh-CN" altLang="en-US" sz="3600" b="0" dirty="0">
                <a:solidFill>
                  <a:schemeClr val="accent3"/>
                </a:solidFill>
              </a:rPr>
              <a:t>公司简介和 </a:t>
            </a:r>
            <a:r>
              <a:rPr lang="en-US" sz="3600" b="0" dirty="0">
                <a:solidFill>
                  <a:schemeClr val="accent3"/>
                </a:solidFill>
              </a:rPr>
              <a:t>SWOT </a:t>
            </a:r>
            <a:r>
              <a:rPr lang="zh-CN" altLang="en-US" sz="3600" b="0" dirty="0">
                <a:solidFill>
                  <a:schemeClr val="accent3"/>
                </a:solidFill>
              </a:rPr>
              <a:t>分析</a:t>
            </a:r>
            <a:endParaRPr lang="en-US" sz="4000" b="0" dirty="0">
              <a:solidFill>
                <a:schemeClr val="accent3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CE02F-D28A-8EC8-3F7C-69316BD43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833561"/>
            <a:ext cx="7914744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Business Source Ultimate</a:t>
            </a:r>
            <a:r>
              <a:rPr lang="zh-CN" altLang="en-US" sz="2400" dirty="0"/>
              <a:t>提供超过</a:t>
            </a:r>
            <a:r>
              <a:rPr lang="en-US" altLang="zh-CN" sz="2400" dirty="0"/>
              <a:t>35,000</a:t>
            </a:r>
            <a:r>
              <a:rPr lang="zh-CN" altLang="en-US" sz="2400" dirty="0"/>
              <a:t>份详细的公司档案和</a:t>
            </a:r>
            <a:r>
              <a:rPr lang="en-US" altLang="zh-CN" sz="2400" dirty="0"/>
              <a:t>SWOT</a:t>
            </a:r>
            <a:r>
              <a:rPr lang="zh-CN" altLang="en-US" sz="2400" dirty="0"/>
              <a:t>分析报告，具体包括：</a:t>
            </a:r>
          </a:p>
          <a:p>
            <a:pPr marL="0" indent="0">
              <a:buNone/>
            </a:pPr>
            <a:r>
              <a:rPr lang="en-US" altLang="zh-CN" sz="2400" dirty="0"/>
              <a:t>1</a:t>
            </a:r>
            <a:r>
              <a:rPr lang="zh-CN" altLang="en-US" sz="2400" dirty="0"/>
              <a:t>）来自</a:t>
            </a:r>
            <a:r>
              <a:rPr lang="en-US" altLang="zh-CN" sz="2400" dirty="0"/>
              <a:t>MarketLine</a:t>
            </a:r>
            <a:r>
              <a:rPr lang="zh-CN" altLang="en-US" sz="2400" dirty="0"/>
              <a:t>的内容：</a:t>
            </a:r>
          </a:p>
          <a:p>
            <a:r>
              <a:rPr lang="zh-CN" altLang="en-US" sz="2400" dirty="0"/>
              <a:t>全球</a:t>
            </a:r>
            <a:r>
              <a:rPr lang="en-US" altLang="zh-CN" sz="2400" dirty="0"/>
              <a:t>17,000</a:t>
            </a:r>
            <a:r>
              <a:rPr lang="zh-CN" altLang="en-US" sz="2400" dirty="0"/>
              <a:t>多家大型上市公司及顶尖私营企业的详细档案</a:t>
            </a:r>
          </a:p>
          <a:p>
            <a:pPr marL="0" indent="0">
              <a:buNone/>
            </a:pPr>
            <a:r>
              <a:rPr lang="en-US" altLang="zh-CN" sz="2400" dirty="0"/>
              <a:t>2</a:t>
            </a:r>
            <a:r>
              <a:rPr lang="zh-CN" altLang="en-US" sz="2400" dirty="0"/>
              <a:t>）超过</a:t>
            </a:r>
            <a:r>
              <a:rPr lang="en-US" altLang="zh-CN" sz="2400" dirty="0"/>
              <a:t>5,700</a:t>
            </a:r>
            <a:r>
              <a:rPr lang="zh-CN" altLang="en-US" sz="2400" dirty="0"/>
              <a:t>份</a:t>
            </a:r>
            <a:r>
              <a:rPr lang="en-US" altLang="zh-CN" sz="2400" dirty="0"/>
              <a:t>SWOT</a:t>
            </a:r>
            <a:r>
              <a:rPr lang="zh-CN" altLang="en-US" sz="2400" dirty="0"/>
              <a:t>分析报告</a:t>
            </a:r>
          </a:p>
          <a:p>
            <a:r>
              <a:rPr lang="zh-CN" altLang="en-US" sz="2400" dirty="0"/>
              <a:t>来自</a:t>
            </a:r>
            <a:r>
              <a:rPr lang="en-US" altLang="zh-CN" sz="2400" dirty="0" err="1"/>
              <a:t>SeeNews</a:t>
            </a:r>
            <a:r>
              <a:rPr lang="zh-CN" altLang="en-US" sz="2400" dirty="0"/>
              <a:t>的内容：</a:t>
            </a:r>
          </a:p>
          <a:p>
            <a:r>
              <a:rPr lang="zh-CN" altLang="en-US" sz="2400" dirty="0"/>
              <a:t>东南欧地区</a:t>
            </a:r>
            <a:r>
              <a:rPr lang="en-US" altLang="zh-CN" sz="2400" dirty="0"/>
              <a:t>12,750</a:t>
            </a:r>
            <a:r>
              <a:rPr lang="zh-CN" altLang="en-US" sz="2400" dirty="0"/>
              <a:t>多家企业的公司档案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E43FFA7-2A4E-A2DC-05C8-8437D3FC7E97}"/>
              </a:ext>
            </a:extLst>
          </p:cNvPr>
          <p:cNvSpPr txBox="1">
            <a:spLocks/>
          </p:cNvSpPr>
          <p:nvPr/>
        </p:nvSpPr>
        <p:spPr>
          <a:xfrm>
            <a:off x="8807669" y="315427"/>
            <a:ext cx="3216165" cy="616766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核心企业信息包含：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公司概览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关键数据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业务描述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发展历程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核心团队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高管履历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主营产品与服务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主要竞争对手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企业架构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分支机构与子公司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14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EF7D4-4C8F-3C8B-16E1-CEC4AF639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E6F2A719-08B5-48BF-8AEF-B2D1AA340957}"/>
              </a:ext>
            </a:extLst>
          </p:cNvPr>
          <p:cNvSpPr/>
          <p:nvPr/>
        </p:nvSpPr>
        <p:spPr>
          <a:xfrm rot="5400000" flipV="1">
            <a:off x="6925738" y="1591734"/>
            <a:ext cx="6857998" cy="3674534"/>
          </a:xfrm>
          <a:prstGeom prst="round2SameRect">
            <a:avLst>
              <a:gd name="adj1" fmla="val 8966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156019-7B6A-293B-F9D2-01CB22A4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9" y="468313"/>
            <a:ext cx="8033282" cy="1128712"/>
          </a:xfrm>
        </p:spPr>
        <p:txBody>
          <a:bodyPr/>
          <a:lstStyle/>
          <a:p>
            <a:r>
              <a:rPr lang="en-US" dirty="0"/>
              <a:t>Business Source Ultimate</a:t>
            </a:r>
            <a:br>
              <a:rPr lang="en-US" dirty="0"/>
            </a:br>
            <a:r>
              <a:rPr lang="zh-CN" altLang="en-US" sz="4000" b="0" dirty="0">
                <a:solidFill>
                  <a:schemeClr val="accent3"/>
                </a:solidFill>
              </a:rPr>
              <a:t>国家经济报告</a:t>
            </a:r>
            <a:endParaRPr lang="en-US" sz="4000" b="0" dirty="0">
              <a:solidFill>
                <a:schemeClr val="accent3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D91C2-1C08-E83D-C509-81F84D22B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867428"/>
            <a:ext cx="8033281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/>
              <a:t>Business Source Ultimate </a:t>
            </a:r>
            <a:r>
              <a:rPr lang="zh-CN" altLang="en-US" sz="2400" b="1" dirty="0"/>
              <a:t>提供来自顶尖机构的</a:t>
            </a:r>
            <a:r>
              <a:rPr lang="en-US" altLang="zh-CN" sz="2400" b="1" dirty="0"/>
              <a:t>1,100</a:t>
            </a:r>
            <a:r>
              <a:rPr lang="zh-CN" altLang="en-US" sz="2400" b="1" dirty="0"/>
              <a:t>多份国家经济报告，包括以下来源：</a:t>
            </a:r>
            <a:endParaRPr lang="zh-CN" altLang="en-US" sz="2400" dirty="0"/>
          </a:p>
          <a:p>
            <a:r>
              <a:rPr lang="en-US" altLang="zh-CN" sz="2400" dirty="0"/>
              <a:t>Business Monitor International</a:t>
            </a:r>
          </a:p>
          <a:p>
            <a:r>
              <a:rPr lang="en-US" altLang="zh-CN" sz="2400" dirty="0" err="1"/>
              <a:t>CountryWatch</a:t>
            </a:r>
            <a:endParaRPr lang="en-US" altLang="zh-CN" sz="2400" dirty="0"/>
          </a:p>
          <a:p>
            <a:r>
              <a:rPr lang="en-US" altLang="zh-CN" sz="2400" dirty="0"/>
              <a:t>The PRS Group</a:t>
            </a:r>
            <a:r>
              <a:rPr lang="zh-CN" altLang="en-US" sz="2400" dirty="0"/>
              <a:t>（含</a:t>
            </a:r>
            <a:r>
              <a:rPr lang="en-US" altLang="zh-CN" sz="2400" dirty="0"/>
              <a:t>《Political Risk Yearbook》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r>
              <a:rPr lang="en-US" altLang="zh-CN" sz="2400" dirty="0"/>
              <a:t>S&amp;P Global</a:t>
            </a:r>
            <a:r>
              <a:rPr lang="zh-CN" altLang="en-US" sz="2400" dirty="0"/>
              <a:t>（标普全球）</a:t>
            </a:r>
          </a:p>
          <a:p>
            <a:r>
              <a:rPr lang="en-US" altLang="zh-CN" sz="2400" dirty="0"/>
              <a:t>Superintendent of Documents</a:t>
            </a:r>
            <a:r>
              <a:rPr lang="zh-CN" altLang="en-US" sz="2400" dirty="0"/>
              <a:t>（文档管理局）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B8D8E0F-3986-6651-4736-DB4170EE798A}"/>
              </a:ext>
            </a:extLst>
          </p:cNvPr>
          <p:cNvSpPr txBox="1">
            <a:spLocks/>
          </p:cNvSpPr>
          <p:nvPr/>
        </p:nvSpPr>
        <p:spPr>
          <a:xfrm>
            <a:off x="8853801" y="468313"/>
            <a:ext cx="3215536" cy="56971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国家信息涵盖以下内容：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国家概况与核心数据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环境概览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经济预测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经济概况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历史沿革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投资环境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政治概况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政策分析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•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社会概况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470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33D6-AC38-5252-94A0-DD09AF94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3BCF-CD32-C61B-9862-3626D4D2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dirty="0"/>
              <a:t>Business Source Ultimate </a:t>
            </a:r>
            <a:br>
              <a:rPr lang="en-US" dirty="0"/>
            </a:br>
            <a:r>
              <a:rPr lang="en-US" sz="4000" b="0" dirty="0">
                <a:solidFill>
                  <a:schemeClr val="accent3"/>
                </a:solidFill>
              </a:rPr>
              <a:t>Global market research from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76BA2-283C-A203-C30C-A005758F7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908313"/>
            <a:ext cx="9235545" cy="4174987"/>
          </a:xfrm>
        </p:spPr>
        <p:txBody>
          <a:bodyPr/>
          <a:lstStyle/>
          <a:p>
            <a:pPr marL="342900" indent="-342900"/>
            <a:r>
              <a:rPr lang="zh-CN" altLang="en-US" dirty="0"/>
              <a:t>行业、企业、国家、经济及消费者战略情报</a:t>
            </a:r>
            <a:endParaRPr lang="en-US" altLang="zh-CN" dirty="0"/>
          </a:p>
          <a:p>
            <a:pPr marL="342900" indent="-342900"/>
            <a:r>
              <a:rPr lang="en-US" sz="3000" b="1" dirty="0">
                <a:solidFill>
                  <a:schemeClr val="accent4"/>
                </a:solidFill>
              </a:rPr>
              <a:t>6,100</a:t>
            </a:r>
            <a:r>
              <a:rPr lang="en-US" sz="3000" dirty="0"/>
              <a:t> </a:t>
            </a:r>
            <a:r>
              <a:rPr lang="zh-CN" altLang="en-US" sz="3000" dirty="0"/>
              <a:t>全文报告</a:t>
            </a:r>
            <a:endParaRPr lang="en-US" sz="3000" b="1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00FF6D4-E4FC-9341-5888-8FF2EAE5D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142" y="1116607"/>
            <a:ext cx="3775587" cy="54352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A012BA-2AA1-A190-FE16-DD50BABD3F5B}"/>
              </a:ext>
            </a:extLst>
          </p:cNvPr>
          <p:cNvSpPr txBox="1">
            <a:spLocks/>
          </p:cNvSpPr>
          <p:nvPr/>
        </p:nvSpPr>
        <p:spPr>
          <a:xfrm>
            <a:off x="483577" y="3576484"/>
            <a:ext cx="11224847" cy="2360512"/>
          </a:xfrm>
          <a:prstGeom prst="rect">
            <a:avLst/>
          </a:prstGeom>
        </p:spPr>
        <p:txBody>
          <a:bodyPr vert="horz" lIns="91440" tIns="45720" rIns="91440" bIns="45720" numCol="3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>
                <a:tab pos="457200" algn="l"/>
              </a:tabLst>
              <a:defRPr/>
            </a:pPr>
            <a:r>
              <a:rPr kumimoji="0" lang="zh-CN" altLang="en-US" sz="2300" b="0" i="0" u="none" strike="noStrike" kern="1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服装和鞋类
电器
美容和个人护理
饮料
消费金融
健康消费品
电子学
餐饮服务
健康与保健
家居与园艺
家庭护理
奢侈品
包装食品
个人配件
零售
玩具和游戏
旅行</a:t>
            </a:r>
            <a:endParaRPr kumimoji="0" lang="en-US" sz="2300" b="0" i="0" u="none" strike="noStrike" kern="1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301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034A-79D4-0F8E-A29B-F828E73B7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CD0195B-2E69-6BC8-D72B-EB85A1CB9E0E}"/>
              </a:ext>
            </a:extLst>
          </p:cNvPr>
          <p:cNvSpPr/>
          <p:nvPr/>
        </p:nvSpPr>
        <p:spPr>
          <a:xfrm>
            <a:off x="11350832" y="5326134"/>
            <a:ext cx="713958" cy="713958"/>
          </a:xfrm>
          <a:prstGeom prst="roundRect">
            <a:avLst/>
          </a:prstGeom>
          <a:solidFill>
            <a:srgbClr val="CBE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84E2554-7BB8-57B7-4B0D-CC6C70EE67C8}"/>
              </a:ext>
            </a:extLst>
          </p:cNvPr>
          <p:cNvSpPr/>
          <p:nvPr/>
        </p:nvSpPr>
        <p:spPr>
          <a:xfrm>
            <a:off x="10554147" y="1939124"/>
            <a:ext cx="2664308" cy="26643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B72B07-3A8B-5942-80B8-3DB7477C3BBC}"/>
              </a:ext>
            </a:extLst>
          </p:cNvPr>
          <p:cNvSpPr/>
          <p:nvPr/>
        </p:nvSpPr>
        <p:spPr>
          <a:xfrm>
            <a:off x="8697041" y="5064979"/>
            <a:ext cx="2110260" cy="2110261"/>
          </a:xfrm>
          <a:prstGeom prst="ellipse">
            <a:avLst/>
          </a:prstGeom>
          <a:gradFill>
            <a:gsLst>
              <a:gs pos="67000">
                <a:schemeClr val="accent3"/>
              </a:gs>
              <a:gs pos="25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8EE627-81B3-E41E-FD9F-3F30A3AF5B13}"/>
              </a:ext>
            </a:extLst>
          </p:cNvPr>
          <p:cNvSpPr/>
          <p:nvPr/>
        </p:nvSpPr>
        <p:spPr>
          <a:xfrm>
            <a:off x="9956975" y="2730834"/>
            <a:ext cx="1286217" cy="128621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BFD0B-2ED7-1CC2-C136-655E6B39F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dirty="0"/>
              <a:t>Business Source Ultimate </a:t>
            </a:r>
            <a:br>
              <a:rPr lang="en-US" dirty="0"/>
            </a:br>
            <a:r>
              <a:rPr lang="en-US" sz="4000" b="0" dirty="0">
                <a:solidFill>
                  <a:schemeClr val="accent3"/>
                </a:solidFill>
              </a:rPr>
              <a:t>Interviews with business executives and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824E1-BBE4-8DDA-1D8C-6EE5FABD4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9" y="1908313"/>
            <a:ext cx="9167812" cy="417498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/>
              <a:t>Business Source Ultimate </a:t>
            </a:r>
            <a:r>
              <a:rPr lang="zh-CN" altLang="en-US" sz="2800" dirty="0"/>
              <a:t>包括对企业高管和分析师的 </a:t>
            </a:r>
            <a:r>
              <a:rPr lang="en-US" altLang="zh-CN" sz="2800" dirty="0"/>
              <a:t>12,000 </a:t>
            </a:r>
            <a:r>
              <a:rPr lang="zh-CN" altLang="en-US" sz="2800" dirty="0"/>
              <a:t>多次采访，由 </a:t>
            </a:r>
            <a:r>
              <a:rPr lang="en-US" sz="2800" dirty="0"/>
              <a:t>The Wall Street Transcript </a:t>
            </a:r>
            <a:r>
              <a:rPr lang="zh-CN" altLang="en-US" sz="2800" dirty="0"/>
              <a:t>提供</a:t>
            </a:r>
            <a:r>
              <a:rPr lang="en-US" altLang="zh-CN" sz="2800" dirty="0"/>
              <a:t>,</a:t>
            </a:r>
          </a:p>
          <a:p>
            <a:pPr>
              <a:spcBef>
                <a:spcPts val="1800"/>
              </a:spcBef>
            </a:pPr>
            <a:r>
              <a:rPr lang="zh-CN" altLang="en-US" sz="2800" dirty="0"/>
              <a:t>内容包括：
独家 </a:t>
            </a:r>
            <a:r>
              <a:rPr lang="en-US" sz="2800" dirty="0"/>
              <a:t>CEO </a:t>
            </a:r>
            <a:r>
              <a:rPr lang="zh-CN" altLang="en-US" sz="2800" dirty="0"/>
              <a:t>访谈
行业圆桌会议
基金经理访谈
分析师访谈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5C5D-D84D-42BF-A637-511566F3E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60" t="30796" r="-3234" b="32703"/>
          <a:stretch/>
        </p:blipFill>
        <p:spPr>
          <a:xfrm>
            <a:off x="6264954" y="3735675"/>
            <a:ext cx="5442857" cy="18832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29009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95AA28-18EF-D2F3-4465-FF6A397B6BD6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73CA3-95FB-9DF9-2402-92026CFAB505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访问途径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E1F77F-0140-E63F-8C25-C4131777404A}"/>
              </a:ext>
            </a:extLst>
          </p:cNvPr>
          <p:cNvSpPr txBox="1"/>
          <p:nvPr/>
        </p:nvSpPr>
        <p:spPr>
          <a:xfrm>
            <a:off x="603094" y="1142566"/>
            <a:ext cx="380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New UI Improved over Classic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HTML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 PDF Full Text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FA22EF7-0E2B-E0B5-2F5E-24344C112094}"/>
              </a:ext>
            </a:extLst>
          </p:cNvPr>
          <p:cNvGrpSpPr/>
          <p:nvPr/>
        </p:nvGrpSpPr>
        <p:grpSpPr>
          <a:xfrm>
            <a:off x="6409113" y="2595749"/>
            <a:ext cx="4089812" cy="3539044"/>
            <a:chOff x="6604002" y="1651820"/>
            <a:chExt cx="3886610" cy="4208206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00DC7CC-0CD5-802D-B625-83686E16CD0A}"/>
                </a:ext>
              </a:extLst>
            </p:cNvPr>
            <p:cNvSpPr txBox="1"/>
            <p:nvPr/>
          </p:nvSpPr>
          <p:spPr>
            <a:xfrm>
              <a:off x="7037697" y="2017342"/>
              <a:ext cx="3019218" cy="2671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  <a:cs typeface="Noto Sans" panose="020B0502040504020204" pitchFamily="34" charset="0"/>
                </a:rPr>
                <a:t>图书馆主页查找链接</a:t>
              </a:r>
              <a:endParaRPr lang="en-US" altLang="zh-CN" sz="2000" b="1" dirty="0">
                <a:solidFill>
                  <a:schemeClr val="tx1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chemeClr val="tx2"/>
                  </a:solidFill>
                  <a:latin typeface="新宋体" panose="02010609030101010101" pitchFamily="49" charset="-122"/>
                  <a:ea typeface="新宋体" panose="02010609030101010101" pitchFamily="49" charset="-122"/>
                  <a:cs typeface="Noto Sans" panose="020B0502040504020204" pitchFamily="34" charset="0"/>
                </a:rPr>
                <a:t>图书馆主页中点击“电子资源数据库”，找到</a:t>
              </a:r>
              <a:r>
                <a:rPr lang="en-US" altLang="zh-CN" sz="2000" dirty="0">
                  <a:solidFill>
                    <a:schemeClr val="tx2"/>
                  </a:solidFill>
                  <a:latin typeface="新宋体" panose="02010609030101010101" pitchFamily="49" charset="-122"/>
                  <a:ea typeface="新宋体" panose="02010609030101010101" pitchFamily="49" charset="-122"/>
                  <a:cs typeface="Noto Sans" panose="020B0502040504020204" pitchFamily="34" charset="0"/>
                </a:rPr>
                <a:t>EBSCO</a:t>
              </a:r>
              <a:r>
                <a:rPr lang="zh-CN" altLang="en-US" sz="2000" dirty="0">
                  <a:solidFill>
                    <a:schemeClr val="tx2"/>
                  </a:solidFill>
                  <a:latin typeface="新宋体" panose="02010609030101010101" pitchFamily="49" charset="-122"/>
                  <a:ea typeface="新宋体" panose="02010609030101010101" pitchFamily="49" charset="-122"/>
                  <a:cs typeface="Noto Sans" panose="020B0502040504020204" pitchFamily="34" charset="0"/>
                </a:rPr>
                <a:t>，点击链接即可进入选择数据页面，或者直接进入检索页面</a:t>
              </a:r>
              <a:endParaRPr lang="en-AU" sz="2000" u="sng" dirty="0">
                <a:solidFill>
                  <a:schemeClr val="tx2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endParaRPr>
            </a:p>
          </p:txBody>
        </p:sp>
        <p:sp>
          <p:nvSpPr>
            <p:cNvPr id="9" name="Flowchart: Off-page Connector 5">
              <a:extLst>
                <a:ext uri="{FF2B5EF4-FFF2-40B4-BE49-F238E27FC236}">
                  <a16:creationId xmlns:a16="http://schemas.microsoft.com/office/drawing/2014/main" id="{270B3AA9-0A8D-9521-345F-6F719E6DBFF2}"/>
                </a:ext>
              </a:extLst>
            </p:cNvPr>
            <p:cNvSpPr/>
            <p:nvPr/>
          </p:nvSpPr>
          <p:spPr>
            <a:xfrm>
              <a:off x="6604002" y="1651820"/>
              <a:ext cx="3886610" cy="420820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8000"/>
                <a:gd name="connsiteX1" fmla="*/ 10000 w 10000"/>
                <a:gd name="connsiteY1" fmla="*/ 0 h 8000"/>
                <a:gd name="connsiteX2" fmla="*/ 10000 w 10000"/>
                <a:gd name="connsiteY2" fmla="*/ 8000 h 8000"/>
                <a:gd name="connsiteX3" fmla="*/ 5033 w 10000"/>
                <a:gd name="connsiteY3" fmla="*/ 5649 h 8000"/>
                <a:gd name="connsiteX4" fmla="*/ 0 w 10000"/>
                <a:gd name="connsiteY4" fmla="*/ 8000 h 8000"/>
                <a:gd name="connsiteX5" fmla="*/ 0 w 10000"/>
                <a:gd name="connsiteY5" fmla="*/ 0 h 8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5164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4903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4903" y="8117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0" rtlCol="0" anchor="t" anchorCtr="0"/>
            <a:lstStyle/>
            <a:p>
              <a:pPr algn="ctr"/>
              <a:endParaRPr lang="en-AU" sz="2000" u="sng" dirty="0">
                <a:solidFill>
                  <a:schemeClr val="tx1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7E7A35-3ADB-D07F-8875-51F6D96182AF}"/>
              </a:ext>
            </a:extLst>
          </p:cNvPr>
          <p:cNvGrpSpPr/>
          <p:nvPr/>
        </p:nvGrpSpPr>
        <p:grpSpPr>
          <a:xfrm>
            <a:off x="845288" y="2595749"/>
            <a:ext cx="3886610" cy="3539044"/>
            <a:chOff x="1622695" y="1651820"/>
            <a:chExt cx="4044000" cy="4208206"/>
          </a:xfrm>
        </p:grpSpPr>
        <p:sp>
          <p:nvSpPr>
            <p:cNvPr id="12" name="Flowchart: Off-page Connector 5">
              <a:extLst>
                <a:ext uri="{FF2B5EF4-FFF2-40B4-BE49-F238E27FC236}">
                  <a16:creationId xmlns:a16="http://schemas.microsoft.com/office/drawing/2014/main" id="{01D4092B-EB69-8CF9-1372-92D5D71DFB51}"/>
                </a:ext>
              </a:extLst>
            </p:cNvPr>
            <p:cNvSpPr/>
            <p:nvPr/>
          </p:nvSpPr>
          <p:spPr>
            <a:xfrm>
              <a:off x="1701390" y="1651820"/>
              <a:ext cx="3886610" cy="420820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8000"/>
                <a:gd name="connsiteX1" fmla="*/ 10000 w 10000"/>
                <a:gd name="connsiteY1" fmla="*/ 0 h 8000"/>
                <a:gd name="connsiteX2" fmla="*/ 10000 w 10000"/>
                <a:gd name="connsiteY2" fmla="*/ 8000 h 8000"/>
                <a:gd name="connsiteX3" fmla="*/ 5033 w 10000"/>
                <a:gd name="connsiteY3" fmla="*/ 5649 h 8000"/>
                <a:gd name="connsiteX4" fmla="*/ 0 w 10000"/>
                <a:gd name="connsiteY4" fmla="*/ 8000 h 8000"/>
                <a:gd name="connsiteX5" fmla="*/ 0 w 10000"/>
                <a:gd name="connsiteY5" fmla="*/ 0 h 8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5164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4903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4903" y="8117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0" rtlCol="0" anchor="t" anchorCtr="0"/>
            <a:lstStyle/>
            <a:p>
              <a:pPr algn="ctr"/>
              <a:endParaRPr lang="en-AU" sz="2000" u="sng" dirty="0">
                <a:solidFill>
                  <a:schemeClr val="tx1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endParaRP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D1153B13-548D-479B-2D90-33034F7FD883}"/>
                </a:ext>
              </a:extLst>
            </p:cNvPr>
            <p:cNvSpPr txBox="1"/>
            <p:nvPr/>
          </p:nvSpPr>
          <p:spPr>
            <a:xfrm>
              <a:off x="1622695" y="2465871"/>
              <a:ext cx="4044000" cy="1207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  <a:cs typeface="Noto Sans" panose="020B0502040504020204" pitchFamily="34" charset="0"/>
                </a:rPr>
                <a:t>校园网</a:t>
              </a:r>
              <a:r>
                <a:rPr lang="en-US" sz="2000" b="1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  <a:cs typeface="Noto Sans" panose="020B0502040504020204" pitchFamily="34" charset="0"/>
                </a:rPr>
                <a:t>IP</a:t>
              </a:r>
              <a:r>
                <a:rPr lang="zh-CN" altLang="en-US" sz="2000" b="1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  <a:cs typeface="Noto Sans" panose="020B0502040504020204" pitchFamily="34" charset="0"/>
                </a:rPr>
                <a:t>识别</a:t>
              </a:r>
              <a:endParaRPr lang="en-US" altLang="zh-CN" sz="2000" b="1" dirty="0">
                <a:solidFill>
                  <a:schemeClr val="tx1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endParaRPr>
            </a:p>
            <a:p>
              <a:pPr algn="ctr"/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https://research.ebsco.com/</a:t>
              </a:r>
              <a:endParaRPr lang="en-US" sz="2000" dirty="0">
                <a:solidFill>
                  <a:schemeClr val="tx2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9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22205-54C1-2A55-D436-E2FCD6AB7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AED04F-1214-A26B-0633-9378F2056F5C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FB002-C685-FEF9-F926-77ADFACD1961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选择数据库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2B37F-8C72-25C8-5764-8590ED4D3F50}"/>
              </a:ext>
            </a:extLst>
          </p:cNvPr>
          <p:cNvSpPr txBox="1"/>
          <p:nvPr/>
        </p:nvSpPr>
        <p:spPr>
          <a:xfrm>
            <a:off x="603094" y="1142566"/>
            <a:ext cx="380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New UI Improved over Classic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HTML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 PDF Full Text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D6C4BD-5B07-37DB-4273-DA801BE887A0}"/>
              </a:ext>
            </a:extLst>
          </p:cNvPr>
          <p:cNvSpPr txBox="1">
            <a:spLocks/>
          </p:cNvSpPr>
          <p:nvPr/>
        </p:nvSpPr>
        <p:spPr>
          <a:xfrm>
            <a:off x="8153702" y="2575490"/>
            <a:ext cx="3744299" cy="1707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左上角可确认您的机构名称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点击检索框上方的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所有数据库</a:t>
            </a:r>
            <a:r>
              <a:rPr lang="zh-CN" altLang="en-US" sz="2000" dirty="0">
                <a:latin typeface="新宋体" panose="02010609030101010101" pitchFamily="49" charset="-122"/>
              </a:rPr>
              <a:t>，查看您机构所有可用数据库列表。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选定数据库后，点击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选择</a:t>
            </a:r>
            <a:r>
              <a:rPr lang="zh-CN" altLang="en-US" sz="2000" dirty="0">
                <a:latin typeface="新宋体" panose="02010609030101010101" pitchFamily="49" charset="-122"/>
              </a:rPr>
              <a:t>回到检索界面</a:t>
            </a:r>
          </a:p>
          <a:p>
            <a:pPr algn="just"/>
            <a:endParaRPr lang="en-US" altLang="zh-CN" sz="2000" dirty="0">
              <a:latin typeface="新宋体" panose="0201060903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66BB938-A1D5-15E4-4A4D-AD27B2766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22" y="1219439"/>
            <a:ext cx="7065011" cy="4606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C3431E-61AE-5634-34A2-F8BA19DCC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376" y="3244434"/>
            <a:ext cx="3823191" cy="315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871DD737-513F-69C9-4769-252CCDE05F38}"/>
              </a:ext>
            </a:extLst>
          </p:cNvPr>
          <p:cNvSpPr/>
          <p:nvPr/>
        </p:nvSpPr>
        <p:spPr>
          <a:xfrm>
            <a:off x="5250274" y="6185154"/>
            <a:ext cx="365599" cy="27339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448845-DE92-21E3-D5FD-35F3B083E0C2}"/>
              </a:ext>
            </a:extLst>
          </p:cNvPr>
          <p:cNvSpPr/>
          <p:nvPr/>
        </p:nvSpPr>
        <p:spPr>
          <a:xfrm>
            <a:off x="2506845" y="2979962"/>
            <a:ext cx="1705114" cy="30266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AAA3B56D-00FF-F543-D930-E8DA3E5B6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094" y="1378572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EA279C2D-720B-6558-7D3C-A1F8448C4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1959" y="2695066"/>
            <a:ext cx="343857" cy="343857"/>
          </a:xfrm>
          <a:prstGeom prst="rect">
            <a:avLst/>
          </a:prstGeom>
        </p:spPr>
      </p:pic>
      <p:pic>
        <p:nvPicPr>
          <p:cNvPr id="14" name="图形 13" descr="徽章 3 纯色填充">
            <a:extLst>
              <a:ext uri="{FF2B5EF4-FFF2-40B4-BE49-F238E27FC236}">
                <a16:creationId xmlns:a16="http://schemas.microsoft.com/office/drawing/2014/main" id="{BB1DD807-52CB-5FE1-847C-B114B2117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61710" y="5942336"/>
            <a:ext cx="343857" cy="343857"/>
          </a:xfrm>
          <a:prstGeom prst="rect">
            <a:avLst/>
          </a:prstGeom>
        </p:spPr>
      </p:pic>
      <p:pic>
        <p:nvPicPr>
          <p:cNvPr id="18" name="图形 17" descr="徽章 4 纯色填充">
            <a:extLst>
              <a:ext uri="{FF2B5EF4-FFF2-40B4-BE49-F238E27FC236}">
                <a16:creationId xmlns:a16="http://schemas.microsoft.com/office/drawing/2014/main" id="{F2BD7FF3-0489-F03C-860D-D67D78C44C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06294" y="4634056"/>
            <a:ext cx="343857" cy="343857"/>
          </a:xfrm>
          <a:prstGeom prst="rect">
            <a:avLst/>
          </a:prstGeom>
        </p:spPr>
      </p:pic>
      <p:pic>
        <p:nvPicPr>
          <p:cNvPr id="20" name="图形 19" descr="徽章 5 纯色填充">
            <a:extLst>
              <a:ext uri="{FF2B5EF4-FFF2-40B4-BE49-F238E27FC236}">
                <a16:creationId xmlns:a16="http://schemas.microsoft.com/office/drawing/2014/main" id="{E30086A8-9DB7-8374-7F56-4D1114AB5A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20701" y="5091256"/>
            <a:ext cx="343858" cy="343858"/>
          </a:xfrm>
          <a:prstGeom prst="rect">
            <a:avLst/>
          </a:prstGeom>
        </p:spPr>
      </p:pic>
      <p:pic>
        <p:nvPicPr>
          <p:cNvPr id="21" name="图形 20" descr="徽章 1 纯色填充">
            <a:extLst>
              <a:ext uri="{FF2B5EF4-FFF2-40B4-BE49-F238E27FC236}">
                <a16:creationId xmlns:a16="http://schemas.microsoft.com/office/drawing/2014/main" id="{99FC3A54-C489-55D2-3229-F1740CBE6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9845" y="2619300"/>
            <a:ext cx="343857" cy="343857"/>
          </a:xfrm>
          <a:prstGeom prst="rect">
            <a:avLst/>
          </a:prstGeom>
        </p:spPr>
      </p:pic>
      <p:pic>
        <p:nvPicPr>
          <p:cNvPr id="22" name="图形 21" descr="徽章 纯色填充">
            <a:extLst>
              <a:ext uri="{FF2B5EF4-FFF2-40B4-BE49-F238E27FC236}">
                <a16:creationId xmlns:a16="http://schemas.microsoft.com/office/drawing/2014/main" id="{05553221-54E0-211A-F9E8-03BC89E83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08002" y="3072505"/>
            <a:ext cx="343857" cy="343857"/>
          </a:xfrm>
          <a:prstGeom prst="rect">
            <a:avLst/>
          </a:prstGeom>
        </p:spPr>
      </p:pic>
      <p:pic>
        <p:nvPicPr>
          <p:cNvPr id="28" name="图形 27" descr="徽章 3 纯色填充">
            <a:extLst>
              <a:ext uri="{FF2B5EF4-FFF2-40B4-BE49-F238E27FC236}">
                <a16:creationId xmlns:a16="http://schemas.microsoft.com/office/drawing/2014/main" id="{F3663DA0-3327-CBF0-A705-0E087289F5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3578" y="3821398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AEB85-F555-D041-A82A-ABF4CA7AE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FDABC5D-7BDA-7CB4-40A5-43E3FB19A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43" y="1488336"/>
            <a:ext cx="6861447" cy="468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199217-FDB6-0002-552E-501B80A2C997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F15D5-4DB2-717A-4609-C4009D0793ED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基本检索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E65165-AE3E-CF0A-D8AC-4E52FA66EEAD}"/>
              </a:ext>
            </a:extLst>
          </p:cNvPr>
          <p:cNvSpPr txBox="1">
            <a:spLocks/>
          </p:cNvSpPr>
          <p:nvPr/>
        </p:nvSpPr>
        <p:spPr>
          <a:xfrm>
            <a:off x="8065612" y="2964720"/>
            <a:ext cx="3732576" cy="1496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您可以在检索框中输入检索词。当您键入时，自动匹配功能会显示热门检索词，您可以点击这些检索词以在</a:t>
            </a:r>
            <a:r>
              <a:rPr lang="en-US" altLang="zh-CN" sz="2000" dirty="0">
                <a:latin typeface="新宋体" panose="02010609030101010101" pitchFamily="49" charset="-122"/>
              </a:rPr>
              <a:t>EBSCOhost</a:t>
            </a:r>
            <a:r>
              <a:rPr lang="zh-CN" altLang="en-US" sz="2000" dirty="0">
                <a:latin typeface="新宋体" panose="02010609030101010101" pitchFamily="49" charset="-122"/>
              </a:rPr>
              <a:t>中执行搜索。</a:t>
            </a:r>
            <a:endParaRPr lang="en-US" altLang="zh-CN" sz="2000" dirty="0">
              <a:latin typeface="新宋体" panose="02010609030101010101" pitchFamily="49" charset="-122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ED6FA58-A7FB-5EA9-9FC5-04B08A366500}"/>
              </a:ext>
            </a:extLst>
          </p:cNvPr>
          <p:cNvSpPr/>
          <p:nvPr/>
        </p:nvSpPr>
        <p:spPr>
          <a:xfrm>
            <a:off x="2112979" y="2658799"/>
            <a:ext cx="1599917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2F8E36D7-0AD4-6869-EF68-815EC7A38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7250" y="2660149"/>
            <a:ext cx="343857" cy="343857"/>
          </a:xfrm>
          <a:prstGeom prst="rect">
            <a:avLst/>
          </a:prstGeom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E04F92EF-B741-5203-398F-F3095D6FD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1755" y="3004006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76ECC-6B2D-42F8-6353-66CB7B9BE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0C9E30-DFB6-2685-2369-08F2373AE388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3D2E4-647C-79FD-503D-F89DCA040FAF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基本检索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6E0EF-FED4-5771-E124-4CAD576A6860}"/>
              </a:ext>
            </a:extLst>
          </p:cNvPr>
          <p:cNvSpPr txBox="1"/>
          <p:nvPr/>
        </p:nvSpPr>
        <p:spPr>
          <a:xfrm>
            <a:off x="603094" y="1142566"/>
            <a:ext cx="380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New UI Improved over Classic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HTML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+mn-cs"/>
              </a:rPr>
              <a:t> PDF Full Text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81161A-129B-8D7F-03A5-CCB1722B56C9}"/>
              </a:ext>
            </a:extLst>
          </p:cNvPr>
          <p:cNvSpPr txBox="1">
            <a:spLocks/>
          </p:cNvSpPr>
          <p:nvPr/>
        </p:nvSpPr>
        <p:spPr>
          <a:xfrm>
            <a:off x="7949626" y="2486557"/>
            <a:ext cx="3813495" cy="1884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您可以使用检索框下方的快捷筛选器，并单击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放大镜图标</a:t>
            </a:r>
            <a:r>
              <a:rPr lang="zh-CN" altLang="en-US" sz="2000" dirty="0">
                <a:latin typeface="新宋体" panose="02010609030101010101" pitchFamily="49" charset="-122"/>
              </a:rPr>
              <a:t>以运行检索。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如果您希望使用带有引导式检索框的高级检索模式，请点击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高级检索</a:t>
            </a:r>
            <a:r>
              <a:rPr lang="zh-CN" altLang="en-US" sz="2000" dirty="0">
                <a:latin typeface="新宋体" panose="02010609030101010101" pitchFamily="49" charset="-122"/>
              </a:rPr>
              <a:t>链接。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EEA611-8321-243E-E212-494D99463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79" y="1470906"/>
            <a:ext cx="6708962" cy="437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3FB08E5D-526C-E478-FC4A-00B5FBC63598}"/>
              </a:ext>
            </a:extLst>
          </p:cNvPr>
          <p:cNvSpPr/>
          <p:nvPr/>
        </p:nvSpPr>
        <p:spPr>
          <a:xfrm>
            <a:off x="1991597" y="3762796"/>
            <a:ext cx="2297181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D1CDFEFD-320A-1A25-E24E-B39D2869FD3D}"/>
              </a:ext>
            </a:extLst>
          </p:cNvPr>
          <p:cNvSpPr/>
          <p:nvPr/>
        </p:nvSpPr>
        <p:spPr>
          <a:xfrm>
            <a:off x="6220467" y="3155452"/>
            <a:ext cx="421175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3B4DAB25-EF27-2CD4-AD30-C6EBC4AE6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0813" y="3724860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933DDE46-CAC3-1308-3628-2496EE8CA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0467" y="2725555"/>
            <a:ext cx="343857" cy="343857"/>
          </a:xfrm>
          <a:prstGeom prst="rect">
            <a:avLst/>
          </a:prstGeom>
        </p:spPr>
      </p:pic>
      <p:pic>
        <p:nvPicPr>
          <p:cNvPr id="12" name="图形 11" descr="徽章 1 纯色填充">
            <a:extLst>
              <a:ext uri="{FF2B5EF4-FFF2-40B4-BE49-F238E27FC236}">
                <a16:creationId xmlns:a16="http://schemas.microsoft.com/office/drawing/2014/main" id="{81C6B706-3A55-F060-6B6C-FAB0C14BA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5769" y="2523137"/>
            <a:ext cx="343857" cy="343857"/>
          </a:xfrm>
          <a:prstGeom prst="rect">
            <a:avLst/>
          </a:prstGeom>
        </p:spPr>
      </p:pic>
      <p:pic>
        <p:nvPicPr>
          <p:cNvPr id="13" name="图形 12" descr="徽章 纯色填充">
            <a:extLst>
              <a:ext uri="{FF2B5EF4-FFF2-40B4-BE49-F238E27FC236}">
                <a16:creationId xmlns:a16="http://schemas.microsoft.com/office/drawing/2014/main" id="{22409B03-87C4-E60D-654D-0EE772AEE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5769" y="3658184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28827-2EAE-6A14-7A2D-C2A15ECE0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4BF260-9BC0-0D16-DC99-EB376CF0A6B1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763FF-2376-6F19-B88A-5D5E5155A90F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高级检索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88662B-A469-8C72-5EE3-C63EC4E68BC8}"/>
              </a:ext>
            </a:extLst>
          </p:cNvPr>
          <p:cNvSpPr txBox="1">
            <a:spLocks/>
          </p:cNvSpPr>
          <p:nvPr/>
        </p:nvSpPr>
        <p:spPr>
          <a:xfrm>
            <a:off x="8170067" y="2055980"/>
            <a:ext cx="3692438" cy="3555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您可以使用布尔逻辑运算符（</a:t>
            </a:r>
            <a:r>
              <a:rPr lang="en-US" altLang="zh-CN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AND\OR\NOT</a:t>
            </a:r>
            <a:r>
              <a:rPr lang="zh-CN" altLang="en-US" sz="2000" dirty="0">
                <a:latin typeface="新宋体" panose="02010609030101010101" pitchFamily="49" charset="-122"/>
              </a:rPr>
              <a:t>）和选择不同字段（例如主题词、作者和标题）来引导检索。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如果您的检索需要三个以上的检索框，则可以单击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添加字段</a:t>
            </a:r>
            <a:r>
              <a:rPr lang="zh-CN" altLang="en-US" sz="2000" dirty="0">
                <a:latin typeface="新宋体" panose="02010609030101010101" pitchFamily="49" charset="-122"/>
              </a:rPr>
              <a:t>以添加更多检索框。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您还可以使用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过滤器</a:t>
            </a:r>
            <a:r>
              <a:rPr lang="zh-CN" altLang="en-US" sz="2000" dirty="0">
                <a:latin typeface="新宋体" panose="02010609030101010101" pitchFamily="49" charset="-122"/>
              </a:rPr>
              <a:t>区域的限制条件，然后点击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搜索</a:t>
            </a:r>
            <a:r>
              <a:rPr lang="zh-CN" altLang="en-US" sz="2000" dirty="0">
                <a:latin typeface="新宋体" panose="02010609030101010101" pitchFamily="49" charset="-122"/>
              </a:rPr>
              <a:t>。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41A2F6A9-48F6-881B-8988-4BBBB162D894}"/>
              </a:ext>
            </a:extLst>
          </p:cNvPr>
          <p:cNvSpPr/>
          <p:nvPr/>
        </p:nvSpPr>
        <p:spPr>
          <a:xfrm>
            <a:off x="1991597" y="3762796"/>
            <a:ext cx="2297181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1970915-CBEC-4FD2-D471-19C0CF489635}"/>
              </a:ext>
            </a:extLst>
          </p:cNvPr>
          <p:cNvSpPr/>
          <p:nvPr/>
        </p:nvSpPr>
        <p:spPr>
          <a:xfrm>
            <a:off x="6706209" y="3461373"/>
            <a:ext cx="236758" cy="24496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54CD932-CDC5-F365-9B6D-115DB05D1B7C}"/>
              </a:ext>
            </a:extLst>
          </p:cNvPr>
          <p:cNvSpPr/>
          <p:nvPr/>
        </p:nvSpPr>
        <p:spPr>
          <a:xfrm>
            <a:off x="6220467" y="3155452"/>
            <a:ext cx="421175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7DABD3B-86E4-59A7-19AE-FCB666FF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11" y="1662724"/>
            <a:ext cx="6856598" cy="4341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7A7A18C-188C-4A53-1BFF-DF5B9ED7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963" y="1446659"/>
            <a:ext cx="1563004" cy="1325427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7A586C2-36E4-03AC-4DA5-3C45582B4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286" y="2820506"/>
            <a:ext cx="652244" cy="668152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6F8A3501-6F50-4FD6-900C-14926BE470EB}"/>
              </a:ext>
            </a:extLst>
          </p:cNvPr>
          <p:cNvSpPr/>
          <p:nvPr/>
        </p:nvSpPr>
        <p:spPr>
          <a:xfrm>
            <a:off x="2105740" y="4678773"/>
            <a:ext cx="1268640" cy="132551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6" name="图形 5" descr="徽章 1 纯色填充">
            <a:extLst>
              <a:ext uri="{FF2B5EF4-FFF2-40B4-BE49-F238E27FC236}">
                <a16:creationId xmlns:a16="http://schemas.microsoft.com/office/drawing/2014/main" id="{D8C5712F-6755-7880-7C7A-05E8E8CB7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1588" y="2109372"/>
            <a:ext cx="343857" cy="343857"/>
          </a:xfrm>
          <a:prstGeom prst="rect">
            <a:avLst/>
          </a:prstGeom>
        </p:spPr>
      </p:pic>
      <p:pic>
        <p:nvPicPr>
          <p:cNvPr id="8" name="图形 7" descr="徽章 纯色填充">
            <a:extLst>
              <a:ext uri="{FF2B5EF4-FFF2-40B4-BE49-F238E27FC236}">
                <a16:creationId xmlns:a16="http://schemas.microsoft.com/office/drawing/2014/main" id="{00A2B477-2047-A7E7-B73A-3323CB5DAB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6330" y="3981038"/>
            <a:ext cx="343857" cy="343857"/>
          </a:xfrm>
          <a:prstGeom prst="rect">
            <a:avLst/>
          </a:prstGeom>
        </p:spPr>
      </p:pic>
      <p:pic>
        <p:nvPicPr>
          <p:cNvPr id="11" name="图形 10" descr="徽章 3 纯色填充">
            <a:extLst>
              <a:ext uri="{FF2B5EF4-FFF2-40B4-BE49-F238E27FC236}">
                <a16:creationId xmlns:a16="http://schemas.microsoft.com/office/drawing/2014/main" id="{88B08CAE-5965-592D-AE5C-C5FD4C4F66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21587" y="4688815"/>
            <a:ext cx="343857" cy="343857"/>
          </a:xfrm>
          <a:prstGeom prst="rect">
            <a:avLst/>
          </a:prstGeom>
        </p:spPr>
      </p:pic>
      <p:pic>
        <p:nvPicPr>
          <p:cNvPr id="12" name="图形 11" descr="徽章 1 纯色填充">
            <a:extLst>
              <a:ext uri="{FF2B5EF4-FFF2-40B4-BE49-F238E27FC236}">
                <a16:creationId xmlns:a16="http://schemas.microsoft.com/office/drawing/2014/main" id="{FF4975FD-C4F7-BF88-20AD-D54072EF1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4076" y="2407810"/>
            <a:ext cx="343857" cy="343857"/>
          </a:xfrm>
          <a:prstGeom prst="rect">
            <a:avLst/>
          </a:prstGeom>
        </p:spPr>
      </p:pic>
      <p:pic>
        <p:nvPicPr>
          <p:cNvPr id="14" name="图形 13" descr="徽章 纯色填充">
            <a:extLst>
              <a:ext uri="{FF2B5EF4-FFF2-40B4-BE49-F238E27FC236}">
                <a16:creationId xmlns:a16="http://schemas.microsoft.com/office/drawing/2014/main" id="{D5C9E9C3-3573-AFBE-E859-A8A5E8BB0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21587" y="3534411"/>
            <a:ext cx="343857" cy="343857"/>
          </a:xfrm>
          <a:prstGeom prst="rect">
            <a:avLst/>
          </a:prstGeom>
        </p:spPr>
      </p:pic>
      <p:pic>
        <p:nvPicPr>
          <p:cNvPr id="17" name="图形 16" descr="徽章 3 纯色填充">
            <a:extLst>
              <a:ext uri="{FF2B5EF4-FFF2-40B4-BE49-F238E27FC236}">
                <a16:creationId xmlns:a16="http://schemas.microsoft.com/office/drawing/2014/main" id="{08DF8976-6C21-0618-D3B0-D433C7A9E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74380" y="5152397"/>
            <a:ext cx="343857" cy="343857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48B4ACAD-E099-4BCE-77C9-C2EBB88C448A}"/>
              </a:ext>
            </a:extLst>
          </p:cNvPr>
          <p:cNvSpPr/>
          <p:nvPr/>
        </p:nvSpPr>
        <p:spPr>
          <a:xfrm>
            <a:off x="2162256" y="3978861"/>
            <a:ext cx="634074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8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02DB4822-E146-0E90-0C1A-1964CBE7FDB9}"/>
              </a:ext>
            </a:extLst>
          </p:cNvPr>
          <p:cNvSpPr/>
          <p:nvPr/>
        </p:nvSpPr>
        <p:spPr>
          <a:xfrm>
            <a:off x="0" y="7504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6C40C146-9F57-F851-247A-ACDF7EDE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27" y="221724"/>
            <a:ext cx="10515600" cy="648127"/>
          </a:xfrm>
        </p:spPr>
        <p:txBody>
          <a:bodyPr/>
          <a:lstStyle/>
          <a:p>
            <a:pPr algn="l"/>
            <a:r>
              <a:rPr lang="zh-CN" altLang="en-US" sz="2800" b="1" dirty="0">
                <a:solidFill>
                  <a:srgbClr val="FFFFFF"/>
                </a:solidFill>
                <a:ea typeface="+mn-ea"/>
                <a:cs typeface="Calibri" panose="020F0502020204030204" pitchFamily="34" charset="0"/>
              </a:rPr>
              <a:t>检索技巧</a:t>
            </a:r>
            <a:endParaRPr lang="en-US" sz="2800" b="1" dirty="0">
              <a:solidFill>
                <a:srgbClr val="FFFFFF"/>
              </a:solidFill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97305-D0BD-9CAB-0D32-A66B405A0415}"/>
              </a:ext>
            </a:extLst>
          </p:cNvPr>
          <p:cNvSpPr/>
          <p:nvPr/>
        </p:nvSpPr>
        <p:spPr>
          <a:xfrm>
            <a:off x="703327" y="1875739"/>
            <a:ext cx="4754088" cy="1746637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截词符号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(*)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用于检索变形体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econ*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可以检索到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economy, economic, economically,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Noto Sans" panose="020B050204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602C9-E015-E8BC-415E-312339CB9C5E}"/>
              </a:ext>
            </a:extLst>
          </p:cNvPr>
          <p:cNvSpPr txBox="1"/>
          <p:nvPr/>
        </p:nvSpPr>
        <p:spPr>
          <a:xfrm>
            <a:off x="677447" y="4312530"/>
            <a:ext cx="4959781" cy="1718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通配符：适用于一个字母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(?)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用于检索英美单词拼写差异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organi?ation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可以检索到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organisation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 or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FEF4F-2F18-2143-0358-AD5A3CA357C1}"/>
              </a:ext>
            </a:extLst>
          </p:cNvPr>
          <p:cNvSpPr txBox="1"/>
          <p:nvPr/>
        </p:nvSpPr>
        <p:spPr>
          <a:xfrm>
            <a:off x="6070474" y="1875739"/>
            <a:ext cx="5356098" cy="1348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短语检索（“”）用于检索固定短语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“global warming”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可以检索到固定格式的词组，位置顺序保持不变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87540F-0502-2C97-5DF3-3E65954AE1AE}"/>
              </a:ext>
            </a:extLst>
          </p:cNvPr>
          <p:cNvSpPr txBox="1"/>
          <p:nvPr/>
        </p:nvSpPr>
        <p:spPr>
          <a:xfrm>
            <a:off x="6096000" y="4306503"/>
            <a:ext cx="5356098" cy="1724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通配符：适用于多个字母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(#)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 SemiBold" panose="020B0706030804020204" pitchFamily="34" charset="0"/>
              </a:rPr>
              <a:t>用于检索英美单词拼写差异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behavi#r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可以检索到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behavior 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Noto Sans" panose="020B0502040504020204" pitchFamily="34" charset="0"/>
              </a:rPr>
              <a:t>behaviour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Noto Sans" panose="020B0502040504020204" pitchFamily="34" charset="0"/>
            </a:endParaRPr>
          </a:p>
        </p:txBody>
      </p:sp>
      <p:pic>
        <p:nvPicPr>
          <p:cNvPr id="18" name="Graphic 17" descr="Eye outline">
            <a:extLst>
              <a:ext uri="{FF2B5EF4-FFF2-40B4-BE49-F238E27FC236}">
                <a16:creationId xmlns:a16="http://schemas.microsoft.com/office/drawing/2014/main" id="{5FF7F2AC-84CE-F2A8-90C6-842BC1DB7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327" y="1089437"/>
            <a:ext cx="914400" cy="914400"/>
          </a:xfrm>
          <a:prstGeom prst="rect">
            <a:avLst/>
          </a:prstGeom>
        </p:spPr>
      </p:pic>
      <p:pic>
        <p:nvPicPr>
          <p:cNvPr id="22" name="Graphic 21" descr="Circle with left arrow outline">
            <a:extLst>
              <a:ext uri="{FF2B5EF4-FFF2-40B4-BE49-F238E27FC236}">
                <a16:creationId xmlns:a16="http://schemas.microsoft.com/office/drawing/2014/main" id="{A3DF3B1A-5D6A-A02B-1B28-2A5438B8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447" y="3622376"/>
            <a:ext cx="630144" cy="630144"/>
          </a:xfrm>
          <a:prstGeom prst="rect">
            <a:avLst/>
          </a:prstGeom>
        </p:spPr>
      </p:pic>
      <p:pic>
        <p:nvPicPr>
          <p:cNvPr id="24" name="Graphic 23" descr="Megaphone outline">
            <a:extLst>
              <a:ext uri="{FF2B5EF4-FFF2-40B4-BE49-F238E27FC236}">
                <a16:creationId xmlns:a16="http://schemas.microsoft.com/office/drawing/2014/main" id="{BD6B09DE-3601-12F4-E311-08BB195F8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7817" y="3495156"/>
            <a:ext cx="759714" cy="759714"/>
          </a:xfrm>
          <a:prstGeom prst="rect">
            <a:avLst/>
          </a:prstGeom>
        </p:spPr>
      </p:pic>
      <p:pic>
        <p:nvPicPr>
          <p:cNvPr id="28" name="Graphic 27" descr="Chat bubble outline">
            <a:extLst>
              <a:ext uri="{FF2B5EF4-FFF2-40B4-BE49-F238E27FC236}">
                <a16:creationId xmlns:a16="http://schemas.microsoft.com/office/drawing/2014/main" id="{56362789-B0BA-E132-733E-DF235AA59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0474" y="10531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535DE9-3D0C-64F8-B47C-20471900F5FF}"/>
              </a:ext>
            </a:extLst>
          </p:cNvPr>
          <p:cNvSpPr/>
          <p:nvPr/>
        </p:nvSpPr>
        <p:spPr>
          <a:xfrm>
            <a:off x="0" y="0"/>
            <a:ext cx="4175125" cy="64992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-25000" noProof="0" dirty="0">
              <a:ln>
                <a:noFill/>
              </a:ln>
              <a:solidFill>
                <a:srgbClr val="0079A0"/>
              </a:solidFill>
              <a:effectLst/>
              <a:uLnTx/>
              <a:uFillTx/>
              <a:latin typeface="新宋体" panose="02010609030101010101" pitchFamily="49" charset="-122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8371" name="Graphic 3">
            <a:extLst>
              <a:ext uri="{FF2B5EF4-FFF2-40B4-BE49-F238E27FC236}">
                <a16:creationId xmlns:a16="http://schemas.microsoft.com/office/drawing/2014/main" id="{A3A25F52-1013-2BF1-1794-F0A7DC449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6586538"/>
            <a:ext cx="12557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CBF5EC0-8B9F-EA4A-A302-331995DAA563}"/>
              </a:ext>
            </a:extLst>
          </p:cNvPr>
          <p:cNvSpPr/>
          <p:nvPr/>
        </p:nvSpPr>
        <p:spPr>
          <a:xfrm>
            <a:off x="292100" y="1911350"/>
            <a:ext cx="3619500" cy="3022600"/>
          </a:xfrm>
          <a:custGeom>
            <a:avLst/>
            <a:gdLst>
              <a:gd name="connsiteX0" fmla="*/ 148416 w 3619893"/>
              <a:gd name="connsiteY0" fmla="*/ -140374 h 3022691"/>
              <a:gd name="connsiteX1" fmla="*/ 931647 w 3619893"/>
              <a:gd name="connsiteY1" fmla="*/ 189873 h 3022691"/>
              <a:gd name="connsiteX2" fmla="*/ 3104811 w 3619893"/>
              <a:gd name="connsiteY2" fmla="*/ 455370 h 3022691"/>
              <a:gd name="connsiteX3" fmla="*/ 2964915 w 3619893"/>
              <a:gd name="connsiteY3" fmla="*/ 2674984 h 3022691"/>
              <a:gd name="connsiteX4" fmla="*/ 780589 w 3619893"/>
              <a:gd name="connsiteY4" fmla="*/ 2754473 h 3022691"/>
              <a:gd name="connsiteX5" fmla="*/ 402763 w 3619893"/>
              <a:gd name="connsiteY5" fmla="*/ 560834 h 3022691"/>
              <a:gd name="connsiteX6" fmla="*/ 148416 w 3619893"/>
              <a:gd name="connsiteY6" fmla="*/ -140374 h 302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9893" h="3022691" fill="none" extrusionOk="0">
                <a:moveTo>
                  <a:pt x="148416" y="-140374"/>
                </a:moveTo>
                <a:cubicBezTo>
                  <a:pt x="279351" y="-135044"/>
                  <a:pt x="731175" y="155576"/>
                  <a:pt x="931647" y="189873"/>
                </a:cubicBezTo>
                <a:cubicBezTo>
                  <a:pt x="1605235" y="-84734"/>
                  <a:pt x="2581239" y="-99957"/>
                  <a:pt x="3104811" y="455370"/>
                </a:cubicBezTo>
                <a:cubicBezTo>
                  <a:pt x="3763986" y="930223"/>
                  <a:pt x="3812450" y="2169554"/>
                  <a:pt x="2964915" y="2674984"/>
                </a:cubicBezTo>
                <a:cubicBezTo>
                  <a:pt x="2335094" y="3086158"/>
                  <a:pt x="1436708" y="3116069"/>
                  <a:pt x="780589" y="2754473"/>
                </a:cubicBezTo>
                <a:cubicBezTo>
                  <a:pt x="53468" y="2135993"/>
                  <a:pt x="-147480" y="1178044"/>
                  <a:pt x="402763" y="560834"/>
                </a:cubicBezTo>
                <a:cubicBezTo>
                  <a:pt x="280366" y="288575"/>
                  <a:pt x="282841" y="62071"/>
                  <a:pt x="148416" y="-140374"/>
                </a:cubicBezTo>
                <a:close/>
              </a:path>
              <a:path w="3619893" h="3022691" stroke="0" extrusionOk="0">
                <a:moveTo>
                  <a:pt x="148416" y="-140374"/>
                </a:moveTo>
                <a:cubicBezTo>
                  <a:pt x="218985" y="-80576"/>
                  <a:pt x="677039" y="130477"/>
                  <a:pt x="931647" y="189873"/>
                </a:cubicBezTo>
                <a:cubicBezTo>
                  <a:pt x="1569908" y="-186262"/>
                  <a:pt x="2557448" y="638"/>
                  <a:pt x="3104811" y="455370"/>
                </a:cubicBezTo>
                <a:cubicBezTo>
                  <a:pt x="3710364" y="1129762"/>
                  <a:pt x="3759612" y="2033711"/>
                  <a:pt x="2964915" y="2674984"/>
                </a:cubicBezTo>
                <a:cubicBezTo>
                  <a:pt x="2295124" y="3033685"/>
                  <a:pt x="1494894" y="3070096"/>
                  <a:pt x="780589" y="2754473"/>
                </a:cubicBezTo>
                <a:cubicBezTo>
                  <a:pt x="-37169" y="2312424"/>
                  <a:pt x="-254836" y="1408997"/>
                  <a:pt x="402763" y="560834"/>
                </a:cubicBezTo>
                <a:cubicBezTo>
                  <a:pt x="354678" y="257018"/>
                  <a:pt x="303410" y="151466"/>
                  <a:pt x="148416" y="-14037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27432" tIns="27432" rIns="27432" bIns="27432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Academic Search Ultimate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主题涵盖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39025E-4730-9E79-BD2A-5994E1F864F4}"/>
              </a:ext>
            </a:extLst>
          </p:cNvPr>
          <p:cNvSpPr txBox="1">
            <a:spLocks/>
          </p:cNvSpPr>
          <p:nvPr/>
        </p:nvSpPr>
        <p:spPr>
          <a:xfrm>
            <a:off x="5244173" y="698185"/>
            <a:ext cx="2204377" cy="53597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天文学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生物学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商业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化学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工程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历史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法律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21C1E8B-C2C8-AA2B-349F-5034708C071A}"/>
              </a:ext>
            </a:extLst>
          </p:cNvPr>
          <p:cNvSpPr txBox="1">
            <a:spLocks/>
          </p:cNvSpPr>
          <p:nvPr/>
        </p:nvSpPr>
        <p:spPr>
          <a:xfrm>
            <a:off x="8415999" y="698184"/>
            <a:ext cx="2861602" cy="53597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数学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物理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心理学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宗教和哲学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科学和技术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兽医科学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动物学</a:t>
            </a:r>
          </a:p>
        </p:txBody>
      </p:sp>
    </p:spTree>
    <p:extLst>
      <p:ext uri="{BB962C8B-B14F-4D97-AF65-F5344CB8AC3E}">
        <p14:creationId xmlns:p14="http://schemas.microsoft.com/office/powerpoint/2010/main" val="3733854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6889A-8036-5169-5F5A-FF62D2F03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58538C7-9322-D563-5054-E06991BBAEC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0E565C-5A1B-0B3E-F157-AB3A1110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191"/>
            <a:ext cx="10515600" cy="1023710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打开自然语言检索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943340-033C-84CE-E5F8-B064C54B4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44" y="741932"/>
            <a:ext cx="10901855" cy="5828714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04ED1E2-EA89-FDF1-FDB6-C9483BFFC235}"/>
              </a:ext>
            </a:extLst>
          </p:cNvPr>
          <p:cNvCxnSpPr/>
          <p:nvPr/>
        </p:nvCxnSpPr>
        <p:spPr>
          <a:xfrm flipH="1" flipV="1">
            <a:off x="3097161" y="2576052"/>
            <a:ext cx="1750142" cy="1022554"/>
          </a:xfrm>
          <a:prstGeom prst="straightConnector1">
            <a:avLst/>
          </a:prstGeom>
          <a:ln w="571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0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41C0DF-F2DC-D69A-1620-CAEB1ACF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67" y="78031"/>
            <a:ext cx="10515600" cy="1023710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</a:rPr>
              <a:t>关闭自然语言检索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8F1041-57F2-1544-035E-549E9AE51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0FAED4-CE63-8AA8-5B4D-6344F71BD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005" y="874681"/>
            <a:ext cx="10585988" cy="5715000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4458F1C-E7F3-4899-A1A7-1B3286E6D20F}"/>
              </a:ext>
            </a:extLst>
          </p:cNvPr>
          <p:cNvCxnSpPr>
            <a:cxnSpLocks/>
          </p:cNvCxnSpPr>
          <p:nvPr/>
        </p:nvCxnSpPr>
        <p:spPr>
          <a:xfrm flipH="1" flipV="1">
            <a:off x="3518452" y="2445026"/>
            <a:ext cx="1231417" cy="1660369"/>
          </a:xfrm>
          <a:prstGeom prst="straightConnector1">
            <a:avLst/>
          </a:prstGeom>
          <a:ln w="571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1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B3745-B127-9275-498F-E415D7C8B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3B260C0-7B8B-3790-F760-9F44DF2E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4" y="1365072"/>
            <a:ext cx="7059156" cy="487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53CEDA-1C2E-8609-A014-739F574F85C1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D1541-F7C9-C3E0-DE60-D7AD6D0DD3A5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筛选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结果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6FC112-F009-06A0-2F9C-71F145C083E5}"/>
              </a:ext>
            </a:extLst>
          </p:cNvPr>
          <p:cNvSpPr txBox="1">
            <a:spLocks/>
          </p:cNvSpPr>
          <p:nvPr/>
        </p:nvSpPr>
        <p:spPr>
          <a:xfrm>
            <a:off x="8442389" y="2409435"/>
            <a:ext cx="3322319" cy="1491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您可以通过应用筛选器继续优化检索结果。单击检索框下方的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所有筛选器</a:t>
            </a:r>
            <a:r>
              <a:rPr lang="zh-CN" altLang="en-US" sz="2000" dirty="0">
                <a:latin typeface="新宋体" panose="02010609030101010101" pitchFamily="49" charset="-122"/>
              </a:rPr>
              <a:t>按钮以显示全部筛选条件。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点击箭头以打开筛选区来显示可用的筛选条件。选择完成后，点击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应用</a:t>
            </a:r>
            <a:r>
              <a:rPr lang="zh-CN" altLang="en-US" sz="2000" dirty="0">
                <a:latin typeface="新宋体" panose="02010609030101010101" pitchFamily="49" charset="-122"/>
              </a:rPr>
              <a:t>按钮以更新结果。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454A4CA-E887-4ABB-876F-9DA23690DF18}"/>
              </a:ext>
            </a:extLst>
          </p:cNvPr>
          <p:cNvSpPr/>
          <p:nvPr/>
        </p:nvSpPr>
        <p:spPr>
          <a:xfrm>
            <a:off x="6385096" y="5891001"/>
            <a:ext cx="1277154" cy="34795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1C0D753-E5EF-77EB-9C8C-E319E0D24918}"/>
              </a:ext>
            </a:extLst>
          </p:cNvPr>
          <p:cNvSpPr/>
          <p:nvPr/>
        </p:nvSpPr>
        <p:spPr>
          <a:xfrm>
            <a:off x="2266250" y="2209126"/>
            <a:ext cx="849184" cy="31401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21FBC991-7507-9973-E88E-8425B9D89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0473" y="2523139"/>
            <a:ext cx="343857" cy="343857"/>
          </a:xfrm>
          <a:prstGeom prst="rect">
            <a:avLst/>
          </a:prstGeom>
        </p:spPr>
      </p:pic>
      <p:pic>
        <p:nvPicPr>
          <p:cNvPr id="9" name="图形 8" descr="徽章 纯色填充">
            <a:extLst>
              <a:ext uri="{FF2B5EF4-FFF2-40B4-BE49-F238E27FC236}">
                <a16:creationId xmlns:a16="http://schemas.microsoft.com/office/drawing/2014/main" id="{57E2A0A3-8F89-924C-963A-3CA5FDC8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23673" y="5480897"/>
            <a:ext cx="343857" cy="343857"/>
          </a:xfrm>
          <a:prstGeom prst="rect">
            <a:avLst/>
          </a:prstGeom>
        </p:spPr>
      </p:pic>
      <p:pic>
        <p:nvPicPr>
          <p:cNvPr id="10" name="图形 9" descr="徽章 1 纯色填充">
            <a:extLst>
              <a:ext uri="{FF2B5EF4-FFF2-40B4-BE49-F238E27FC236}">
                <a16:creationId xmlns:a16="http://schemas.microsoft.com/office/drawing/2014/main" id="{0FA46B7B-BD23-C71E-2810-894ECC43B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9284" y="2415530"/>
            <a:ext cx="343857" cy="343857"/>
          </a:xfrm>
          <a:prstGeom prst="rect">
            <a:avLst/>
          </a:prstGeom>
        </p:spPr>
      </p:pic>
      <p:pic>
        <p:nvPicPr>
          <p:cNvPr id="11" name="图形 10" descr="徽章 纯色填充">
            <a:extLst>
              <a:ext uri="{FF2B5EF4-FFF2-40B4-BE49-F238E27FC236}">
                <a16:creationId xmlns:a16="http://schemas.microsoft.com/office/drawing/2014/main" id="{6B253998-7868-E1E3-4D05-CDFA7D480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9283" y="3876092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E15A6-0991-3D15-03A8-316630AA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DDF74A-749E-D37C-60D2-408AF22B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" y="1724043"/>
            <a:ext cx="8149817" cy="43490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72CB93-2DA4-E6EC-BA84-6DAF5F6E55B2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7C924-D236-226D-0E05-8F55E2AD6B1B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查看结果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9D93FF-59FA-05F3-F675-D5B0881DCF9C}"/>
              </a:ext>
            </a:extLst>
          </p:cNvPr>
          <p:cNvSpPr txBox="1">
            <a:spLocks/>
          </p:cNvSpPr>
          <p:nvPr/>
        </p:nvSpPr>
        <p:spPr>
          <a:xfrm>
            <a:off x="8191684" y="2073247"/>
            <a:ext cx="3635269" cy="3627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勾选复选框，一次性选择当前页面的所有记录（最多</a:t>
            </a:r>
            <a:r>
              <a:rPr lang="en-US" altLang="zh-CN" sz="2000" dirty="0">
                <a:latin typeface="新宋体" panose="02010609030101010101" pitchFamily="49" charset="-122"/>
              </a:rPr>
              <a:t>50</a:t>
            </a:r>
            <a:r>
              <a:rPr lang="zh-CN" altLang="en-US" sz="2000" dirty="0">
                <a:latin typeface="新宋体" panose="02010609030101010101" pitchFamily="49" charset="-122"/>
              </a:rPr>
              <a:t>条），然后使用旁边工具对文章执行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下载</a:t>
            </a:r>
            <a:r>
              <a:rPr lang="zh-CN" altLang="en-US" sz="2000" dirty="0">
                <a:latin typeface="新宋体" panose="02010609030101010101" pitchFamily="49" charset="-122"/>
              </a:rPr>
              <a:t>、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保存</a:t>
            </a:r>
            <a:r>
              <a:rPr lang="zh-CN" altLang="en-US" sz="2000" dirty="0">
                <a:latin typeface="新宋体" panose="02010609030101010101" pitchFamily="49" charset="-122"/>
              </a:rPr>
              <a:t>、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添加到项目</a:t>
            </a:r>
            <a:r>
              <a:rPr lang="zh-CN" altLang="en-US" sz="2000" dirty="0">
                <a:latin typeface="新宋体" panose="02010609030101010101" pitchFamily="49" charset="-122"/>
              </a:rPr>
              <a:t>、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分享</a:t>
            </a:r>
            <a:r>
              <a:rPr lang="zh-CN" altLang="en-US" sz="2000" dirty="0">
                <a:latin typeface="新宋体" panose="02010609030101010101" pitchFamily="49" charset="-122"/>
              </a:rPr>
              <a:t>、或复制以及导出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引文</a:t>
            </a:r>
            <a:r>
              <a:rPr lang="zh-CN" altLang="en-US" sz="2000" dirty="0">
                <a:latin typeface="新宋体" panose="02010609030101010101" pitchFamily="49" charset="-122"/>
              </a:rPr>
              <a:t>的操作。</a:t>
            </a: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使用结果顶部的下拉菜单可调整每页的文章数量或对结果进行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排序</a:t>
            </a:r>
            <a:r>
              <a:rPr lang="zh-CN" altLang="en-US" sz="2000" dirty="0">
                <a:latin typeface="新宋体" panose="02010609030101010101" pitchFamily="49" charset="-122"/>
              </a:rPr>
              <a:t>。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883E7663-A271-A43D-9BFD-23ADD29DE65D}"/>
              </a:ext>
            </a:extLst>
          </p:cNvPr>
          <p:cNvSpPr/>
          <p:nvPr/>
        </p:nvSpPr>
        <p:spPr>
          <a:xfrm>
            <a:off x="345467" y="3254351"/>
            <a:ext cx="2297181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86239BDA-93BC-0A6F-1F5E-3FB1572E1F3F}"/>
              </a:ext>
            </a:extLst>
          </p:cNvPr>
          <p:cNvSpPr/>
          <p:nvPr/>
        </p:nvSpPr>
        <p:spPr>
          <a:xfrm>
            <a:off x="642338" y="3586439"/>
            <a:ext cx="1433429" cy="112741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5630AFE-8BE6-315A-66DB-7A8F89514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99" y="3509077"/>
            <a:ext cx="872673" cy="642817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65B824-0248-A73B-766C-DDB313087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72" y="3500985"/>
            <a:ext cx="662204" cy="86865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CC3B0511-39C3-05B2-D8B7-21E941D51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481" y="3591456"/>
            <a:ext cx="343857" cy="343857"/>
          </a:xfrm>
          <a:prstGeom prst="rect">
            <a:avLst/>
          </a:prstGeom>
        </p:spPr>
      </p:pic>
      <p:pic>
        <p:nvPicPr>
          <p:cNvPr id="6" name="图形 5" descr="徽章 1 纯色填充">
            <a:extLst>
              <a:ext uri="{FF2B5EF4-FFF2-40B4-BE49-F238E27FC236}">
                <a16:creationId xmlns:a16="http://schemas.microsoft.com/office/drawing/2014/main" id="{C2CB0684-96D0-AF9D-282B-F822D09C22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0703" y="2088905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74235897-D673-C34A-2239-CC48D1CF5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4823" y="4254414"/>
            <a:ext cx="343857" cy="343857"/>
          </a:xfrm>
          <a:prstGeom prst="rect">
            <a:avLst/>
          </a:prstGeom>
        </p:spPr>
      </p:pic>
      <p:pic>
        <p:nvPicPr>
          <p:cNvPr id="12" name="图形 11" descr="徽章 纯色填充">
            <a:extLst>
              <a:ext uri="{FF2B5EF4-FFF2-40B4-BE49-F238E27FC236}">
                <a16:creationId xmlns:a16="http://schemas.microsoft.com/office/drawing/2014/main" id="{BF3A2218-C35A-7BDA-427E-C84051996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7857" y="3036536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399F8-5FD3-945A-70AF-91E9985F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A913A0D-BA34-50E7-4794-B4BF876DB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4" y="1664997"/>
            <a:ext cx="6917819" cy="451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图形用户界面, 应用程序&#10;&#10;描述已自动生成">
            <a:extLst>
              <a:ext uri="{FF2B5EF4-FFF2-40B4-BE49-F238E27FC236}">
                <a16:creationId xmlns:a16="http://schemas.microsoft.com/office/drawing/2014/main" id="{AF045655-DC6C-68BF-C902-E45978104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142566"/>
            <a:ext cx="3647989" cy="5377212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F078F0-CF8E-8F80-25A2-04B46A7E43E1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CC290-CEEF-D048-1325-6EB9D7822460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检索快讯创建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C9C530-F721-9A8B-7A4A-D80834F8417C}"/>
              </a:ext>
            </a:extLst>
          </p:cNvPr>
          <p:cNvSpPr txBox="1">
            <a:spLocks/>
          </p:cNvSpPr>
          <p:nvPr/>
        </p:nvSpPr>
        <p:spPr>
          <a:xfrm>
            <a:off x="8297497" y="2167339"/>
            <a:ext cx="3419423" cy="3627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展开右侧   图标，点击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创建提醒。</a:t>
            </a:r>
            <a:endParaRPr lang="en-US" altLang="zh-CN" sz="2000" dirty="0">
              <a:solidFill>
                <a:schemeClr val="accent2"/>
              </a:solidFill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填写快讯名称，选择检索频率和通知形式，输入收件人邮箱地址，再点击下方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创建提醒</a:t>
            </a:r>
            <a:r>
              <a:rPr lang="zh-CN" altLang="en-US" sz="2000" dirty="0">
                <a:latin typeface="新宋体" panose="02010609030101010101" pitchFamily="49" charset="-122"/>
              </a:rPr>
              <a:t>以创建检索快讯。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注意：该功能需要先登录</a:t>
            </a:r>
            <a:r>
              <a:rPr lang="en-US" altLang="zh-CN" sz="2000" dirty="0" err="1">
                <a:latin typeface="新宋体" panose="02010609030101010101" pitchFamily="49" charset="-122"/>
              </a:rPr>
              <a:t>MyEBSCO</a:t>
            </a:r>
            <a:r>
              <a:rPr lang="zh-CN" altLang="en-US" sz="2000" dirty="0">
                <a:latin typeface="新宋体" panose="02010609030101010101" pitchFamily="49" charset="-122"/>
              </a:rPr>
              <a:t>个人账户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000B965-5D22-187C-83E4-595B3883F99B}"/>
              </a:ext>
            </a:extLst>
          </p:cNvPr>
          <p:cNvSpPr/>
          <p:nvPr/>
        </p:nvSpPr>
        <p:spPr>
          <a:xfrm>
            <a:off x="4176886" y="6255143"/>
            <a:ext cx="581232" cy="27801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44D18BC-3159-461F-5722-192AEE1D9114}"/>
              </a:ext>
            </a:extLst>
          </p:cNvPr>
          <p:cNvSpPr/>
          <p:nvPr/>
        </p:nvSpPr>
        <p:spPr>
          <a:xfrm>
            <a:off x="6541207" y="3714243"/>
            <a:ext cx="846821" cy="26703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66B175E-1D40-64AB-B79E-ACFCA77FD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430" y="2167339"/>
            <a:ext cx="252566" cy="31570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ADA36216-1611-826A-D4D2-39F36FE1E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8769" y="3300912"/>
            <a:ext cx="343857" cy="343857"/>
          </a:xfrm>
          <a:prstGeom prst="rect">
            <a:avLst/>
          </a:prstGeom>
        </p:spPr>
      </p:pic>
      <p:pic>
        <p:nvPicPr>
          <p:cNvPr id="6" name="图形 5" descr="徽章 纯色填充">
            <a:extLst>
              <a:ext uri="{FF2B5EF4-FFF2-40B4-BE49-F238E27FC236}">
                <a16:creationId xmlns:a16="http://schemas.microsoft.com/office/drawing/2014/main" id="{8F74BB10-79AC-1C15-DC9E-1DFF5C09CB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4102" y="6006844"/>
            <a:ext cx="343857" cy="343857"/>
          </a:xfrm>
          <a:prstGeom prst="rect">
            <a:avLst/>
          </a:prstGeom>
        </p:spPr>
      </p:pic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D5F7214E-C9E9-DE6F-C351-6B33DFB83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1194" y="2167339"/>
            <a:ext cx="343857" cy="343857"/>
          </a:xfrm>
          <a:prstGeom prst="rect">
            <a:avLst/>
          </a:prstGeom>
        </p:spPr>
      </p:pic>
      <p:pic>
        <p:nvPicPr>
          <p:cNvPr id="9" name="图形 8" descr="徽章 纯色填充">
            <a:extLst>
              <a:ext uri="{FF2B5EF4-FFF2-40B4-BE49-F238E27FC236}">
                <a16:creationId xmlns:a16="http://schemas.microsoft.com/office/drawing/2014/main" id="{4E3B7349-AB0A-C0F4-503C-26C3A949E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9317" y="2957055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0A1D6-C476-3314-EBC1-FAB3550E5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D3D6E6-6382-0DB7-8564-CCC7808C8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/>
          <a:stretch/>
        </p:blipFill>
        <p:spPr>
          <a:xfrm>
            <a:off x="103798" y="981382"/>
            <a:ext cx="8166538" cy="42952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0419FA-A7FA-175A-5EC2-F09B9470B4FE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556D3-15B6-1D09-80C8-F28655E9B5B7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AI </a:t>
            </a:r>
            <a:r>
              <a:rPr lang="zh-CN" altLang="en-US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洞察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A90CCE-CD65-3BE2-322B-03B92446F58B}"/>
              </a:ext>
            </a:extLst>
          </p:cNvPr>
          <p:cNvSpPr txBox="1">
            <a:spLocks/>
          </p:cNvSpPr>
          <p:nvPr/>
        </p:nvSpPr>
        <p:spPr>
          <a:xfrm>
            <a:off x="8521519" y="1409487"/>
            <a:ext cx="3566683" cy="1890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b="0" baseline="0" dirty="0">
                <a:solidFill>
                  <a:prstClr val="black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点击</a:t>
            </a:r>
            <a:r>
              <a:rPr lang="zh-CN" altLang="en-US" sz="2000" b="0" baseline="0" dirty="0">
                <a:solidFill>
                  <a:schemeClr val="accent1">
                    <a:lumMod val="75000"/>
                    <a:lumOff val="25000"/>
                  </a:schemeClr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生成</a:t>
            </a:r>
            <a:r>
              <a:rPr lang="en-US" altLang="zh-CN" sz="2000" b="0" baseline="0" dirty="0">
                <a:solidFill>
                  <a:schemeClr val="accent1">
                    <a:lumMod val="75000"/>
                    <a:lumOff val="25000"/>
                  </a:schemeClr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AI</a:t>
            </a:r>
            <a:r>
              <a:rPr lang="zh-CN" altLang="en-US" sz="2000" b="0" baseline="0" dirty="0">
                <a:solidFill>
                  <a:schemeClr val="accent1">
                    <a:lumMod val="75000"/>
                    <a:lumOff val="25000"/>
                  </a:schemeClr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洞察</a:t>
            </a:r>
            <a:r>
              <a:rPr lang="zh-CN" altLang="en-US" sz="2000" b="0" baseline="0" dirty="0">
                <a:solidFill>
                  <a:prstClr val="black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，利用生成式</a:t>
            </a:r>
            <a:r>
              <a:rPr lang="en-US" altLang="zh-CN" sz="2000" b="0" baseline="0" dirty="0">
                <a:solidFill>
                  <a:prstClr val="black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AI</a:t>
            </a:r>
            <a:r>
              <a:rPr lang="zh-CN" altLang="en-US" sz="2000" b="0" baseline="0" dirty="0">
                <a:solidFill>
                  <a:prstClr val="black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，获取文章要点的简短摘要。</a:t>
            </a:r>
            <a:endParaRPr lang="en-US" altLang="zh-CN" sz="2000" b="0" baseline="0" dirty="0">
              <a:solidFill>
                <a:prstClr val="black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pPr algn="just"/>
            <a:r>
              <a:rPr lang="zh-CN" altLang="en-US" sz="18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prstClr val="black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注：受出版社限制，并非所有 期刊都适用于 </a:t>
            </a:r>
            <a:r>
              <a:rPr lang="en-AU" altLang="zh-CN" sz="2000" dirty="0">
                <a:solidFill>
                  <a:prstClr val="black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AI</a:t>
            </a:r>
            <a:r>
              <a:rPr lang="zh-CN" altLang="en-US" sz="2000" dirty="0">
                <a:solidFill>
                  <a:prstClr val="black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洞察功能</a:t>
            </a:r>
            <a:endParaRPr lang="en-US" altLang="zh-CN" sz="2000" dirty="0">
              <a:solidFill>
                <a:prstClr val="black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91896F3-193D-ACB1-7CE2-3F50D9C7E0A8}"/>
              </a:ext>
            </a:extLst>
          </p:cNvPr>
          <p:cNvSpPr/>
          <p:nvPr/>
        </p:nvSpPr>
        <p:spPr>
          <a:xfrm>
            <a:off x="2967689" y="3981279"/>
            <a:ext cx="1209197" cy="29643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ED554B36-AB98-B102-F7D6-E5A974BFD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7689" y="3637422"/>
            <a:ext cx="343857" cy="343857"/>
          </a:xfrm>
          <a:prstGeom prst="rect">
            <a:avLst/>
          </a:prstGeom>
        </p:spPr>
      </p:pic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F90B07E6-106C-B19A-F410-7FCDA4A94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662" y="1409487"/>
            <a:ext cx="343857" cy="343857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83DD1A-6339-D8E4-7924-EA108DEEB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39" y="3829859"/>
            <a:ext cx="5869688" cy="31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C52B8-DED7-0565-944A-331F6083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AF1953D-644E-52FB-EF89-A972A490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54" y="2746984"/>
            <a:ext cx="6873947" cy="352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9034E0-963E-370F-7DC2-966CDB75E4C6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9263B-789B-C8B1-75B5-F01218458A27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查看全文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B44CD3-170B-16C3-C83F-C358AE50187B}"/>
              </a:ext>
            </a:extLst>
          </p:cNvPr>
          <p:cNvSpPr txBox="1">
            <a:spLocks/>
          </p:cNvSpPr>
          <p:nvPr/>
        </p:nvSpPr>
        <p:spPr>
          <a:xfrm>
            <a:off x="8322120" y="2159980"/>
            <a:ext cx="3443699" cy="3627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在结果列表中，点击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访问选项</a:t>
            </a:r>
            <a:r>
              <a:rPr lang="zh-CN" altLang="en-US" sz="2000" dirty="0">
                <a:latin typeface="新宋体" panose="02010609030101010101" pitchFamily="49" charset="-122"/>
              </a:rPr>
              <a:t>，从菜单中点击</a:t>
            </a:r>
            <a:r>
              <a:rPr lang="en-US" altLang="zh-CN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PDF/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在线全文</a:t>
            </a:r>
            <a:r>
              <a:rPr lang="zh-CN" altLang="en-US" sz="2000" dirty="0">
                <a:latin typeface="新宋体" panose="02010609030101010101" pitchFamily="49" charset="-122"/>
              </a:rPr>
              <a:t>来选择要阅读的文献。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如果只有一个全文选项可用，则会显示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立即获取</a:t>
            </a:r>
            <a:r>
              <a:rPr lang="zh-CN" altLang="en-US" sz="2000" dirty="0">
                <a:latin typeface="新宋体" panose="02010609030101010101" pitchFamily="49" charset="-122"/>
              </a:rPr>
              <a:t>这一选项。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若要查看有关文献的详细信息，请单击文章标题。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7424F5DC-1DDE-3B7B-BF8E-857AF8EA801D}"/>
              </a:ext>
            </a:extLst>
          </p:cNvPr>
          <p:cNvSpPr/>
          <p:nvPr/>
        </p:nvSpPr>
        <p:spPr>
          <a:xfrm>
            <a:off x="2420535" y="5481316"/>
            <a:ext cx="3001129" cy="67831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FD2F31-5ECA-B383-5C2B-65FB794D7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636" y="1287048"/>
            <a:ext cx="6196465" cy="2450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828DFA35-D56B-1768-6AB2-B5D03FEF2DFB}"/>
              </a:ext>
            </a:extLst>
          </p:cNvPr>
          <p:cNvSpPr/>
          <p:nvPr/>
        </p:nvSpPr>
        <p:spPr>
          <a:xfrm>
            <a:off x="2856156" y="3269273"/>
            <a:ext cx="1060389" cy="31549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3" name="图形 2" descr="徽章 纯色填充">
            <a:extLst>
              <a:ext uri="{FF2B5EF4-FFF2-40B4-BE49-F238E27FC236}">
                <a16:creationId xmlns:a16="http://schemas.microsoft.com/office/drawing/2014/main" id="{2AAFA2E3-C287-26B9-E774-0B49FE37D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6545" y="3276926"/>
            <a:ext cx="343857" cy="343857"/>
          </a:xfrm>
          <a:prstGeom prst="rect">
            <a:avLst/>
          </a:prstGeom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FF7F163D-0DF2-8BD9-996F-7C04260B1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2143" y="2168593"/>
            <a:ext cx="343857" cy="343857"/>
          </a:xfrm>
          <a:prstGeom prst="rect">
            <a:avLst/>
          </a:prstGeom>
        </p:spPr>
      </p:pic>
      <p:pic>
        <p:nvPicPr>
          <p:cNvPr id="6" name="图形 5" descr="徽章 3 纯色填充">
            <a:extLst>
              <a:ext uri="{FF2B5EF4-FFF2-40B4-BE49-F238E27FC236}">
                <a16:creationId xmlns:a16="http://schemas.microsoft.com/office/drawing/2014/main" id="{917B6ABD-C76D-CFD9-0DD4-6F8E1F1D5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4302" y="1712788"/>
            <a:ext cx="343857" cy="343857"/>
          </a:xfrm>
          <a:prstGeom prst="rect">
            <a:avLst/>
          </a:prstGeom>
        </p:spPr>
      </p:pic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9AEBD149-CB7F-9560-5C04-E5C9B7B2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9889" y="5132068"/>
            <a:ext cx="343857" cy="343857"/>
          </a:xfrm>
          <a:prstGeom prst="rect">
            <a:avLst/>
          </a:prstGeom>
        </p:spPr>
      </p:pic>
      <p:pic>
        <p:nvPicPr>
          <p:cNvPr id="9" name="图形 8" descr="徽章 纯色填充">
            <a:extLst>
              <a:ext uri="{FF2B5EF4-FFF2-40B4-BE49-F238E27FC236}">
                <a16:creationId xmlns:a16="http://schemas.microsoft.com/office/drawing/2014/main" id="{F7032535-C469-56B1-5602-BAB41B513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5610" y="3276926"/>
            <a:ext cx="343857" cy="343857"/>
          </a:xfrm>
          <a:prstGeom prst="rect">
            <a:avLst/>
          </a:prstGeom>
        </p:spPr>
      </p:pic>
      <p:pic>
        <p:nvPicPr>
          <p:cNvPr id="11" name="图形 10" descr="徽章 3 纯色填充">
            <a:extLst>
              <a:ext uri="{FF2B5EF4-FFF2-40B4-BE49-F238E27FC236}">
                <a16:creationId xmlns:a16="http://schemas.microsoft.com/office/drawing/2014/main" id="{B3DC5ED9-B507-EE64-E524-C0743C64A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6258" y="4079785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C379F-9325-51F0-8BE0-43CF08E5D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890959B-C26A-86EA-9147-7E6581AAF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4" y="1364112"/>
            <a:ext cx="6974559" cy="475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6AB62-D01B-FB36-49D0-2F428D321348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0E9CE-AC9E-C164-1116-AA218F50B13F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查看全文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9E774C-7144-64EF-9981-E448A862B2E7}"/>
              </a:ext>
            </a:extLst>
          </p:cNvPr>
          <p:cNvSpPr txBox="1">
            <a:spLocks/>
          </p:cNvSpPr>
          <p:nvPr/>
        </p:nvSpPr>
        <p:spPr>
          <a:xfrm>
            <a:off x="8225051" y="2339267"/>
            <a:ext cx="3646001" cy="2527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通过在线全文查看器，您可以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保存</a:t>
            </a:r>
            <a:r>
              <a:rPr lang="zh-CN" altLang="en-US" sz="2000" dirty="0">
                <a:latin typeface="新宋体" panose="02010609030101010101" pitchFamily="49" charset="-122"/>
              </a:rPr>
              <a:t>或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引用</a:t>
            </a:r>
            <a:r>
              <a:rPr lang="zh-CN" altLang="en-US" sz="2000" dirty="0">
                <a:latin typeface="新宋体" panose="02010609030101010101" pitchFamily="49" charset="-122"/>
              </a:rPr>
              <a:t>文章，将其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添加到控制面板中的项目</a:t>
            </a:r>
            <a:r>
              <a:rPr lang="zh-CN" altLang="en-US" sz="2000" dirty="0">
                <a:latin typeface="新宋体" panose="02010609030101010101" pitchFamily="49" charset="-122"/>
              </a:rPr>
              <a:t>中，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分享、下载</a:t>
            </a:r>
            <a:r>
              <a:rPr lang="zh-CN" altLang="en-US" sz="2000" dirty="0">
                <a:latin typeface="新宋体" panose="02010609030101010101" pitchFamily="49" charset="-122"/>
              </a:rPr>
              <a:t>或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打印</a:t>
            </a:r>
            <a:r>
              <a:rPr lang="zh-CN" altLang="en-US" sz="2000" dirty="0">
                <a:latin typeface="新宋体" panose="02010609030101010101" pitchFamily="49" charset="-122"/>
              </a:rPr>
              <a:t>文章。您还可以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翻译全文</a:t>
            </a:r>
            <a:r>
              <a:rPr lang="zh-CN" altLang="en-US" sz="2000" dirty="0">
                <a:latin typeface="新宋体" panose="02010609030101010101" pitchFamily="49" charset="-122"/>
              </a:rPr>
              <a:t>，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查看目录</a:t>
            </a:r>
            <a:r>
              <a:rPr lang="zh-CN" altLang="en-US" sz="2000" dirty="0">
                <a:latin typeface="新宋体" panose="02010609030101010101" pitchFamily="49" charset="-122"/>
              </a:rPr>
              <a:t>，或通过文本转语音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收听文章</a:t>
            </a:r>
            <a:r>
              <a:rPr lang="zh-CN" altLang="en-US" sz="2000" dirty="0">
                <a:latin typeface="新宋体" panose="02010609030101010101" pitchFamily="49" charset="-122"/>
              </a:rPr>
              <a:t>（新版界面也支持</a:t>
            </a:r>
            <a:r>
              <a:rPr lang="en-US" altLang="zh-CN" sz="2000" dirty="0">
                <a:latin typeface="新宋体" panose="02010609030101010101" pitchFamily="49" charset="-122"/>
              </a:rPr>
              <a:t>PDF</a:t>
            </a:r>
            <a:r>
              <a:rPr lang="zh-CN" altLang="en-US" sz="2000" dirty="0">
                <a:latin typeface="新宋体" panose="02010609030101010101" pitchFamily="49" charset="-122"/>
              </a:rPr>
              <a:t>全文听读）。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31EF222C-4841-ABC0-D71F-B469E222B6D5}"/>
              </a:ext>
            </a:extLst>
          </p:cNvPr>
          <p:cNvSpPr/>
          <p:nvPr/>
        </p:nvSpPr>
        <p:spPr>
          <a:xfrm>
            <a:off x="4442195" y="1364112"/>
            <a:ext cx="3135458" cy="32359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5F44B370-42FC-058A-9E07-96ABC3A10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1194" y="2356120"/>
            <a:ext cx="343857" cy="343857"/>
          </a:xfrm>
          <a:prstGeom prst="rect">
            <a:avLst/>
          </a:prstGeom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8211B825-7BFD-765A-6B6F-E9910FA5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9155" y="1343846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6220A-4A0E-7484-A53B-D72FF3E58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913104-6651-97E3-1278-A1C0DCE54D51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18ECC-9A6E-02B0-B54C-FD3C0E2E2927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刊物检索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2D2A8B-B57D-7817-238A-DFD852E52402}"/>
              </a:ext>
            </a:extLst>
          </p:cNvPr>
          <p:cNvSpPr txBox="1">
            <a:spLocks/>
          </p:cNvSpPr>
          <p:nvPr/>
        </p:nvSpPr>
        <p:spPr>
          <a:xfrm>
            <a:off x="8478222" y="1891444"/>
            <a:ext cx="3335674" cy="3643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点击高级检索框下方的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出版物</a:t>
            </a:r>
            <a:r>
              <a:rPr lang="zh-CN" altLang="en-US" sz="2000" dirty="0">
                <a:latin typeface="新宋体" panose="02010609030101010101" pitchFamily="49" charset="-122"/>
              </a:rPr>
              <a:t>选项以从不同的数据库中检索出版物（若选择了多个数据库的情况下需要选择）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可按字母顺序浏览或精确检索库中刊物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选中出版物，点击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添加到搜索中</a:t>
            </a:r>
            <a:r>
              <a:rPr lang="zh-CN" altLang="en-US" sz="2000" dirty="0">
                <a:latin typeface="新宋体" panose="02010609030101010101" pitchFamily="49" charset="-122"/>
              </a:rPr>
              <a:t>以检索该出版物中所有文章。</a:t>
            </a: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点击刊名查看刊物详情信息。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3AFC473-349C-3DD1-ED53-28BA06093CC0}"/>
              </a:ext>
            </a:extLst>
          </p:cNvPr>
          <p:cNvSpPr/>
          <p:nvPr/>
        </p:nvSpPr>
        <p:spPr>
          <a:xfrm>
            <a:off x="3196022" y="3872552"/>
            <a:ext cx="413026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C45A7517-F0B0-7857-FC94-9C4472CAC4EF}"/>
              </a:ext>
            </a:extLst>
          </p:cNvPr>
          <p:cNvSpPr/>
          <p:nvPr/>
        </p:nvSpPr>
        <p:spPr>
          <a:xfrm>
            <a:off x="2191260" y="4928050"/>
            <a:ext cx="1547259" cy="34561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274FEA-1AE8-2972-ED6A-5EFDC4ACF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4" y="1554246"/>
            <a:ext cx="6990894" cy="449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33B6E2DA-1985-6AD2-39BC-5295DAABB02C}"/>
              </a:ext>
            </a:extLst>
          </p:cNvPr>
          <p:cNvSpPr/>
          <p:nvPr/>
        </p:nvSpPr>
        <p:spPr>
          <a:xfrm>
            <a:off x="2264089" y="2575017"/>
            <a:ext cx="1474430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66AB68C-D479-DB37-3D6E-F1C2CEBBA8F2}"/>
              </a:ext>
            </a:extLst>
          </p:cNvPr>
          <p:cNvSpPr/>
          <p:nvPr/>
        </p:nvSpPr>
        <p:spPr>
          <a:xfrm>
            <a:off x="6616255" y="3279180"/>
            <a:ext cx="835161" cy="29963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9220DA9-8D5B-A2AE-8BE3-0BA1BD8167D1}"/>
              </a:ext>
            </a:extLst>
          </p:cNvPr>
          <p:cNvSpPr/>
          <p:nvPr/>
        </p:nvSpPr>
        <p:spPr>
          <a:xfrm>
            <a:off x="3238146" y="2133946"/>
            <a:ext cx="484189" cy="29521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26F036F0-AE35-2CB3-9E36-1B04BD721AC3}"/>
              </a:ext>
            </a:extLst>
          </p:cNvPr>
          <p:cNvSpPr/>
          <p:nvPr/>
        </p:nvSpPr>
        <p:spPr>
          <a:xfrm>
            <a:off x="2264090" y="4366724"/>
            <a:ext cx="616676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10" name="图形 9" descr="徽章 1 纯色填充">
            <a:extLst>
              <a:ext uri="{FF2B5EF4-FFF2-40B4-BE49-F238E27FC236}">
                <a16:creationId xmlns:a16="http://schemas.microsoft.com/office/drawing/2014/main" id="{171C1672-2E10-7654-5880-1E18EDE5F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4630" y="2281553"/>
            <a:ext cx="343857" cy="343857"/>
          </a:xfrm>
          <a:prstGeom prst="rect">
            <a:avLst/>
          </a:prstGeom>
        </p:spPr>
      </p:pic>
      <p:pic>
        <p:nvPicPr>
          <p:cNvPr id="11" name="图形 10" descr="徽章 纯色填充">
            <a:extLst>
              <a:ext uri="{FF2B5EF4-FFF2-40B4-BE49-F238E27FC236}">
                <a16:creationId xmlns:a16="http://schemas.microsoft.com/office/drawing/2014/main" id="{C8A6556A-A522-1ABF-B2A5-795578FB1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1260" y="3369341"/>
            <a:ext cx="343857" cy="343857"/>
          </a:xfrm>
          <a:prstGeom prst="rect">
            <a:avLst/>
          </a:prstGeom>
        </p:spPr>
      </p:pic>
      <p:pic>
        <p:nvPicPr>
          <p:cNvPr id="13" name="图形 12" descr="徽章 3 纯色填充">
            <a:extLst>
              <a:ext uri="{FF2B5EF4-FFF2-40B4-BE49-F238E27FC236}">
                <a16:creationId xmlns:a16="http://schemas.microsoft.com/office/drawing/2014/main" id="{C6055C14-36C8-F761-6F49-912A94A2A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72398" y="3340615"/>
            <a:ext cx="343857" cy="343857"/>
          </a:xfrm>
          <a:prstGeom prst="rect">
            <a:avLst/>
          </a:prstGeom>
        </p:spPr>
      </p:pic>
      <p:pic>
        <p:nvPicPr>
          <p:cNvPr id="14" name="图形 13" descr="徽章 4 纯色填充">
            <a:extLst>
              <a:ext uri="{FF2B5EF4-FFF2-40B4-BE49-F238E27FC236}">
                <a16:creationId xmlns:a16="http://schemas.microsoft.com/office/drawing/2014/main" id="{1778859F-69F3-2ADE-2333-6A92B91CC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95285" y="4324000"/>
            <a:ext cx="343857" cy="343857"/>
          </a:xfrm>
          <a:prstGeom prst="rect">
            <a:avLst/>
          </a:prstGeom>
        </p:spPr>
      </p:pic>
      <p:pic>
        <p:nvPicPr>
          <p:cNvPr id="16" name="图形 15" descr="徽章 1 纯色填充">
            <a:extLst>
              <a:ext uri="{FF2B5EF4-FFF2-40B4-BE49-F238E27FC236}">
                <a16:creationId xmlns:a16="http://schemas.microsoft.com/office/drawing/2014/main" id="{C453B05E-0C59-24B0-C308-883B965D7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0612" y="1891444"/>
            <a:ext cx="343857" cy="343857"/>
          </a:xfrm>
          <a:prstGeom prst="rect">
            <a:avLst/>
          </a:prstGeom>
        </p:spPr>
      </p:pic>
      <p:pic>
        <p:nvPicPr>
          <p:cNvPr id="17" name="图形 16" descr="徽章 纯色填充">
            <a:extLst>
              <a:ext uri="{FF2B5EF4-FFF2-40B4-BE49-F238E27FC236}">
                <a16:creationId xmlns:a16="http://schemas.microsoft.com/office/drawing/2014/main" id="{EC4C40B6-AE7F-290A-D500-3020FC0B5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0612" y="3369341"/>
            <a:ext cx="343857" cy="343857"/>
          </a:xfrm>
          <a:prstGeom prst="rect">
            <a:avLst/>
          </a:prstGeom>
        </p:spPr>
      </p:pic>
      <p:pic>
        <p:nvPicPr>
          <p:cNvPr id="18" name="图形 17" descr="徽章 3 纯色填充">
            <a:extLst>
              <a:ext uri="{FF2B5EF4-FFF2-40B4-BE49-F238E27FC236}">
                <a16:creationId xmlns:a16="http://schemas.microsoft.com/office/drawing/2014/main" id="{3C8444AB-F983-EA9D-99B1-A2D7314CF1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72329" y="4194795"/>
            <a:ext cx="343857" cy="343857"/>
          </a:xfrm>
          <a:prstGeom prst="rect">
            <a:avLst/>
          </a:prstGeom>
        </p:spPr>
      </p:pic>
      <p:pic>
        <p:nvPicPr>
          <p:cNvPr id="19" name="图形 18" descr="徽章 4 纯色填充">
            <a:extLst>
              <a:ext uri="{FF2B5EF4-FFF2-40B4-BE49-F238E27FC236}">
                <a16:creationId xmlns:a16="http://schemas.microsoft.com/office/drawing/2014/main" id="{D00CD240-E947-21A0-C289-9C58179487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70611" y="5273665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02559-7360-BBE8-0F4D-6276B17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0455EA-3ACF-1F59-48B5-EB48410B5167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7C4E8-0611-B9AA-0E85-9F0DB405B11D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刊物详细信息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70937D-C7B1-1C25-FBC8-FCAB0158F62F}"/>
              </a:ext>
            </a:extLst>
          </p:cNvPr>
          <p:cNvSpPr txBox="1">
            <a:spLocks/>
          </p:cNvSpPr>
          <p:nvPr/>
        </p:nvSpPr>
        <p:spPr>
          <a:xfrm>
            <a:off x="8193490" y="2321088"/>
            <a:ext cx="3491410" cy="2527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点击右上角   图标可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创建期刊快讯</a:t>
            </a:r>
            <a:r>
              <a:rPr lang="zh-CN" altLang="en-US" sz="2000" dirty="0">
                <a:latin typeface="新宋体" panose="02010609030101010101" pitchFamily="49" charset="-122"/>
              </a:rPr>
              <a:t>或以链接形式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分享</a:t>
            </a:r>
            <a:r>
              <a:rPr lang="zh-CN" altLang="en-US" sz="2000" dirty="0">
                <a:latin typeface="新宋体" panose="02010609030101010101" pitchFamily="49" charset="-122"/>
              </a:rPr>
              <a:t>该刊物。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在此出版物内搜索</a:t>
            </a:r>
            <a:r>
              <a:rPr lang="zh-CN" altLang="en-US" sz="2000" dirty="0">
                <a:latin typeface="新宋体" panose="02010609030101010101" pitchFamily="49" charset="-122"/>
              </a:rPr>
              <a:t>可实现刊内检索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左侧可查看刊物详细信息，点击右侧</a:t>
            </a:r>
            <a:r>
              <a:rPr lang="en-US" altLang="zh-CN" sz="2000" b="1" dirty="0">
                <a:solidFill>
                  <a:schemeClr val="accent2"/>
                </a:solidFill>
                <a:latin typeface="新宋体" panose="02010609030101010101" pitchFamily="49" charset="-122"/>
              </a:rPr>
              <a:t>+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号</a:t>
            </a:r>
            <a:r>
              <a:rPr lang="zh-CN" altLang="en-US" sz="2000" dirty="0">
                <a:latin typeface="新宋体" panose="02010609030101010101" pitchFamily="49" charset="-122"/>
              </a:rPr>
              <a:t>图标展开刊物收录情况。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8C3B078-BEEF-ED57-DBBA-ED4B033DB005}"/>
              </a:ext>
            </a:extLst>
          </p:cNvPr>
          <p:cNvSpPr/>
          <p:nvPr/>
        </p:nvSpPr>
        <p:spPr>
          <a:xfrm>
            <a:off x="3196022" y="3872552"/>
            <a:ext cx="413026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42A4DE51-AD38-0E10-5363-A025539D7955}"/>
              </a:ext>
            </a:extLst>
          </p:cNvPr>
          <p:cNvSpPr/>
          <p:nvPr/>
        </p:nvSpPr>
        <p:spPr>
          <a:xfrm>
            <a:off x="2191260" y="4928050"/>
            <a:ext cx="1547259" cy="34561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B6AD82-C5A7-9819-7159-D7A55ED00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6" y="1515958"/>
            <a:ext cx="6993129" cy="471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3E257B-F7C5-0B81-E0DC-7B81BE044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584" y="2365453"/>
            <a:ext cx="252566" cy="31570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B8D3B8-F7E9-3BD6-6AED-0769A9813DD3}"/>
              </a:ext>
            </a:extLst>
          </p:cNvPr>
          <p:cNvSpPr/>
          <p:nvPr/>
        </p:nvSpPr>
        <p:spPr>
          <a:xfrm>
            <a:off x="6182315" y="2321088"/>
            <a:ext cx="1221898" cy="20221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458E8A80-73A9-93BC-792B-35EA76A4264D}"/>
              </a:ext>
            </a:extLst>
          </p:cNvPr>
          <p:cNvSpPr/>
          <p:nvPr/>
        </p:nvSpPr>
        <p:spPr>
          <a:xfrm>
            <a:off x="2180637" y="3240208"/>
            <a:ext cx="1129005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9C7BAF8-6833-5E25-8C01-D1FCAC01F16B}"/>
              </a:ext>
            </a:extLst>
          </p:cNvPr>
          <p:cNvSpPr/>
          <p:nvPr/>
        </p:nvSpPr>
        <p:spPr>
          <a:xfrm>
            <a:off x="5077586" y="3837670"/>
            <a:ext cx="586839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1FFE2635-0819-3FE7-F203-42E42620D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156" y="1977231"/>
            <a:ext cx="343857" cy="343857"/>
          </a:xfrm>
          <a:prstGeom prst="rect">
            <a:avLst/>
          </a:prstGeom>
        </p:spPr>
      </p:pic>
      <p:pic>
        <p:nvPicPr>
          <p:cNvPr id="5" name="图形 4" descr="徽章 纯色填充">
            <a:extLst>
              <a:ext uri="{FF2B5EF4-FFF2-40B4-BE49-F238E27FC236}">
                <a16:creationId xmlns:a16="http://schemas.microsoft.com/office/drawing/2014/main" id="{7F8B9203-4BCD-75D1-E502-F62B54AF0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9642" y="3203564"/>
            <a:ext cx="343857" cy="343857"/>
          </a:xfrm>
          <a:prstGeom prst="rect">
            <a:avLst/>
          </a:prstGeom>
        </p:spPr>
      </p:pic>
      <p:pic>
        <p:nvPicPr>
          <p:cNvPr id="6" name="图形 5" descr="徽章 3 纯色填充">
            <a:extLst>
              <a:ext uri="{FF2B5EF4-FFF2-40B4-BE49-F238E27FC236}">
                <a16:creationId xmlns:a16="http://schemas.microsoft.com/office/drawing/2014/main" id="{170BCEF1-9CB8-2055-AEC5-9F4793DD4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02478" y="3885992"/>
            <a:ext cx="343857" cy="343857"/>
          </a:xfrm>
          <a:prstGeom prst="rect">
            <a:avLst/>
          </a:prstGeom>
        </p:spPr>
      </p:pic>
      <p:pic>
        <p:nvPicPr>
          <p:cNvPr id="9" name="图形 8" descr="徽章 1 纯色填充">
            <a:extLst>
              <a:ext uri="{FF2B5EF4-FFF2-40B4-BE49-F238E27FC236}">
                <a16:creationId xmlns:a16="http://schemas.microsoft.com/office/drawing/2014/main" id="{1F824BE4-73E5-4981-2C02-13C666CCB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1919" y="2365453"/>
            <a:ext cx="343857" cy="343857"/>
          </a:xfrm>
          <a:prstGeom prst="rect">
            <a:avLst/>
          </a:prstGeom>
        </p:spPr>
      </p:pic>
      <p:pic>
        <p:nvPicPr>
          <p:cNvPr id="11" name="图形 10" descr="徽章 纯色填充">
            <a:extLst>
              <a:ext uri="{FF2B5EF4-FFF2-40B4-BE49-F238E27FC236}">
                <a16:creationId xmlns:a16="http://schemas.microsoft.com/office/drawing/2014/main" id="{F16C6FC1-A694-EB90-0B62-6D16DC916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1919" y="3087739"/>
            <a:ext cx="343857" cy="343857"/>
          </a:xfrm>
          <a:prstGeom prst="rect">
            <a:avLst/>
          </a:prstGeom>
        </p:spPr>
      </p:pic>
      <p:pic>
        <p:nvPicPr>
          <p:cNvPr id="17" name="图形 16" descr="徽章 3 纯色填充">
            <a:extLst>
              <a:ext uri="{FF2B5EF4-FFF2-40B4-BE49-F238E27FC236}">
                <a16:creationId xmlns:a16="http://schemas.microsoft.com/office/drawing/2014/main" id="{ACC01DAE-F3D7-3CDD-01A0-D8186660AC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55776" y="3936311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23852224-ACC2-BCBD-2D6A-2A9C4F3E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74963"/>
            <a:ext cx="105156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A6C8A92-13CA-34AF-573B-AAF8A5D4CEEC}"/>
              </a:ext>
            </a:extLst>
          </p:cNvPr>
          <p:cNvSpPr/>
          <p:nvPr/>
        </p:nvSpPr>
        <p:spPr>
          <a:xfrm>
            <a:off x="357188" y="4329906"/>
            <a:ext cx="11644312" cy="4968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grpSp>
        <p:nvGrpSpPr>
          <p:cNvPr id="59396" name="组合 4">
            <a:extLst>
              <a:ext uri="{FF2B5EF4-FFF2-40B4-BE49-F238E27FC236}">
                <a16:creationId xmlns:a16="http://schemas.microsoft.com/office/drawing/2014/main" id="{E8029A72-F20D-99F3-6374-028B86CBD508}"/>
              </a:ext>
            </a:extLst>
          </p:cNvPr>
          <p:cNvGrpSpPr>
            <a:grpSpLocks/>
          </p:cNvGrpSpPr>
          <p:nvPr/>
        </p:nvGrpSpPr>
        <p:grpSpPr bwMode="auto">
          <a:xfrm>
            <a:off x="273050" y="341313"/>
            <a:ext cx="11582400" cy="1274762"/>
            <a:chOff x="304800" y="304799"/>
            <a:chExt cx="11582400" cy="1274619"/>
          </a:xfrm>
        </p:grpSpPr>
        <p:grpSp>
          <p:nvGrpSpPr>
            <p:cNvPr id="59397" name="Group 11">
              <a:extLst>
                <a:ext uri="{FF2B5EF4-FFF2-40B4-BE49-F238E27FC236}">
                  <a16:creationId xmlns:a16="http://schemas.microsoft.com/office/drawing/2014/main" id="{10625585-AF02-A5C6-3536-AFA7BA786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304799"/>
              <a:ext cx="11582400" cy="1274619"/>
              <a:chOff x="304800" y="304799"/>
              <a:chExt cx="11582400" cy="1274619"/>
            </a:xfrm>
          </p:grpSpPr>
          <p:sp>
            <p:nvSpPr>
              <p:cNvPr id="8" name="Rectangle 12">
                <a:extLst>
                  <a:ext uri="{FF2B5EF4-FFF2-40B4-BE49-F238E27FC236}">
                    <a16:creationId xmlns:a16="http://schemas.microsoft.com/office/drawing/2014/main" id="{BB310E89-0587-158F-B518-D989984A7310}"/>
                  </a:ext>
                </a:extLst>
              </p:cNvPr>
              <p:cNvSpPr/>
              <p:nvPr/>
            </p:nvSpPr>
            <p:spPr>
              <a:xfrm>
                <a:off x="304800" y="304799"/>
                <a:ext cx="11582400" cy="119207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新宋体" panose="02010609030101010101" pitchFamily="49" charset="-122"/>
                  <a:ea typeface="+mn-ea"/>
                  <a:cs typeface="+mn-cs"/>
                </a:endParaRPr>
              </a:p>
            </p:txBody>
          </p:sp>
          <p:sp>
            <p:nvSpPr>
              <p:cNvPr id="9" name="Rectangle 13">
                <a:extLst>
                  <a:ext uri="{FF2B5EF4-FFF2-40B4-BE49-F238E27FC236}">
                    <a16:creationId xmlns:a16="http://schemas.microsoft.com/office/drawing/2014/main" id="{405BE0B3-0FB8-99D8-2199-BEA589EA7F17}"/>
                  </a:ext>
                </a:extLst>
              </p:cNvPr>
              <p:cNvSpPr/>
              <p:nvPr/>
            </p:nvSpPr>
            <p:spPr>
              <a:xfrm rot="5400000">
                <a:off x="3096431" y="-1420151"/>
                <a:ext cx="207939" cy="57912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新宋体" panose="02010609030101010101" pitchFamily="49" charset="-122"/>
                  <a:ea typeface="+mn-ea"/>
                  <a:cs typeface="+mn-cs"/>
                </a:endParaRPr>
              </a:p>
            </p:txBody>
          </p:sp>
          <p:sp>
            <p:nvSpPr>
              <p:cNvPr id="10" name="Rectangle 14">
                <a:extLst>
                  <a:ext uri="{FF2B5EF4-FFF2-40B4-BE49-F238E27FC236}">
                    <a16:creationId xmlns:a16="http://schemas.microsoft.com/office/drawing/2014/main" id="{405FFB83-38F1-7A29-920E-F0B146129296}"/>
                  </a:ext>
                </a:extLst>
              </p:cNvPr>
              <p:cNvSpPr/>
              <p:nvPr/>
            </p:nvSpPr>
            <p:spPr>
              <a:xfrm rot="5400000">
                <a:off x="8887631" y="-1420151"/>
                <a:ext cx="207939" cy="5791200"/>
              </a:xfrm>
              <a:prstGeom prst="rect">
                <a:avLst/>
              </a:prstGeom>
              <a:solidFill>
                <a:srgbClr val="FAB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新宋体" panose="02010609030101010101" pitchFamily="49" charset="-122"/>
                  <a:ea typeface="+mn-ea"/>
                  <a:cs typeface="+mn-cs"/>
                </a:endParaRPr>
              </a:p>
            </p:txBody>
          </p:sp>
        </p:grpSp>
        <p:sp>
          <p:nvSpPr>
            <p:cNvPr id="59398" name="Title 1">
              <a:extLst>
                <a:ext uri="{FF2B5EF4-FFF2-40B4-BE49-F238E27FC236}">
                  <a16:creationId xmlns:a16="http://schemas.microsoft.com/office/drawing/2014/main" id="{61953249-7047-5A5A-71AA-FD20A589F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13" y="540325"/>
              <a:ext cx="9280458" cy="665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9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9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9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9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9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新宋体" panose="02010609030101010101" pitchFamily="49" charset="-122"/>
                  <a:ea typeface="MS PGothic" panose="020B0600070205080204" pitchFamily="34" charset="-128"/>
                  <a:cs typeface="+mn-cs"/>
                </a:rPr>
                <a:t>ASP/ASC/ASU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新宋体" panose="02010609030101010101" pitchFamily="49" charset="-122"/>
                  <a:ea typeface="MS PGothic" panose="020B0600070205080204" pitchFamily="34" charset="-128"/>
                  <a:cs typeface="+mn-cs"/>
                </a:rPr>
                <a:t>中收录的全文期刊情况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MS PGothic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6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B89AF-3F02-2F52-8CBA-C89BB6C4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105F5EC7-F709-F79D-DA3D-FBAE25A7A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5" y="1422402"/>
            <a:ext cx="7270387" cy="466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9E04E6-534F-C7B8-70E2-B907AB570E49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1F3C7-3617-CBFA-02F4-0D1F264210E4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BS</a:t>
            </a:r>
            <a:r>
              <a:rPr lang="zh-CN" altLang="en-US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非刊资源检索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3B20AC-CB5E-4C11-5D2E-3D6FA4E8726B}"/>
              </a:ext>
            </a:extLst>
          </p:cNvPr>
          <p:cNvSpPr txBox="1">
            <a:spLocks/>
          </p:cNvSpPr>
          <p:nvPr/>
        </p:nvSpPr>
        <p:spPr>
          <a:xfrm>
            <a:off x="8478222" y="1891444"/>
            <a:ext cx="3335674" cy="3643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确认检索</a:t>
            </a:r>
            <a:r>
              <a:rPr lang="en-US" altLang="zh-CN" sz="2000" dirty="0">
                <a:latin typeface="新宋体" panose="02010609030101010101" pitchFamily="49" charset="-122"/>
              </a:rPr>
              <a:t>Business Source</a:t>
            </a:r>
            <a:r>
              <a:rPr lang="zh-CN" altLang="en-US" sz="2000" dirty="0">
                <a:latin typeface="新宋体" panose="02010609030101010101" pitchFamily="49" charset="-122"/>
              </a:rPr>
              <a:t>系列数据库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进入高级检索框下方的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过滤器</a:t>
            </a:r>
            <a:r>
              <a:rPr lang="zh-CN" altLang="en-US" sz="2000" dirty="0">
                <a:latin typeface="新宋体" panose="02010609030101010101" pitchFamily="49" charset="-122"/>
              </a:rPr>
              <a:t>，展开</a:t>
            </a:r>
            <a:r>
              <a:rPr lang="en-US" altLang="zh-CN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Publication Type</a:t>
            </a:r>
            <a:r>
              <a:rPr lang="zh-CN" altLang="en-US" sz="2000" dirty="0">
                <a:latin typeface="新宋体" panose="02010609030101010101" pitchFamily="49" charset="-122"/>
              </a:rPr>
              <a:t>下拉菜单，对出版物类型进行预限定，选择要检索的非刊资源类型，例如</a:t>
            </a:r>
            <a:r>
              <a:rPr lang="en-US" altLang="zh-CN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SWOT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分析、公司概况、行业报告</a:t>
            </a:r>
            <a:r>
              <a:rPr lang="zh-CN" altLang="en-US" sz="2000" dirty="0">
                <a:latin typeface="新宋体" panose="02010609030101010101" pitchFamily="49" charset="-122"/>
              </a:rPr>
              <a:t>等。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在上方检索框中输入相关检索词，再点击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搜索</a:t>
            </a:r>
            <a:r>
              <a:rPr lang="zh-CN" altLang="en-US" sz="2000" dirty="0">
                <a:latin typeface="新宋体" panose="02010609030101010101" pitchFamily="49" charset="-122"/>
              </a:rPr>
              <a:t>。</a:t>
            </a:r>
            <a:endParaRPr lang="en-US" altLang="zh-CN" sz="2000" dirty="0">
              <a:latin typeface="新宋体" panose="02010609030101010101" pitchFamily="49" charset="-122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F2EB240-8088-82B9-195C-A6BE2579A946}"/>
              </a:ext>
            </a:extLst>
          </p:cNvPr>
          <p:cNvSpPr/>
          <p:nvPr/>
        </p:nvSpPr>
        <p:spPr>
          <a:xfrm>
            <a:off x="2249461" y="4632361"/>
            <a:ext cx="602611" cy="24935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11" name="图形 10" descr="徽章 纯色填充">
            <a:extLst>
              <a:ext uri="{FF2B5EF4-FFF2-40B4-BE49-F238E27FC236}">
                <a16:creationId xmlns:a16="http://schemas.microsoft.com/office/drawing/2014/main" id="{E5DC0889-7DE5-6408-7946-FA53BFA42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1260" y="3369341"/>
            <a:ext cx="343857" cy="343857"/>
          </a:xfrm>
          <a:prstGeom prst="rect">
            <a:avLst/>
          </a:prstGeom>
        </p:spPr>
      </p:pic>
      <p:pic>
        <p:nvPicPr>
          <p:cNvPr id="16" name="图形 15" descr="徽章 1 纯色填充">
            <a:extLst>
              <a:ext uri="{FF2B5EF4-FFF2-40B4-BE49-F238E27FC236}">
                <a16:creationId xmlns:a16="http://schemas.microsoft.com/office/drawing/2014/main" id="{90649104-107D-84BE-6DBF-AA1C9D37B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0612" y="1891444"/>
            <a:ext cx="343857" cy="343857"/>
          </a:xfrm>
          <a:prstGeom prst="rect">
            <a:avLst/>
          </a:prstGeom>
        </p:spPr>
      </p:pic>
      <p:pic>
        <p:nvPicPr>
          <p:cNvPr id="17" name="图形 16" descr="徽章 纯色填充">
            <a:extLst>
              <a:ext uri="{FF2B5EF4-FFF2-40B4-BE49-F238E27FC236}">
                <a16:creationId xmlns:a16="http://schemas.microsoft.com/office/drawing/2014/main" id="{CDDCB2BB-17A9-38CE-5C3B-8CCB8FDED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0611" y="2673658"/>
            <a:ext cx="343857" cy="343857"/>
          </a:xfrm>
          <a:prstGeom prst="rect">
            <a:avLst/>
          </a:prstGeom>
        </p:spPr>
      </p:pic>
      <p:pic>
        <p:nvPicPr>
          <p:cNvPr id="18" name="图形 17" descr="徽章 3 纯色填充">
            <a:extLst>
              <a:ext uri="{FF2B5EF4-FFF2-40B4-BE49-F238E27FC236}">
                <a16:creationId xmlns:a16="http://schemas.microsoft.com/office/drawing/2014/main" id="{8A05ADC4-EF6D-F627-BF51-F30B50C68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6876" y="4835738"/>
            <a:ext cx="343857" cy="343857"/>
          </a:xfrm>
          <a:prstGeom prst="rect">
            <a:avLst/>
          </a:prstGeom>
        </p:spPr>
      </p:pic>
      <p:pic>
        <p:nvPicPr>
          <p:cNvPr id="24" name="图形 23" descr="徽章 1 纯色填充">
            <a:extLst>
              <a:ext uri="{FF2B5EF4-FFF2-40B4-BE49-F238E27FC236}">
                <a16:creationId xmlns:a16="http://schemas.microsoft.com/office/drawing/2014/main" id="{2B6154F6-E7E4-5142-8F34-47D0024D4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1032" y="2387929"/>
            <a:ext cx="343857" cy="343857"/>
          </a:xfrm>
          <a:prstGeom prst="rect">
            <a:avLst/>
          </a:prstGeom>
        </p:spPr>
      </p:pic>
      <p:pic>
        <p:nvPicPr>
          <p:cNvPr id="25" name="图形 24" descr="徽章 3 纯色填充">
            <a:extLst>
              <a:ext uri="{FF2B5EF4-FFF2-40B4-BE49-F238E27FC236}">
                <a16:creationId xmlns:a16="http://schemas.microsoft.com/office/drawing/2014/main" id="{49C150D8-7938-270A-F147-E5153C79D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5096" y="3885126"/>
            <a:ext cx="343857" cy="343857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0BC0FFA6-90E5-6A8E-9138-D811C0E4E6F9}"/>
              </a:ext>
            </a:extLst>
          </p:cNvPr>
          <p:cNvSpPr/>
          <p:nvPr/>
        </p:nvSpPr>
        <p:spPr>
          <a:xfrm>
            <a:off x="2348212" y="3011198"/>
            <a:ext cx="925981" cy="24935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106A11E-076D-4CEE-CC7D-4766605A2C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5825" y="4279374"/>
            <a:ext cx="3630077" cy="226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1BD41AF1-9802-8AF4-90D3-ACA87044E390}"/>
              </a:ext>
            </a:extLst>
          </p:cNvPr>
          <p:cNvSpPr/>
          <p:nvPr/>
        </p:nvSpPr>
        <p:spPr>
          <a:xfrm>
            <a:off x="2979076" y="4322581"/>
            <a:ext cx="925981" cy="24935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26" name="图形 25" descr="徽章 纯色填充">
            <a:extLst>
              <a:ext uri="{FF2B5EF4-FFF2-40B4-BE49-F238E27FC236}">
                <a16:creationId xmlns:a16="http://schemas.microsoft.com/office/drawing/2014/main" id="{53B37C44-6D42-26AE-7B15-83DF46E4B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5057" y="5412437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AA806-0823-FD84-47BB-C7AC0502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79EE46F2-2C5A-86C8-4120-7642C9F46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4" y="1655698"/>
            <a:ext cx="7154916" cy="4637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1A1306-018C-BA21-E8CF-8C6D2CD4CA25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ED5E8-AE5B-98D9-A28C-906A80ED9FF1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BS</a:t>
            </a:r>
            <a:r>
              <a:rPr lang="zh-CN" altLang="en-US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非刊资源检索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8F3568-D6AC-A7E8-D365-73C89FB4081A}"/>
              </a:ext>
            </a:extLst>
          </p:cNvPr>
          <p:cNvSpPr txBox="1">
            <a:spLocks/>
          </p:cNvSpPr>
          <p:nvPr/>
        </p:nvSpPr>
        <p:spPr>
          <a:xfrm>
            <a:off x="8414469" y="3286900"/>
            <a:ext cx="3335674" cy="83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获得相关主题的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行业概况</a:t>
            </a:r>
            <a:r>
              <a:rPr lang="zh-CN" altLang="en-US" sz="2000" dirty="0">
                <a:latin typeface="新宋体" panose="02010609030101010101" pitchFamily="49" charset="-122"/>
              </a:rPr>
              <a:t>非刊资源检索结果。</a:t>
            </a:r>
            <a:endParaRPr lang="en-US" altLang="zh-CN" sz="2000" dirty="0">
              <a:latin typeface="新宋体" panose="02010609030101010101" pitchFamily="49" charset="-122"/>
            </a:endParaRPr>
          </a:p>
        </p:txBody>
      </p:sp>
      <p:pic>
        <p:nvPicPr>
          <p:cNvPr id="16" name="图形 15" descr="徽章 1 纯色填充">
            <a:extLst>
              <a:ext uri="{FF2B5EF4-FFF2-40B4-BE49-F238E27FC236}">
                <a16:creationId xmlns:a16="http://schemas.microsoft.com/office/drawing/2014/main" id="{8A07E35F-A74E-7EDF-B2C7-A80B5A17A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0612" y="3286900"/>
            <a:ext cx="343857" cy="343857"/>
          </a:xfrm>
          <a:prstGeom prst="rect">
            <a:avLst/>
          </a:prstGeom>
        </p:spPr>
      </p:pic>
      <p:pic>
        <p:nvPicPr>
          <p:cNvPr id="24" name="图形 23" descr="徽章 1 纯色填充">
            <a:extLst>
              <a:ext uri="{FF2B5EF4-FFF2-40B4-BE49-F238E27FC236}">
                <a16:creationId xmlns:a16="http://schemas.microsoft.com/office/drawing/2014/main" id="{4B1D6381-97B7-E6AF-546A-5B14FA7D2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7198" y="3950544"/>
            <a:ext cx="343857" cy="343857"/>
          </a:xfrm>
          <a:prstGeom prst="rect">
            <a:avLst/>
          </a:prstGeom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076BDFCA-5210-2316-05C2-6D35A4B98C05}"/>
              </a:ext>
            </a:extLst>
          </p:cNvPr>
          <p:cNvSpPr/>
          <p:nvPr/>
        </p:nvSpPr>
        <p:spPr>
          <a:xfrm>
            <a:off x="3814273" y="4036386"/>
            <a:ext cx="616677" cy="25801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E5C3-7866-2010-34C1-4F128B3F4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D63369B-C62D-1F75-737D-BEFC33BAC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21" y="1967013"/>
            <a:ext cx="6866705" cy="415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B55DFA-CB4A-7289-127F-8F8E70660B67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89CB6-243E-6698-2824-8E5773119B96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我的控制面板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8159E0-90E8-7344-04F2-4516DD6E1112}"/>
              </a:ext>
            </a:extLst>
          </p:cNvPr>
          <p:cNvSpPr txBox="1">
            <a:spLocks/>
          </p:cNvSpPr>
          <p:nvPr/>
        </p:nvSpPr>
        <p:spPr>
          <a:xfrm>
            <a:off x="8123427" y="1401862"/>
            <a:ext cx="3713157" cy="4713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在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我的控制面板</a:t>
            </a:r>
            <a:r>
              <a:rPr lang="zh-CN" altLang="en-US" sz="2000" dirty="0">
                <a:latin typeface="新宋体" panose="02010609030101010101" pitchFamily="49" charset="-122"/>
              </a:rPr>
              <a:t>中，您可以找到您的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保存的项目、</a:t>
            </a:r>
            <a:r>
              <a:rPr lang="zh-CN" altLang="en-US" sz="2000" dirty="0">
                <a:latin typeface="新宋体" panose="02010609030101010101" pitchFamily="49" charset="-122"/>
              </a:rPr>
              <a:t>创建的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项目、</a:t>
            </a:r>
            <a:r>
              <a:rPr lang="zh-CN" altLang="en-US" sz="2000" dirty="0">
                <a:latin typeface="新宋体" panose="02010609030101010101" pitchFamily="49" charset="-122"/>
              </a:rPr>
              <a:t>浏览和检索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历史</a:t>
            </a:r>
            <a:r>
              <a:rPr lang="zh-CN" altLang="en-US" sz="2000" dirty="0">
                <a:latin typeface="新宋体" panose="02010609030101010101" pitchFamily="49" charset="-122"/>
              </a:rPr>
              <a:t>、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电子书借阅</a:t>
            </a:r>
            <a:r>
              <a:rPr lang="zh-CN" altLang="en-US" sz="2000" dirty="0">
                <a:latin typeface="新宋体" panose="02010609030101010101" pitchFamily="49" charset="-122"/>
              </a:rPr>
              <a:t>情况和管理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快讯</a:t>
            </a:r>
            <a:r>
              <a:rPr lang="zh-CN" altLang="en-US" sz="2000" dirty="0">
                <a:latin typeface="新宋体" panose="02010609030101010101" pitchFamily="49" charset="-122"/>
              </a:rPr>
              <a:t>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使用您的 </a:t>
            </a:r>
            <a:r>
              <a:rPr lang="en-US" altLang="zh-CN" sz="2000" dirty="0" err="1">
                <a:latin typeface="新宋体" panose="02010609030101010101" pitchFamily="49" charset="-122"/>
              </a:rPr>
              <a:t>MyEBSCO</a:t>
            </a:r>
            <a:r>
              <a:rPr lang="en-US" altLang="zh-CN" sz="2000" dirty="0">
                <a:latin typeface="新宋体" panose="02010609030101010101" pitchFamily="49" charset="-122"/>
              </a:rPr>
              <a:t> </a:t>
            </a:r>
            <a:r>
              <a:rPr lang="zh-CN" altLang="en-US" sz="2000" dirty="0">
                <a:latin typeface="新宋体" panose="02010609030101010101" pitchFamily="49" charset="-122"/>
              </a:rPr>
              <a:t>个人账户登录 </a:t>
            </a:r>
            <a:r>
              <a:rPr lang="en-US" altLang="zh-CN" sz="2000" dirty="0">
                <a:latin typeface="新宋体" panose="02010609030101010101" pitchFamily="49" charset="-122"/>
              </a:rPr>
              <a:t>EBSCOhost </a:t>
            </a:r>
            <a:r>
              <a:rPr lang="zh-CN" altLang="en-US" sz="2000" dirty="0">
                <a:latin typeface="新宋体" panose="02010609030101010101" pitchFamily="49" charset="-122"/>
              </a:rPr>
              <a:t>时，控制面板中的项目将被保存，可在登录后可随时访问。</a:t>
            </a: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如果您通过所在机构而非个人账户登录，控制面板中的项目在您当前会话结束后不会被保存。您可以单击右上角</a:t>
            </a:r>
            <a:r>
              <a:rPr lang="en-US" altLang="zh-CN" sz="2000" dirty="0" err="1">
                <a:solidFill>
                  <a:schemeClr val="accent2"/>
                </a:solidFill>
                <a:latin typeface="新宋体" panose="02010609030101010101" pitchFamily="49" charset="-122"/>
              </a:rPr>
              <a:t>MyEBSCO</a:t>
            </a:r>
            <a:r>
              <a:rPr lang="en-US" altLang="zh-CN" sz="2000" dirty="0">
                <a:latin typeface="新宋体" panose="02010609030101010101" pitchFamily="49" charset="-122"/>
              </a:rPr>
              <a:t> </a:t>
            </a:r>
            <a:r>
              <a:rPr lang="zh-CN" altLang="en-US" sz="2000" dirty="0">
                <a:latin typeface="新宋体" panose="02010609030101010101" pitchFamily="49" charset="-122"/>
              </a:rPr>
              <a:t>并单击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创建帐户</a:t>
            </a:r>
            <a:r>
              <a:rPr lang="zh-CN" altLang="en-US" sz="2000" dirty="0">
                <a:latin typeface="新宋体" panose="02010609030101010101" pitchFamily="49" charset="-122"/>
              </a:rPr>
              <a:t>链接来创建自己的帐户。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E542A0-2124-A73F-02F3-D35F61781293}"/>
              </a:ext>
            </a:extLst>
          </p:cNvPr>
          <p:cNvSpPr/>
          <p:nvPr/>
        </p:nvSpPr>
        <p:spPr>
          <a:xfrm>
            <a:off x="6664788" y="2231246"/>
            <a:ext cx="730037" cy="21707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036FE50E-FD69-3116-CBDB-27E9BAE7BC27}"/>
              </a:ext>
            </a:extLst>
          </p:cNvPr>
          <p:cNvSpPr/>
          <p:nvPr/>
        </p:nvSpPr>
        <p:spPr>
          <a:xfrm>
            <a:off x="739809" y="3511803"/>
            <a:ext cx="1129005" cy="131914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70761C-7508-2206-A557-753491407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491" y="2613727"/>
            <a:ext cx="1876058" cy="297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843E26C4-731A-E097-232F-1E8ECF67F7C7}"/>
              </a:ext>
            </a:extLst>
          </p:cNvPr>
          <p:cNvSpPr/>
          <p:nvPr/>
        </p:nvSpPr>
        <p:spPr>
          <a:xfrm>
            <a:off x="6096000" y="4928050"/>
            <a:ext cx="568788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19755503-92E7-FDB8-F7DA-6D34E49CF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4331" y="1401862"/>
            <a:ext cx="343857" cy="343857"/>
          </a:xfrm>
          <a:prstGeom prst="rect">
            <a:avLst/>
          </a:prstGeom>
        </p:spPr>
      </p:pic>
      <p:pic>
        <p:nvPicPr>
          <p:cNvPr id="6" name="图形 5" descr="徽章 纯色填充">
            <a:extLst>
              <a:ext uri="{FF2B5EF4-FFF2-40B4-BE49-F238E27FC236}">
                <a16:creationId xmlns:a16="http://schemas.microsoft.com/office/drawing/2014/main" id="{3D68DA4C-1146-2064-ED2E-2272F376C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9452" y="2830044"/>
            <a:ext cx="343857" cy="343857"/>
          </a:xfrm>
          <a:prstGeom prst="rect">
            <a:avLst/>
          </a:prstGeom>
        </p:spPr>
      </p:pic>
      <p:pic>
        <p:nvPicPr>
          <p:cNvPr id="8" name="图形 7" descr="徽章 3 纯色填充">
            <a:extLst>
              <a:ext uri="{FF2B5EF4-FFF2-40B4-BE49-F238E27FC236}">
                <a16:creationId xmlns:a16="http://schemas.microsoft.com/office/drawing/2014/main" id="{D1BDA4A8-DB5B-1CC3-6FB8-7CB39760A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3638" y="4891406"/>
            <a:ext cx="343857" cy="343857"/>
          </a:xfrm>
          <a:prstGeom prst="rect">
            <a:avLst/>
          </a:prstGeom>
        </p:spPr>
      </p:pic>
      <p:pic>
        <p:nvPicPr>
          <p:cNvPr id="9" name="图形 8" descr="徽章 1 纯色填充">
            <a:extLst>
              <a:ext uri="{FF2B5EF4-FFF2-40B4-BE49-F238E27FC236}">
                <a16:creationId xmlns:a16="http://schemas.microsoft.com/office/drawing/2014/main" id="{AF0BCF08-E285-4B49-6CF1-ED0768F8F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7275" y="3167946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6C5B5A9C-1FA2-75B8-86F3-46B91430A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0591" y="2167855"/>
            <a:ext cx="343857" cy="343857"/>
          </a:xfrm>
          <a:prstGeom prst="rect">
            <a:avLst/>
          </a:prstGeom>
        </p:spPr>
      </p:pic>
      <p:pic>
        <p:nvPicPr>
          <p:cNvPr id="11" name="图形 10" descr="徽章 3 纯色填充">
            <a:extLst>
              <a:ext uri="{FF2B5EF4-FFF2-40B4-BE49-F238E27FC236}">
                <a16:creationId xmlns:a16="http://schemas.microsoft.com/office/drawing/2014/main" id="{221B4C9B-226C-922B-0EBF-9E189CBEBC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0560" y="4345890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1F15-41B7-5BEB-6DCF-2A4C56C89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EA1A3F2-E54F-8346-28C6-10DFCFB81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41" y="1472912"/>
            <a:ext cx="6944634" cy="471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20B5BB-13E4-9FB9-60F8-4F5776A62B9A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D611E-0435-3CAC-71EC-3AE2553BD3AB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新宋体" panose="02010609030101010101" pitchFamily="49" charset="-122"/>
                <a:cs typeface="Calibri" panose="020F0502020204030204" pitchFamily="34" charset="0"/>
              </a:rPr>
              <a:t>创建新项目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CDBA17-5D7A-7DBC-EB07-28B9FBFD8D63}"/>
              </a:ext>
            </a:extLst>
          </p:cNvPr>
          <p:cNvSpPr txBox="1">
            <a:spLocks/>
          </p:cNvSpPr>
          <p:nvPr/>
        </p:nvSpPr>
        <p:spPr>
          <a:xfrm>
            <a:off x="8361609" y="1843116"/>
            <a:ext cx="3468934" cy="3748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通过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项目</a:t>
            </a:r>
            <a:r>
              <a:rPr lang="zh-CN" altLang="en-US" sz="2000" dirty="0">
                <a:latin typeface="新宋体" panose="02010609030101010101" pitchFamily="49" charset="-122"/>
              </a:rPr>
              <a:t>，您可以收集和组织在 </a:t>
            </a:r>
            <a:r>
              <a:rPr lang="en-US" altLang="zh-CN" sz="2000" dirty="0">
                <a:latin typeface="新宋体" panose="02010609030101010101" pitchFamily="49" charset="-122"/>
              </a:rPr>
              <a:t>EBSCOhost</a:t>
            </a:r>
            <a:r>
              <a:rPr lang="zh-CN" altLang="en-US" sz="2000" dirty="0">
                <a:latin typeface="新宋体" panose="02010609030101010101" pitchFamily="49" charset="-122"/>
              </a:rPr>
              <a:t>中找到的项目，如文章和电子书。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如果您正在进行多个研究项目，可以点击右侧</a:t>
            </a:r>
            <a:r>
              <a:rPr lang="en-US" altLang="zh-CN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+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号</a:t>
            </a:r>
            <a:r>
              <a:rPr lang="zh-CN" altLang="en-US" sz="2000" dirty="0">
                <a:latin typeface="新宋体" panose="02010609030101010101" pitchFamily="49" charset="-122"/>
              </a:rPr>
              <a:t>图标，为每个研究项目创建一个文件夹，以存储不同主题的文章。</a:t>
            </a:r>
            <a:endParaRPr lang="en-US" altLang="zh-CN" sz="2000" dirty="0">
              <a:latin typeface="新宋体" panose="02010609030101010101" pitchFamily="49" charset="-122"/>
            </a:endParaRPr>
          </a:p>
          <a:p>
            <a:pPr algn="just"/>
            <a:r>
              <a:rPr lang="zh-CN" altLang="en-US" sz="2000" dirty="0">
                <a:latin typeface="新宋体" panose="02010609030101010101" pitchFamily="49" charset="-122"/>
              </a:rPr>
              <a:t>您还可以为每个项目指定一个 </a:t>
            </a:r>
            <a:r>
              <a:rPr lang="zh-CN" altLang="en-US" sz="2000" dirty="0">
                <a:solidFill>
                  <a:schemeClr val="accent2"/>
                </a:solidFill>
                <a:latin typeface="新宋体" panose="02010609030101010101" pitchFamily="49" charset="-122"/>
              </a:rPr>
              <a:t>截止日期</a:t>
            </a:r>
            <a:r>
              <a:rPr lang="zh-CN" altLang="en-US" sz="2000" dirty="0">
                <a:latin typeface="新宋体" panose="02010609030101010101" pitchFamily="49" charset="-122"/>
              </a:rPr>
              <a:t>，以帮助确定工作的优先顺序。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9CAABD83-FBD1-2C69-12F2-B4D3B2E94BEE}"/>
              </a:ext>
            </a:extLst>
          </p:cNvPr>
          <p:cNvSpPr/>
          <p:nvPr/>
        </p:nvSpPr>
        <p:spPr>
          <a:xfrm>
            <a:off x="7171232" y="2599684"/>
            <a:ext cx="334398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457098D-689B-90A1-731E-1F0A94252434}"/>
              </a:ext>
            </a:extLst>
          </p:cNvPr>
          <p:cNvSpPr/>
          <p:nvPr/>
        </p:nvSpPr>
        <p:spPr>
          <a:xfrm>
            <a:off x="2903361" y="3584772"/>
            <a:ext cx="948448" cy="30419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27892054-ABF5-FF95-6FA6-198F68A6588F}"/>
              </a:ext>
            </a:extLst>
          </p:cNvPr>
          <p:cNvSpPr/>
          <p:nvPr/>
        </p:nvSpPr>
        <p:spPr>
          <a:xfrm>
            <a:off x="710541" y="3078368"/>
            <a:ext cx="1129005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14613681-5782-04EB-1BEE-8CA08E76B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358" y="3005081"/>
            <a:ext cx="343857" cy="343857"/>
          </a:xfrm>
          <a:prstGeom prst="rect">
            <a:avLst/>
          </a:prstGeom>
        </p:spPr>
      </p:pic>
      <p:pic>
        <p:nvPicPr>
          <p:cNvPr id="5" name="图形 4" descr="徽章 纯色填充">
            <a:extLst>
              <a:ext uri="{FF2B5EF4-FFF2-40B4-BE49-F238E27FC236}">
                <a16:creationId xmlns:a16="http://schemas.microsoft.com/office/drawing/2014/main" id="{71E784A2-4BB3-8DB7-B923-2512FC424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9231" y="3005080"/>
            <a:ext cx="343857" cy="343857"/>
          </a:xfrm>
          <a:prstGeom prst="rect">
            <a:avLst/>
          </a:prstGeom>
        </p:spPr>
      </p:pic>
      <p:pic>
        <p:nvPicPr>
          <p:cNvPr id="8" name="图形 7" descr="徽章 3 纯色填充">
            <a:extLst>
              <a:ext uri="{FF2B5EF4-FFF2-40B4-BE49-F238E27FC236}">
                <a16:creationId xmlns:a16="http://schemas.microsoft.com/office/drawing/2014/main" id="{ADD2B99F-41B0-EC11-DF8C-4B333AEBF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1168" y="3545114"/>
            <a:ext cx="343857" cy="343857"/>
          </a:xfrm>
          <a:prstGeom prst="rect">
            <a:avLst/>
          </a:prstGeom>
        </p:spPr>
      </p:pic>
      <p:pic>
        <p:nvPicPr>
          <p:cNvPr id="9" name="图形 8" descr="徽章 1 纯色填充">
            <a:extLst>
              <a:ext uri="{FF2B5EF4-FFF2-40B4-BE49-F238E27FC236}">
                <a16:creationId xmlns:a16="http://schemas.microsoft.com/office/drawing/2014/main" id="{068F1D6C-A690-C23C-1E40-17F966F28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9232" y="1843116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6954FDAE-BE00-054F-171D-9425F1CEA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1712" y="2545691"/>
            <a:ext cx="343857" cy="343857"/>
          </a:xfrm>
          <a:prstGeom prst="rect">
            <a:avLst/>
          </a:prstGeom>
        </p:spPr>
      </p:pic>
      <p:pic>
        <p:nvPicPr>
          <p:cNvPr id="11" name="图形 10" descr="徽章 3 纯色填充">
            <a:extLst>
              <a:ext uri="{FF2B5EF4-FFF2-40B4-BE49-F238E27FC236}">
                <a16:creationId xmlns:a16="http://schemas.microsoft.com/office/drawing/2014/main" id="{7FBEB244-7D57-6AD6-502D-DE35177EA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307" y="4766676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1224-131B-8C9A-F2B9-08C74141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27" y="1369577"/>
            <a:ext cx="10749595" cy="4118846"/>
          </a:xfrm>
        </p:spPr>
        <p:txBody>
          <a:bodyPr>
            <a:noAutofit/>
          </a:bodyPr>
          <a:lstStyle/>
          <a:p>
            <a:pPr algn="l" eaLnBrk="0" latinLnBrk="1">
              <a:lnSpc>
                <a:spcPct val="150000"/>
              </a:lnSpc>
            </a:pP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检索平台</a:t>
            </a:r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https://research.ebsco.com/</a:t>
            </a:r>
            <a:b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EBSCO </a:t>
            </a:r>
            <a:r>
              <a:rPr kumimoji="0" lang="zh-CN" altLang="zh-CN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支持站点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:  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https://connect.ebsco.com</a:t>
            </a:r>
            <a:b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EBSCO</a:t>
            </a: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官网</a:t>
            </a:r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https://www.ebsco.com/zh-cn</a:t>
            </a:r>
            <a:br>
              <a:rPr kumimoji="0" lang="zh-CN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zh-CN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免费在线课程</a:t>
            </a:r>
            <a:r>
              <a:rPr kumimoji="0" lang="zh-CN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600" b="0" i="0" u="sng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https://ebsco-chinese.zoom.us/calendar/search?showType=2&amp;startDate=2021-07-01</a:t>
            </a:r>
            <a:br>
              <a:rPr kumimoji="0" lang="zh-CN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Bilibili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视频</a:t>
            </a:r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https://space.bilibili.com/1798959763/lists?sid=2655301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b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EBSCO</a:t>
            </a:r>
            <a:r>
              <a:rPr kumimoji="0" lang="en-US" altLang="zh-CN" sz="25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host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zh-CN" altLang="zh-CN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中文教程下载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: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https://connect.ebsco.com/s/article/EBSCO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平台中文使用指南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lang="en-US" b="1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73AEE776-2EF1-4EE0-6C31-8BB852748126}"/>
              </a:ext>
            </a:extLst>
          </p:cNvPr>
          <p:cNvSpPr txBox="1"/>
          <p:nvPr/>
        </p:nvSpPr>
        <p:spPr>
          <a:xfrm>
            <a:off x="793527" y="1219232"/>
            <a:ext cx="530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n-ea"/>
                <a:cs typeface="Calibri" panose="020F0502020204030204" pitchFamily="34" charset="0"/>
              </a:rPr>
              <a:t>支持站点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4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4D38FD-BCBB-42F5-BA2A-E024B672F4C3}"/>
              </a:ext>
            </a:extLst>
          </p:cNvPr>
          <p:cNvSpPr/>
          <p:nvPr/>
        </p:nvSpPr>
        <p:spPr>
          <a:xfrm rot="16200000">
            <a:off x="4656123" y="-692219"/>
            <a:ext cx="2877037" cy="11558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348CC4-E776-4EA3-9F6D-78D4060C97C3}"/>
              </a:ext>
            </a:extLst>
          </p:cNvPr>
          <p:cNvSpPr/>
          <p:nvPr/>
        </p:nvSpPr>
        <p:spPr>
          <a:xfrm rot="16200000">
            <a:off x="5911762" y="-2111057"/>
            <a:ext cx="365760" cy="11558011"/>
          </a:xfrm>
          <a:prstGeom prst="rect">
            <a:avLst/>
          </a:prstGeom>
          <a:solidFill>
            <a:srgbClr val="80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A391CC-47DF-487E-9DF4-00C722DF83B6}"/>
              </a:ext>
            </a:extLst>
          </p:cNvPr>
          <p:cNvSpPr/>
          <p:nvPr/>
        </p:nvSpPr>
        <p:spPr>
          <a:xfrm>
            <a:off x="5150785" y="2436400"/>
            <a:ext cx="6607396" cy="3188247"/>
          </a:xfrm>
          <a:prstGeom prst="rect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595D83-D5EA-4DC1-B42E-BD08EA07F500}"/>
              </a:ext>
            </a:extLst>
          </p:cNvPr>
          <p:cNvSpPr/>
          <p:nvPr/>
        </p:nvSpPr>
        <p:spPr>
          <a:xfrm>
            <a:off x="5018049" y="2290808"/>
            <a:ext cx="6607396" cy="3188247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9742714" cy="1023710"/>
          </a:xfrm>
        </p:spPr>
        <p:txBody>
          <a:bodyPr/>
          <a:lstStyle/>
          <a:p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Academic Search Ultimate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包含数千种主要同行评审期刊，包括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AAAS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出版的无延迟</a:t>
            </a:r>
            <a:r>
              <a:rPr lang="en-US" altLang="zh-CN" sz="36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Science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期刊。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7ED312-C86E-4E7C-9FC0-169C0FE00DD7}"/>
              </a:ext>
            </a:extLst>
          </p:cNvPr>
          <p:cNvSpPr/>
          <p:nvPr/>
        </p:nvSpPr>
        <p:spPr>
          <a:xfrm>
            <a:off x="838200" y="3923625"/>
            <a:ext cx="4696610" cy="1383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Academic Search Ultimate </a:t>
            </a:r>
            <a:b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涵盖每个研究领域的顶级期刊，满足所有学科及学生的需求。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058C69-D59A-8E45-AF08-F8972D36E468}"/>
              </a:ext>
            </a:extLst>
          </p:cNvPr>
          <p:cNvSpPr txBox="1"/>
          <p:nvPr/>
        </p:nvSpPr>
        <p:spPr>
          <a:xfrm>
            <a:off x="5953118" y="5026938"/>
            <a:ext cx="456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Not in any other version of Academic Search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467371-7B68-4CF9-B67C-99BB7186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53" y="2430220"/>
            <a:ext cx="1944136" cy="24688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5 November Volume 374 Issue 6568">
            <a:extLst>
              <a:ext uri="{FF2B5EF4-FFF2-40B4-BE49-F238E27FC236}">
                <a16:creationId xmlns:a16="http://schemas.microsoft.com/office/drawing/2014/main" id="{1E8ED52D-AE6B-42A4-A86E-C1D48D82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679" y="2430220"/>
            <a:ext cx="1944136" cy="24688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4 September Volume 373 Issue 6562">
            <a:extLst>
              <a:ext uri="{FF2B5EF4-FFF2-40B4-BE49-F238E27FC236}">
                <a16:creationId xmlns:a16="http://schemas.microsoft.com/office/drawing/2014/main" id="{FAAFC916-76ED-4BC5-A3A6-C867E4E7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705" y="2434885"/>
            <a:ext cx="1944136" cy="24688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BC5199-525B-44BD-9022-1829E9FA097B}"/>
              </a:ext>
            </a:extLst>
          </p:cNvPr>
          <p:cNvSpPr/>
          <p:nvPr/>
        </p:nvSpPr>
        <p:spPr>
          <a:xfrm>
            <a:off x="315631" y="329184"/>
            <a:ext cx="11560738" cy="6199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05DCD-C84A-4CC0-8742-8F5B3BEAC7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031" y="1122904"/>
            <a:ext cx="3108960" cy="660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7A0340-050A-454E-9EBB-64767FF4EB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42504" y="329093"/>
            <a:ext cx="6433864" cy="61997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6C52A3-E1ED-4C42-907C-DD0D4C00455B}"/>
              </a:ext>
            </a:extLst>
          </p:cNvPr>
          <p:cNvSpPr/>
          <p:nvPr/>
        </p:nvSpPr>
        <p:spPr>
          <a:xfrm>
            <a:off x="5180589" y="329184"/>
            <a:ext cx="365760" cy="6199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31E907BF-4529-47C7-881B-2C6EE0B10B45}"/>
              </a:ext>
            </a:extLst>
          </p:cNvPr>
          <p:cNvSpPr txBox="1">
            <a:spLocks/>
          </p:cNvSpPr>
          <p:nvPr/>
        </p:nvSpPr>
        <p:spPr>
          <a:xfrm>
            <a:off x="363555" y="2362200"/>
            <a:ext cx="4769111" cy="11647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j-ea"/>
                <a:cs typeface="+mj-cs"/>
              </a:rPr>
              <a:t>Business Source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新宋体" panose="02010609030101010101" pitchFamily="49" charset="-122"/>
                <a:ea typeface="+mj-ea"/>
                <a:cs typeface="+mj-cs"/>
              </a:rPr>
              <a:t>Ultimate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1892A3F2-62B6-4F3D-9D56-0783C334E94C}"/>
              </a:ext>
            </a:extLst>
          </p:cNvPr>
          <p:cNvSpPr txBox="1">
            <a:spLocks/>
          </p:cNvSpPr>
          <p:nvPr/>
        </p:nvSpPr>
        <p:spPr>
          <a:xfrm>
            <a:off x="519549" y="3000657"/>
            <a:ext cx="4457121" cy="124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>
                    <a:lumMod val="40000"/>
                    <a:lumOff val="6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j-cs"/>
              </a:rPr>
              <a:t>企业商管财经数据库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14AE5F-400F-9138-F9B0-B97728A72F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" r="1839" b="11550"/>
          <a:stretch/>
        </p:blipFill>
        <p:spPr>
          <a:xfrm>
            <a:off x="486697" y="4998639"/>
            <a:ext cx="11218606" cy="14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40BF30-7A4C-41F5-D956-2ED9BC428734}"/>
              </a:ext>
            </a:extLst>
          </p:cNvPr>
          <p:cNvSpPr/>
          <p:nvPr/>
        </p:nvSpPr>
        <p:spPr>
          <a:xfrm>
            <a:off x="0" y="0"/>
            <a:ext cx="4175125" cy="64992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-25000" noProof="0" dirty="0">
              <a:ln>
                <a:noFill/>
              </a:ln>
              <a:solidFill>
                <a:srgbClr val="0079A0"/>
              </a:solidFill>
              <a:effectLst/>
              <a:uLnTx/>
              <a:uFillTx/>
              <a:latin typeface="新宋体" panose="02010609030101010101" pitchFamily="49" charset="-122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3491" name="Graphic 3">
            <a:extLst>
              <a:ext uri="{FF2B5EF4-FFF2-40B4-BE49-F238E27FC236}">
                <a16:creationId xmlns:a16="http://schemas.microsoft.com/office/drawing/2014/main" id="{78A970E3-8CE6-B332-AC89-0761B48E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6586538"/>
            <a:ext cx="12557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1944683-44E3-6295-EF0B-E5E424F65542}"/>
              </a:ext>
            </a:extLst>
          </p:cNvPr>
          <p:cNvSpPr/>
          <p:nvPr/>
        </p:nvSpPr>
        <p:spPr>
          <a:xfrm>
            <a:off x="292100" y="1911350"/>
            <a:ext cx="3619500" cy="3022600"/>
          </a:xfrm>
          <a:custGeom>
            <a:avLst/>
            <a:gdLst>
              <a:gd name="connsiteX0" fmla="*/ 148416 w 3619893"/>
              <a:gd name="connsiteY0" fmla="*/ -140374 h 3022691"/>
              <a:gd name="connsiteX1" fmla="*/ 931647 w 3619893"/>
              <a:gd name="connsiteY1" fmla="*/ 189873 h 3022691"/>
              <a:gd name="connsiteX2" fmla="*/ 3104811 w 3619893"/>
              <a:gd name="connsiteY2" fmla="*/ 455370 h 3022691"/>
              <a:gd name="connsiteX3" fmla="*/ 2964915 w 3619893"/>
              <a:gd name="connsiteY3" fmla="*/ 2674984 h 3022691"/>
              <a:gd name="connsiteX4" fmla="*/ 780589 w 3619893"/>
              <a:gd name="connsiteY4" fmla="*/ 2754473 h 3022691"/>
              <a:gd name="connsiteX5" fmla="*/ 402763 w 3619893"/>
              <a:gd name="connsiteY5" fmla="*/ 560834 h 3022691"/>
              <a:gd name="connsiteX6" fmla="*/ 148416 w 3619893"/>
              <a:gd name="connsiteY6" fmla="*/ -140374 h 302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9893" h="3022691" fill="none" extrusionOk="0">
                <a:moveTo>
                  <a:pt x="148416" y="-140374"/>
                </a:moveTo>
                <a:cubicBezTo>
                  <a:pt x="279351" y="-135044"/>
                  <a:pt x="731175" y="155576"/>
                  <a:pt x="931647" y="189873"/>
                </a:cubicBezTo>
                <a:cubicBezTo>
                  <a:pt x="1605235" y="-84734"/>
                  <a:pt x="2581239" y="-99957"/>
                  <a:pt x="3104811" y="455370"/>
                </a:cubicBezTo>
                <a:cubicBezTo>
                  <a:pt x="3763986" y="930223"/>
                  <a:pt x="3812450" y="2169554"/>
                  <a:pt x="2964915" y="2674984"/>
                </a:cubicBezTo>
                <a:cubicBezTo>
                  <a:pt x="2335094" y="3086158"/>
                  <a:pt x="1436708" y="3116069"/>
                  <a:pt x="780589" y="2754473"/>
                </a:cubicBezTo>
                <a:cubicBezTo>
                  <a:pt x="53468" y="2135993"/>
                  <a:pt x="-147480" y="1178044"/>
                  <a:pt x="402763" y="560834"/>
                </a:cubicBezTo>
                <a:cubicBezTo>
                  <a:pt x="280366" y="288575"/>
                  <a:pt x="282841" y="62071"/>
                  <a:pt x="148416" y="-140374"/>
                </a:cubicBezTo>
                <a:close/>
              </a:path>
              <a:path w="3619893" h="3022691" stroke="0" extrusionOk="0">
                <a:moveTo>
                  <a:pt x="148416" y="-140374"/>
                </a:moveTo>
                <a:cubicBezTo>
                  <a:pt x="218985" y="-80576"/>
                  <a:pt x="677039" y="130477"/>
                  <a:pt x="931647" y="189873"/>
                </a:cubicBezTo>
                <a:cubicBezTo>
                  <a:pt x="1569908" y="-186262"/>
                  <a:pt x="2557448" y="638"/>
                  <a:pt x="3104811" y="455370"/>
                </a:cubicBezTo>
                <a:cubicBezTo>
                  <a:pt x="3710364" y="1129762"/>
                  <a:pt x="3759612" y="2033711"/>
                  <a:pt x="2964915" y="2674984"/>
                </a:cubicBezTo>
                <a:cubicBezTo>
                  <a:pt x="2295124" y="3033685"/>
                  <a:pt x="1494894" y="3070096"/>
                  <a:pt x="780589" y="2754473"/>
                </a:cubicBezTo>
                <a:cubicBezTo>
                  <a:pt x="-37169" y="2312424"/>
                  <a:pt x="-254836" y="1408997"/>
                  <a:pt x="402763" y="560834"/>
                </a:cubicBezTo>
                <a:cubicBezTo>
                  <a:pt x="354678" y="257018"/>
                  <a:pt x="303410" y="151466"/>
                  <a:pt x="148416" y="-14037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27432" tIns="27432" rIns="27432" bIns="27432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Business Source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Ultimate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主题涵盖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BA766A-7D33-ECC4-08E5-A7BCE6114FD2}"/>
              </a:ext>
            </a:extLst>
          </p:cNvPr>
          <p:cNvSpPr txBox="1">
            <a:spLocks/>
          </p:cNvSpPr>
          <p:nvPr/>
        </p:nvSpPr>
        <p:spPr>
          <a:xfrm>
            <a:off x="5061813" y="2706095"/>
            <a:ext cx="2462937" cy="367624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会计学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财政学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经济学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市场学</a:t>
            </a:r>
          </a:p>
        </p:txBody>
      </p:sp>
      <p:sp>
        <p:nvSpPr>
          <p:cNvPr id="63494" name="文本框 5">
            <a:extLst>
              <a:ext uri="{FF2B5EF4-FFF2-40B4-BE49-F238E27FC236}">
                <a16:creationId xmlns:a16="http://schemas.microsoft.com/office/drawing/2014/main" id="{2F19478A-8555-3AA0-9E30-D8073A9F0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879475"/>
            <a:ext cx="61118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+mn-cs"/>
              </a:rPr>
              <a:t>业界广泛使用的商业研究数据库，涵盖各种商业学科全文和可搜索的顶级期刊引用的参考文献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+mn-cs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509E0AD-E5CE-20C1-BBFB-46D3363D5B1A}"/>
              </a:ext>
            </a:extLst>
          </p:cNvPr>
          <p:cNvSpPr txBox="1">
            <a:spLocks/>
          </p:cNvSpPr>
          <p:nvPr/>
        </p:nvSpPr>
        <p:spPr>
          <a:xfrm>
            <a:off x="8016877" y="2706095"/>
            <a:ext cx="2710587" cy="367624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管理学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管理信息系统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cs typeface="Open Sans" panose="020B0606030504020204" pitchFamily="34" charset="0"/>
              </a:rPr>
              <a:t>运营管理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23D2-BBED-6165-8E68-F411DA55F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62A07CA-553F-EF98-B00D-0A5DF370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Source Ultimate</a:t>
            </a:r>
            <a:br>
              <a:rPr lang="en-US" dirty="0"/>
            </a:br>
            <a:r>
              <a:rPr lang="en-US" sz="4000" b="0" dirty="0">
                <a:solidFill>
                  <a:schemeClr val="accent3"/>
                </a:solidFill>
              </a:rPr>
              <a:t>Active full-text publications</a:t>
            </a:r>
            <a:endParaRPr lang="en-US" b="0" dirty="0">
              <a:solidFill>
                <a:schemeClr val="accent3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D01A21C-B674-FC7E-FB33-B34EE1E889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188" y="1943100"/>
          <a:ext cx="11223624" cy="44459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224712">
                  <a:extLst>
                    <a:ext uri="{9D8B030D-6E8A-4147-A177-3AD203B41FA5}">
                      <a16:colId xmlns:a16="http://schemas.microsoft.com/office/drawing/2014/main" val="205041435"/>
                    </a:ext>
                  </a:extLst>
                </a:gridCol>
                <a:gridCol w="3998912">
                  <a:extLst>
                    <a:ext uri="{9D8B030D-6E8A-4147-A177-3AD203B41FA5}">
                      <a16:colId xmlns:a16="http://schemas.microsoft.com/office/drawing/2014/main" val="514684776"/>
                    </a:ext>
                  </a:extLst>
                </a:gridCol>
              </a:tblGrid>
              <a:tr h="11114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22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" panose="020B0500000000000000"/>
                        </a:rPr>
                        <a:t>   持续的全文期刊总数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思源黑体" panose="020B0500000000000000"/>
                        </a:rPr>
                        <a:t>3,696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10472"/>
                  </a:ext>
                </a:extLst>
              </a:tr>
              <a:tr h="11114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22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" panose="020B0500000000000000"/>
                        </a:rPr>
                        <a:t>   同行评审、持续的全文期刊</a:t>
                      </a:r>
                      <a:endParaRPr lang="en-US" sz="2200" dirty="0">
                        <a:solidFill>
                          <a:schemeClr val="bg1"/>
                        </a:solidFill>
                        <a:latin typeface="思源黑体 CN" panose="020B0500000000000000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思源黑体" panose="020B0500000000000000"/>
                        </a:rPr>
                        <a:t>2,674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49895"/>
                  </a:ext>
                </a:extLst>
              </a:tr>
              <a:tr h="111149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2200" kern="12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" panose="020B0500000000000000"/>
                          <a:cs typeface="+mn-cs"/>
                        </a:rPr>
                        <a:t>同行评审、持续的且全文无延迟的期刊</a:t>
                      </a:r>
                      <a:endParaRPr lang="en-US" altLang="zh-CN" sz="2200" kern="1200" dirty="0">
                        <a:solidFill>
                          <a:schemeClr val="bg1"/>
                        </a:solidFill>
                        <a:latin typeface="思源黑体 CN" panose="020B0500000000000000" charset="-122"/>
                        <a:ea typeface="思源黑体" panose="020B0500000000000000"/>
                        <a:cs typeface="+mn-cs"/>
                      </a:endParaRPr>
                    </a:p>
                  </a:txBody>
                  <a:tcPr marL="3657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思源黑体" panose="020B0500000000000000"/>
                        </a:rPr>
                        <a:t>2,056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49125"/>
                  </a:ext>
                </a:extLst>
              </a:tr>
              <a:tr h="1111495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被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Web of Science </a:t>
                      </a:r>
                      <a:r>
                        <a:rPr lang="zh-CN" alt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或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Scopus</a:t>
                      </a:r>
                      <a:r>
                        <a:rPr lang="zh-CN" alt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收录和索引的持续全文期刊</a:t>
                      </a:r>
                      <a:endParaRPr lang="en-US" sz="2200" dirty="0">
                        <a:solidFill>
                          <a:schemeClr val="bg1"/>
                        </a:solidFill>
                        <a:ea typeface="思源黑体" panose="020B0500000000000000"/>
                      </a:endParaRPr>
                    </a:p>
                  </a:txBody>
                  <a:tcPr marL="3657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思源黑体" panose="020B0500000000000000"/>
                        </a:rPr>
                        <a:t>1,329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1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349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63835-2757-8181-4402-BCF908584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4F7DAAE-A2B9-A2E4-FAB6-283E265E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Source Ultimate</a:t>
            </a:r>
            <a:br>
              <a:rPr lang="en-US" dirty="0"/>
            </a:br>
            <a:r>
              <a:rPr lang="zh-CN" altLang="en-US" sz="4000" b="0" dirty="0">
                <a:solidFill>
                  <a:schemeClr val="accent3"/>
                </a:solidFill>
              </a:rPr>
              <a:t>按国家</a:t>
            </a:r>
            <a:r>
              <a:rPr lang="en-US" altLang="zh-CN" sz="4000" b="0" dirty="0">
                <a:solidFill>
                  <a:schemeClr val="accent3"/>
                </a:solidFill>
              </a:rPr>
              <a:t>/</a:t>
            </a:r>
            <a:r>
              <a:rPr lang="zh-CN" altLang="en-US" sz="4000" b="0" dirty="0">
                <a:solidFill>
                  <a:schemeClr val="accent3"/>
                </a:solidFill>
              </a:rPr>
              <a:t>地区划分的持续全文期刊</a:t>
            </a:r>
            <a:endParaRPr lang="en-US" b="0" dirty="0">
              <a:solidFill>
                <a:schemeClr val="accent3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6AFB66E-EE56-572D-B701-36CB97FE2AB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84188" y="1876425"/>
          <a:ext cx="5486400" cy="45634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9858">
                  <a:extLst>
                    <a:ext uri="{9D8B030D-6E8A-4147-A177-3AD203B41FA5}">
                      <a16:colId xmlns:a16="http://schemas.microsoft.com/office/drawing/2014/main" val="205041435"/>
                    </a:ext>
                  </a:extLst>
                </a:gridCol>
                <a:gridCol w="1476542">
                  <a:extLst>
                    <a:ext uri="{9D8B030D-6E8A-4147-A177-3AD203B41FA5}">
                      <a16:colId xmlns:a16="http://schemas.microsoft.com/office/drawing/2014/main" val="514684776"/>
                    </a:ext>
                  </a:extLst>
                </a:gridCol>
              </a:tblGrid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Australia &amp; New Zealand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10472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Canada</a:t>
                      </a:r>
                    </a:p>
                  </a:txBody>
                  <a:tcPr marL="1371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66384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Central &amp; Eastern Europe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296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27295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China, Hong Kong &amp; Taiwan</a:t>
                      </a:r>
                    </a:p>
                  </a:txBody>
                  <a:tcPr marL="1371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782912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French-Speaking Europe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933782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German-Speaking Europe</a:t>
                      </a:r>
                    </a:p>
                  </a:txBody>
                  <a:tcPr marL="1371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373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81859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Italy &amp; Italian Switzerland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49895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Japan</a:t>
                      </a:r>
                    </a:p>
                  </a:txBody>
                  <a:tcPr marL="1371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49125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Korea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1206"/>
                  </a:ext>
                </a:extLst>
              </a:tr>
            </a:tbl>
          </a:graphicData>
        </a:graphic>
      </p:graphicFrame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726D4AF4-13A4-0C9C-DADD-ED0732EC188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96013" y="1876425"/>
          <a:ext cx="5486400" cy="45634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9858">
                  <a:extLst>
                    <a:ext uri="{9D8B030D-6E8A-4147-A177-3AD203B41FA5}">
                      <a16:colId xmlns:a16="http://schemas.microsoft.com/office/drawing/2014/main" val="205041435"/>
                    </a:ext>
                  </a:extLst>
                </a:gridCol>
                <a:gridCol w="1476542">
                  <a:extLst>
                    <a:ext uri="{9D8B030D-6E8A-4147-A177-3AD203B41FA5}">
                      <a16:colId xmlns:a16="http://schemas.microsoft.com/office/drawing/2014/main" val="514684776"/>
                    </a:ext>
                  </a:extLst>
                </a:gridCol>
              </a:tblGrid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Latin America &amp; the Caribbean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162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10472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Middle East &amp; North Africa</a:t>
                      </a:r>
                    </a:p>
                  </a:txBody>
                  <a:tcPr marL="1371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204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66384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Netherlands &amp; Flanders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27295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Nordic Countries</a:t>
                      </a:r>
                    </a:p>
                  </a:txBody>
                  <a:tcPr marL="1371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782912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South Asia &amp; Southeast Asia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327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933782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Spain</a:t>
                      </a:r>
                    </a:p>
                  </a:txBody>
                  <a:tcPr marL="1371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81859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Sub-Saharan Africa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49895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United Kingdom &amp; Ireland</a:t>
                      </a:r>
                    </a:p>
                  </a:txBody>
                  <a:tcPr marL="1371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626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49125"/>
                  </a:ext>
                </a:extLst>
              </a:tr>
              <a:tr h="5070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United States</a:t>
                      </a:r>
                    </a:p>
                  </a:txBody>
                  <a:tcPr marL="1371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1,093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1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75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3.xml><?xml version="1.0" encoding="utf-8"?>
<a:theme xmlns:a="http://schemas.openxmlformats.org/drawingml/2006/main" name="2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4.xml><?xml version="1.0" encoding="utf-8"?>
<a:theme xmlns:a="http://schemas.openxmlformats.org/drawingml/2006/main" name="1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6.xml><?xml version="1.0" encoding="utf-8"?>
<a:theme xmlns:a="http://schemas.openxmlformats.org/drawingml/2006/main" name="6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7.xml><?xml version="1.0" encoding="utf-8"?>
<a:theme xmlns:a="http://schemas.openxmlformats.org/drawingml/2006/main" name="11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8.xml><?xml version="1.0" encoding="utf-8"?>
<a:theme xmlns:a="http://schemas.openxmlformats.org/drawingml/2006/main" name="4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自定义 6">
      <a:majorFont>
        <a:latin typeface="思源黑体"/>
        <a:ea typeface="思源黑体"/>
        <a:cs typeface=""/>
      </a:majorFont>
      <a:minorFont>
        <a:latin typeface="Times New Roman"/>
        <a:ea typeface="思源黑体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EBSCO">
      <a:dk1>
        <a:srgbClr val="444444"/>
      </a:dk1>
      <a:lt1>
        <a:srgbClr val="FFFFFF"/>
      </a:lt1>
      <a:dk2>
        <a:srgbClr val="444444"/>
      </a:dk2>
      <a:lt2>
        <a:srgbClr val="FFFFFF"/>
      </a:lt2>
      <a:accent1>
        <a:srgbClr val="002F56"/>
      </a:accent1>
      <a:accent2>
        <a:srgbClr val="2C61B6"/>
      </a:accent2>
      <a:accent3>
        <a:srgbClr val="007693"/>
      </a:accent3>
      <a:accent4>
        <a:srgbClr val="634790"/>
      </a:accent4>
      <a:accent5>
        <a:srgbClr val="F78B1E"/>
      </a:accent5>
      <a:accent6>
        <a:srgbClr val="F9A814"/>
      </a:accent6>
      <a:hlink>
        <a:srgbClr val="2C61B6"/>
      </a:hlink>
      <a:folHlink>
        <a:srgbClr val="62469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fa7943-2741-461f-9ac5-113b23ece455">
      <Terms xmlns="http://schemas.microsoft.com/office/infopath/2007/PartnerControls"/>
    </lcf76f155ced4ddcb4097134ff3c332f>
    <TaxCatchAll xmlns="88868c31-392a-4041-b384-5194d6321e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251B620F1B944EA7368A9C8B79E640" ma:contentTypeVersion="12" ma:contentTypeDescription="Create a new document." ma:contentTypeScope="" ma:versionID="d06641a165cb301ca321d8f7dbf2612a">
  <xsd:schema xmlns:xsd="http://www.w3.org/2001/XMLSchema" xmlns:xs="http://www.w3.org/2001/XMLSchema" xmlns:p="http://schemas.microsoft.com/office/2006/metadata/properties" xmlns:ns2="3afa7943-2741-461f-9ac5-113b23ece455" xmlns:ns3="88868c31-392a-4041-b384-5194d6321efe" targetNamespace="http://schemas.microsoft.com/office/2006/metadata/properties" ma:root="true" ma:fieldsID="0a34797640096b9952cde42966504a6f" ns2:_="" ns3:_="">
    <xsd:import namespace="3afa7943-2741-461f-9ac5-113b23ece455"/>
    <xsd:import namespace="88868c31-392a-4041-b384-5194d6321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a7943-2741-461f-9ac5-113b23ece4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52abea7-4a42-4a00-9534-35aba9b296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68c31-392a-4041-b384-5194d6321ef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bae3379-8e93-4fbb-ba26-92d7e5af7db6}" ma:internalName="TaxCatchAll" ma:showField="CatchAllData" ma:web="88868c31-392a-4041-b384-5194d6321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67A85A-17A3-4F78-9DD9-1FF742AA4C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33E651-5B5F-44F1-9577-6F28DE7071D5}">
  <ds:schemaRefs>
    <ds:schemaRef ds:uri="http://schemas.microsoft.com/office/2006/metadata/properties"/>
    <ds:schemaRef ds:uri="http://schemas.microsoft.com/office/infopath/2007/PartnerControls"/>
    <ds:schemaRef ds:uri="3afa7943-2741-461f-9ac5-113b23ece455"/>
    <ds:schemaRef ds:uri="88868c31-392a-4041-b384-5194d6321efe"/>
  </ds:schemaRefs>
</ds:datastoreItem>
</file>

<file path=customXml/itemProps3.xml><?xml version="1.0" encoding="utf-8"?>
<ds:datastoreItem xmlns:ds="http://schemas.openxmlformats.org/officeDocument/2006/customXml" ds:itemID="{BA022ABB-1C51-4BCD-BD2C-004CB459A3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fa7943-2741-461f-9ac5-113b23ece455"/>
    <ds:schemaRef ds:uri="88868c31-392a-4041-b384-5194d6321e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0fa36ca-7dd3-44f1-9e3f-1bf39a3963a5}" enabled="0" method="" siteId="{50fa36ca-7dd3-44f1-9e3f-1bf39a3963a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3517</Words>
  <Application>Microsoft Office PowerPoint</Application>
  <PresentationFormat>Widescreen</PresentationFormat>
  <Paragraphs>678</Paragraphs>
  <Slides>44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44</vt:i4>
      </vt:variant>
    </vt:vector>
  </HeadingPairs>
  <TitlesOfParts>
    <vt:vector size="66" baseType="lpstr">
      <vt:lpstr>等线</vt:lpstr>
      <vt:lpstr>微软雅黑</vt:lpstr>
      <vt:lpstr>新宋体</vt:lpstr>
      <vt:lpstr>宋体</vt:lpstr>
      <vt:lpstr>System Font Regular</vt:lpstr>
      <vt:lpstr>思源黑体</vt:lpstr>
      <vt:lpstr>思源黑体 CN</vt:lpstr>
      <vt:lpstr>Aptos</vt:lpstr>
      <vt:lpstr>Aptos Display</vt:lpstr>
      <vt:lpstr>Arial</vt:lpstr>
      <vt:lpstr>Calibri</vt:lpstr>
      <vt:lpstr>Times New Roman</vt:lpstr>
      <vt:lpstr>Wingdings</vt:lpstr>
      <vt:lpstr>Office 主题​​</vt:lpstr>
      <vt:lpstr>3_EBSCO General - Body</vt:lpstr>
      <vt:lpstr>2_EBSCO General - Body</vt:lpstr>
      <vt:lpstr>1_EBSCO General - Body</vt:lpstr>
      <vt:lpstr>10_EBSCO General - Body</vt:lpstr>
      <vt:lpstr>6_EBSCO General - Body</vt:lpstr>
      <vt:lpstr>11_EBSCO General - Body</vt:lpstr>
      <vt:lpstr>4_EBSCO General - Body</vt:lpstr>
      <vt:lpstr>Office Theme</vt:lpstr>
      <vt:lpstr>Academic Search Ultimate Business Search Ultimate 江苏省本科院校EBSCO资源使用指南</vt:lpstr>
      <vt:lpstr>PowerPoint Presentation</vt:lpstr>
      <vt:lpstr>PowerPoint Presentation</vt:lpstr>
      <vt:lpstr>PowerPoint Presentation</vt:lpstr>
      <vt:lpstr>Academic Search Ultimate 包含数千种主要同行评审期刊，包括AAAS出版的无延迟Science期刊。 </vt:lpstr>
      <vt:lpstr>PowerPoint Presentation</vt:lpstr>
      <vt:lpstr>PowerPoint Presentation</vt:lpstr>
      <vt:lpstr>Business Source Ultimate Active full-text publications</vt:lpstr>
      <vt:lpstr>Business Source Ultimate 按国家/地区划分的持续全文期刊</vt:lpstr>
      <vt:lpstr>Business Source Ultimate数据库独家持续更新美国主流综合商业类期刊的全文资源（其他商业数据库均未收录这些出版物的现刊全文）</vt:lpstr>
      <vt:lpstr>Harvard Business Review</vt:lpstr>
      <vt:lpstr>American Accounting Association</vt:lpstr>
      <vt:lpstr>MIS Quarterly</vt:lpstr>
      <vt:lpstr>Academy of Management</vt:lpstr>
      <vt:lpstr>Business Source Ultimate 作为运筹学与管理科学学会（INFORMS）旗下17种期刊的机构电子期刊平台，具体包括：</vt:lpstr>
      <vt:lpstr>Business Source Ultimate</vt:lpstr>
      <vt:lpstr>Business Source Ultimate 会议论文和会议记录集</vt:lpstr>
      <vt:lpstr>Business Source Ultimate  Company information records via Company View</vt:lpstr>
      <vt:lpstr>Business Source Ultimate  High-quality business research from </vt:lpstr>
      <vt:lpstr>Business Source Ultimate 公司简介和 SWOT 分析</vt:lpstr>
      <vt:lpstr>Business Source Ultimate 国家经济报告</vt:lpstr>
      <vt:lpstr>Business Source Ultimate  Global market research from </vt:lpstr>
      <vt:lpstr>Business Source Ultimate  Interviews with business executives and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检索技巧</vt:lpstr>
      <vt:lpstr>打开自然语言检索</vt:lpstr>
      <vt:lpstr>关闭自然语言检索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检索平台：https://research.ebsco.com/ EBSCO 支持站点:  https://connect.ebsco.com EBSCO官网：https://www.ebsco.com/zh-cn 免费在线课程：https://ebsco-chinese.zoom.us/calendar/search?showType=2&amp;startDate=2021-07-01 Bilibili视频：https://space.bilibili.com/1798959763/lists?sid=2655301  EBSCOhost 中文教程下载: https://connect.ebsco.com/s/article/EBSCO平台中文使用指南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Dawn Tong</dc:creator>
  <cp:lastModifiedBy>Sophia Jiang</cp:lastModifiedBy>
  <cp:revision>10</cp:revision>
  <dcterms:created xsi:type="dcterms:W3CDTF">2024-12-25T06:50:08Z</dcterms:created>
  <dcterms:modified xsi:type="dcterms:W3CDTF">2025-07-08T08:28:22Z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0x0101001A251B620F1B944EA7368A9C8B79E640</vt:lpwstr>
  </property>
</Properties>
</file>