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67" r:id="rId2"/>
    <p:sldId id="357" r:id="rId3"/>
    <p:sldId id="270" r:id="rId4"/>
    <p:sldId id="272" r:id="rId5"/>
    <p:sldId id="273" r:id="rId6"/>
    <p:sldId id="275" r:id="rId7"/>
    <p:sldId id="276"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353" r:id="rId26"/>
    <p:sldId id="355" r:id="rId27"/>
    <p:sldId id="354" r:id="rId28"/>
    <p:sldId id="295" r:id="rId29"/>
    <p:sldId id="296" r:id="rId30"/>
    <p:sldId id="297" r:id="rId31"/>
    <p:sldId id="298" r:id="rId32"/>
    <p:sldId id="299" r:id="rId33"/>
    <p:sldId id="300" r:id="rId34"/>
    <p:sldId id="356" r:id="rId35"/>
    <p:sldId id="301" r:id="rId36"/>
    <p:sldId id="302" r:id="rId37"/>
    <p:sldId id="303" r:id="rId38"/>
    <p:sldId id="304" r:id="rId39"/>
    <p:sldId id="305" r:id="rId40"/>
    <p:sldId id="306" r:id="rId41"/>
    <p:sldId id="307" r:id="rId42"/>
    <p:sldId id="308" r:id="rId43"/>
    <p:sldId id="787" r:id="rId44"/>
    <p:sldId id="788" r:id="rId45"/>
    <p:sldId id="791" r:id="rId46"/>
    <p:sldId id="792" r:id="rId47"/>
    <p:sldId id="793" r:id="rId48"/>
    <p:sldId id="312" r:id="rId49"/>
    <p:sldId id="313" r:id="rId50"/>
    <p:sldId id="314" r:id="rId51"/>
    <p:sldId id="315" r:id="rId52"/>
    <p:sldId id="317" r:id="rId53"/>
    <p:sldId id="318" r:id="rId54"/>
    <p:sldId id="319" r:id="rId55"/>
    <p:sldId id="320"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49" r:id="rId70"/>
    <p:sldId id="266" r:id="rId7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229"/>
    <a:srgbClr val="7D2A70"/>
    <a:srgbClr val="7B2D7B"/>
    <a:srgbClr val="635ABE"/>
    <a:srgbClr val="693B95"/>
    <a:srgbClr val="DE6AC6"/>
    <a:srgbClr val="99FFCC"/>
    <a:srgbClr val="7B276F"/>
    <a:srgbClr val="A43371"/>
    <a:srgbClr val="C23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2" autoAdjust="0"/>
    <p:restoredTop sz="95244" autoAdjust="0"/>
  </p:normalViewPr>
  <p:slideViewPr>
    <p:cSldViewPr>
      <p:cViewPr varScale="1">
        <p:scale>
          <a:sx n="88" d="100"/>
          <a:sy n="88" d="100"/>
        </p:scale>
        <p:origin x="447"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000"/>
    </p:cViewPr>
  </p:sorterViewPr>
  <p:notesViewPr>
    <p:cSldViewPr>
      <p:cViewPr varScale="1">
        <p:scale>
          <a:sx n="63" d="100"/>
          <a:sy n="63" d="100"/>
        </p:scale>
        <p:origin x="2280"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D:\&#20135;&#21697;\ASME\&#26399;&#21002;\ASME&#26399;&#21002;&#21015;&#34920;_2018-with%20topic.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Topic!$C$1</c:f>
              <c:strCache>
                <c:ptCount val="1"/>
                <c:pt idx="0">
                  <c:v>Article</c:v>
                </c:pt>
              </c:strCache>
            </c:strRef>
          </c:tx>
          <c:dPt>
            <c:idx val="0"/>
            <c:bubble3D val="0"/>
            <c:spPr>
              <a:solidFill>
                <a:schemeClr val="accent2">
                  <a:tint val="36000"/>
                </a:schemeClr>
              </a:solidFill>
              <a:ln>
                <a:noFill/>
              </a:ln>
              <a:effectLst/>
            </c:spPr>
            <c:extLst>
              <c:ext xmlns:c16="http://schemas.microsoft.com/office/drawing/2014/chart" uri="{C3380CC4-5D6E-409C-BE32-E72D297353CC}">
                <c16:uniqueId val="{00000001-9887-4A09-B89D-923513F4DED1}"/>
              </c:ext>
            </c:extLst>
          </c:dPt>
          <c:dPt>
            <c:idx val="1"/>
            <c:bubble3D val="0"/>
            <c:spPr>
              <a:solidFill>
                <a:schemeClr val="accent2">
                  <a:tint val="41000"/>
                </a:schemeClr>
              </a:solidFill>
              <a:ln>
                <a:noFill/>
              </a:ln>
              <a:effectLst/>
            </c:spPr>
            <c:extLst>
              <c:ext xmlns:c16="http://schemas.microsoft.com/office/drawing/2014/chart" uri="{C3380CC4-5D6E-409C-BE32-E72D297353CC}">
                <c16:uniqueId val="{00000003-9887-4A09-B89D-923513F4DED1}"/>
              </c:ext>
            </c:extLst>
          </c:dPt>
          <c:dPt>
            <c:idx val="2"/>
            <c:bubble3D val="0"/>
            <c:spPr>
              <a:solidFill>
                <a:schemeClr val="accent2">
                  <a:tint val="47000"/>
                </a:schemeClr>
              </a:solidFill>
              <a:ln>
                <a:noFill/>
              </a:ln>
              <a:effectLst/>
            </c:spPr>
            <c:extLst>
              <c:ext xmlns:c16="http://schemas.microsoft.com/office/drawing/2014/chart" uri="{C3380CC4-5D6E-409C-BE32-E72D297353CC}">
                <c16:uniqueId val="{00000005-9887-4A09-B89D-923513F4DED1}"/>
              </c:ext>
            </c:extLst>
          </c:dPt>
          <c:dPt>
            <c:idx val="3"/>
            <c:bubble3D val="0"/>
            <c:spPr>
              <a:solidFill>
                <a:schemeClr val="accent2">
                  <a:tint val="52000"/>
                </a:schemeClr>
              </a:solidFill>
              <a:ln>
                <a:noFill/>
              </a:ln>
              <a:effectLst/>
            </c:spPr>
            <c:extLst>
              <c:ext xmlns:c16="http://schemas.microsoft.com/office/drawing/2014/chart" uri="{C3380CC4-5D6E-409C-BE32-E72D297353CC}">
                <c16:uniqueId val="{00000007-9887-4A09-B89D-923513F4DED1}"/>
              </c:ext>
            </c:extLst>
          </c:dPt>
          <c:dPt>
            <c:idx val="4"/>
            <c:bubble3D val="0"/>
            <c:spPr>
              <a:solidFill>
                <a:schemeClr val="accent2">
                  <a:tint val="57000"/>
                </a:schemeClr>
              </a:solidFill>
              <a:ln>
                <a:noFill/>
              </a:ln>
              <a:effectLst/>
            </c:spPr>
            <c:extLst>
              <c:ext xmlns:c16="http://schemas.microsoft.com/office/drawing/2014/chart" uri="{C3380CC4-5D6E-409C-BE32-E72D297353CC}">
                <c16:uniqueId val="{00000009-9887-4A09-B89D-923513F4DED1}"/>
              </c:ext>
            </c:extLst>
          </c:dPt>
          <c:dPt>
            <c:idx val="5"/>
            <c:bubble3D val="0"/>
            <c:spPr>
              <a:solidFill>
                <a:schemeClr val="accent2">
                  <a:tint val="63000"/>
                </a:schemeClr>
              </a:solidFill>
              <a:ln>
                <a:noFill/>
              </a:ln>
              <a:effectLst/>
            </c:spPr>
            <c:extLst>
              <c:ext xmlns:c16="http://schemas.microsoft.com/office/drawing/2014/chart" uri="{C3380CC4-5D6E-409C-BE32-E72D297353CC}">
                <c16:uniqueId val="{0000000B-9887-4A09-B89D-923513F4DED1}"/>
              </c:ext>
            </c:extLst>
          </c:dPt>
          <c:dPt>
            <c:idx val="6"/>
            <c:bubble3D val="0"/>
            <c:spPr>
              <a:solidFill>
                <a:schemeClr val="accent2">
                  <a:tint val="68000"/>
                </a:schemeClr>
              </a:solidFill>
              <a:ln>
                <a:noFill/>
              </a:ln>
              <a:effectLst/>
            </c:spPr>
            <c:extLst>
              <c:ext xmlns:c16="http://schemas.microsoft.com/office/drawing/2014/chart" uri="{C3380CC4-5D6E-409C-BE32-E72D297353CC}">
                <c16:uniqueId val="{0000000D-9887-4A09-B89D-923513F4DED1}"/>
              </c:ext>
            </c:extLst>
          </c:dPt>
          <c:dPt>
            <c:idx val="7"/>
            <c:bubble3D val="0"/>
            <c:spPr>
              <a:solidFill>
                <a:schemeClr val="accent2">
                  <a:tint val="74000"/>
                </a:schemeClr>
              </a:solidFill>
              <a:ln>
                <a:noFill/>
              </a:ln>
              <a:effectLst/>
            </c:spPr>
            <c:extLst>
              <c:ext xmlns:c16="http://schemas.microsoft.com/office/drawing/2014/chart" uri="{C3380CC4-5D6E-409C-BE32-E72D297353CC}">
                <c16:uniqueId val="{0000000F-9887-4A09-B89D-923513F4DED1}"/>
              </c:ext>
            </c:extLst>
          </c:dPt>
          <c:dPt>
            <c:idx val="8"/>
            <c:bubble3D val="0"/>
            <c:spPr>
              <a:solidFill>
                <a:schemeClr val="accent2">
                  <a:tint val="79000"/>
                </a:schemeClr>
              </a:solidFill>
              <a:ln>
                <a:noFill/>
              </a:ln>
              <a:effectLst/>
            </c:spPr>
            <c:extLst>
              <c:ext xmlns:c16="http://schemas.microsoft.com/office/drawing/2014/chart" uri="{C3380CC4-5D6E-409C-BE32-E72D297353CC}">
                <c16:uniqueId val="{00000011-9887-4A09-B89D-923513F4DED1}"/>
              </c:ext>
            </c:extLst>
          </c:dPt>
          <c:dPt>
            <c:idx val="9"/>
            <c:bubble3D val="0"/>
            <c:spPr>
              <a:solidFill>
                <a:schemeClr val="accent2">
                  <a:tint val="84000"/>
                </a:schemeClr>
              </a:solidFill>
              <a:ln>
                <a:noFill/>
              </a:ln>
              <a:effectLst/>
            </c:spPr>
            <c:extLst>
              <c:ext xmlns:c16="http://schemas.microsoft.com/office/drawing/2014/chart" uri="{C3380CC4-5D6E-409C-BE32-E72D297353CC}">
                <c16:uniqueId val="{00000013-9887-4A09-B89D-923513F4DED1}"/>
              </c:ext>
            </c:extLst>
          </c:dPt>
          <c:dPt>
            <c:idx val="10"/>
            <c:bubble3D val="0"/>
            <c:spPr>
              <a:solidFill>
                <a:schemeClr val="accent2">
                  <a:tint val="90000"/>
                </a:schemeClr>
              </a:solidFill>
              <a:ln>
                <a:noFill/>
              </a:ln>
              <a:effectLst/>
            </c:spPr>
            <c:extLst>
              <c:ext xmlns:c16="http://schemas.microsoft.com/office/drawing/2014/chart" uri="{C3380CC4-5D6E-409C-BE32-E72D297353CC}">
                <c16:uniqueId val="{00000015-9887-4A09-B89D-923513F4DED1}"/>
              </c:ext>
            </c:extLst>
          </c:dPt>
          <c:dPt>
            <c:idx val="11"/>
            <c:bubble3D val="0"/>
            <c:spPr>
              <a:solidFill>
                <a:schemeClr val="accent2">
                  <a:tint val="95000"/>
                </a:schemeClr>
              </a:solidFill>
              <a:ln>
                <a:noFill/>
              </a:ln>
              <a:effectLst/>
            </c:spPr>
            <c:extLst>
              <c:ext xmlns:c16="http://schemas.microsoft.com/office/drawing/2014/chart" uri="{C3380CC4-5D6E-409C-BE32-E72D297353CC}">
                <c16:uniqueId val="{00000017-9887-4A09-B89D-923513F4DED1}"/>
              </c:ext>
            </c:extLst>
          </c:dPt>
          <c:dPt>
            <c:idx val="12"/>
            <c:bubble3D val="0"/>
            <c:spPr>
              <a:solidFill>
                <a:schemeClr val="accent2"/>
              </a:solidFill>
              <a:ln>
                <a:noFill/>
              </a:ln>
              <a:effectLst/>
            </c:spPr>
            <c:extLst>
              <c:ext xmlns:c16="http://schemas.microsoft.com/office/drawing/2014/chart" uri="{C3380CC4-5D6E-409C-BE32-E72D297353CC}">
                <c16:uniqueId val="{00000019-9887-4A09-B89D-923513F4DED1}"/>
              </c:ext>
            </c:extLst>
          </c:dPt>
          <c:dPt>
            <c:idx val="13"/>
            <c:bubble3D val="0"/>
            <c:spPr>
              <a:solidFill>
                <a:schemeClr val="accent2">
                  <a:shade val="94000"/>
                </a:schemeClr>
              </a:solidFill>
              <a:ln>
                <a:noFill/>
              </a:ln>
              <a:effectLst/>
            </c:spPr>
            <c:extLst>
              <c:ext xmlns:c16="http://schemas.microsoft.com/office/drawing/2014/chart" uri="{C3380CC4-5D6E-409C-BE32-E72D297353CC}">
                <c16:uniqueId val="{0000001B-9887-4A09-B89D-923513F4DED1}"/>
              </c:ext>
            </c:extLst>
          </c:dPt>
          <c:dPt>
            <c:idx val="14"/>
            <c:bubble3D val="0"/>
            <c:spPr>
              <a:solidFill>
                <a:schemeClr val="accent2">
                  <a:shade val="89000"/>
                </a:schemeClr>
              </a:solidFill>
              <a:ln>
                <a:noFill/>
              </a:ln>
              <a:effectLst/>
            </c:spPr>
            <c:extLst>
              <c:ext xmlns:c16="http://schemas.microsoft.com/office/drawing/2014/chart" uri="{C3380CC4-5D6E-409C-BE32-E72D297353CC}">
                <c16:uniqueId val="{0000001D-9887-4A09-B89D-923513F4DED1}"/>
              </c:ext>
            </c:extLst>
          </c:dPt>
          <c:dPt>
            <c:idx val="15"/>
            <c:bubble3D val="0"/>
            <c:spPr>
              <a:solidFill>
                <a:schemeClr val="accent2">
                  <a:shade val="83000"/>
                </a:schemeClr>
              </a:solidFill>
              <a:ln>
                <a:noFill/>
              </a:ln>
              <a:effectLst/>
            </c:spPr>
            <c:extLst>
              <c:ext xmlns:c16="http://schemas.microsoft.com/office/drawing/2014/chart" uri="{C3380CC4-5D6E-409C-BE32-E72D297353CC}">
                <c16:uniqueId val="{0000001F-9887-4A09-B89D-923513F4DED1}"/>
              </c:ext>
            </c:extLst>
          </c:dPt>
          <c:dPt>
            <c:idx val="16"/>
            <c:bubble3D val="0"/>
            <c:spPr>
              <a:solidFill>
                <a:schemeClr val="accent2">
                  <a:shade val="78000"/>
                </a:schemeClr>
              </a:solidFill>
              <a:ln>
                <a:noFill/>
              </a:ln>
              <a:effectLst/>
            </c:spPr>
            <c:extLst>
              <c:ext xmlns:c16="http://schemas.microsoft.com/office/drawing/2014/chart" uri="{C3380CC4-5D6E-409C-BE32-E72D297353CC}">
                <c16:uniqueId val="{00000021-9887-4A09-B89D-923513F4DED1}"/>
              </c:ext>
            </c:extLst>
          </c:dPt>
          <c:dPt>
            <c:idx val="17"/>
            <c:bubble3D val="0"/>
            <c:spPr>
              <a:solidFill>
                <a:schemeClr val="accent2">
                  <a:shade val="73000"/>
                </a:schemeClr>
              </a:solidFill>
              <a:ln>
                <a:noFill/>
              </a:ln>
              <a:effectLst/>
            </c:spPr>
            <c:extLst>
              <c:ext xmlns:c16="http://schemas.microsoft.com/office/drawing/2014/chart" uri="{C3380CC4-5D6E-409C-BE32-E72D297353CC}">
                <c16:uniqueId val="{00000023-9887-4A09-B89D-923513F4DED1}"/>
              </c:ext>
            </c:extLst>
          </c:dPt>
          <c:dPt>
            <c:idx val="18"/>
            <c:bubble3D val="0"/>
            <c:spPr>
              <a:solidFill>
                <a:schemeClr val="accent2">
                  <a:shade val="67000"/>
                </a:schemeClr>
              </a:solidFill>
              <a:ln>
                <a:noFill/>
              </a:ln>
              <a:effectLst/>
            </c:spPr>
            <c:extLst>
              <c:ext xmlns:c16="http://schemas.microsoft.com/office/drawing/2014/chart" uri="{C3380CC4-5D6E-409C-BE32-E72D297353CC}">
                <c16:uniqueId val="{00000025-9887-4A09-B89D-923513F4DED1}"/>
              </c:ext>
            </c:extLst>
          </c:dPt>
          <c:dPt>
            <c:idx val="19"/>
            <c:bubble3D val="0"/>
            <c:spPr>
              <a:solidFill>
                <a:schemeClr val="accent2">
                  <a:shade val="62000"/>
                </a:schemeClr>
              </a:solidFill>
              <a:ln>
                <a:noFill/>
              </a:ln>
              <a:effectLst/>
            </c:spPr>
            <c:extLst>
              <c:ext xmlns:c16="http://schemas.microsoft.com/office/drawing/2014/chart" uri="{C3380CC4-5D6E-409C-BE32-E72D297353CC}">
                <c16:uniqueId val="{00000027-9887-4A09-B89D-923513F4DED1}"/>
              </c:ext>
            </c:extLst>
          </c:dPt>
          <c:dPt>
            <c:idx val="20"/>
            <c:bubble3D val="0"/>
            <c:spPr>
              <a:solidFill>
                <a:schemeClr val="accent2">
                  <a:shade val="56000"/>
                </a:schemeClr>
              </a:solidFill>
              <a:ln>
                <a:noFill/>
              </a:ln>
              <a:effectLst/>
            </c:spPr>
            <c:extLst>
              <c:ext xmlns:c16="http://schemas.microsoft.com/office/drawing/2014/chart" uri="{C3380CC4-5D6E-409C-BE32-E72D297353CC}">
                <c16:uniqueId val="{00000029-9887-4A09-B89D-923513F4DED1}"/>
              </c:ext>
            </c:extLst>
          </c:dPt>
          <c:dPt>
            <c:idx val="21"/>
            <c:bubble3D val="0"/>
            <c:spPr>
              <a:solidFill>
                <a:schemeClr val="accent2">
                  <a:shade val="51000"/>
                </a:schemeClr>
              </a:solidFill>
              <a:ln>
                <a:noFill/>
              </a:ln>
              <a:effectLst/>
            </c:spPr>
            <c:extLst>
              <c:ext xmlns:c16="http://schemas.microsoft.com/office/drawing/2014/chart" uri="{C3380CC4-5D6E-409C-BE32-E72D297353CC}">
                <c16:uniqueId val="{0000002B-9887-4A09-B89D-923513F4DED1}"/>
              </c:ext>
            </c:extLst>
          </c:dPt>
          <c:dPt>
            <c:idx val="22"/>
            <c:bubble3D val="0"/>
            <c:spPr>
              <a:solidFill>
                <a:schemeClr val="accent2">
                  <a:shade val="46000"/>
                </a:schemeClr>
              </a:solidFill>
              <a:ln>
                <a:noFill/>
              </a:ln>
              <a:effectLst/>
            </c:spPr>
            <c:extLst>
              <c:ext xmlns:c16="http://schemas.microsoft.com/office/drawing/2014/chart" uri="{C3380CC4-5D6E-409C-BE32-E72D297353CC}">
                <c16:uniqueId val="{0000002D-9887-4A09-B89D-923513F4DED1}"/>
              </c:ext>
            </c:extLst>
          </c:dPt>
          <c:dPt>
            <c:idx val="23"/>
            <c:bubble3D val="0"/>
            <c:spPr>
              <a:solidFill>
                <a:schemeClr val="accent2">
                  <a:shade val="40000"/>
                </a:schemeClr>
              </a:solidFill>
              <a:ln>
                <a:noFill/>
              </a:ln>
              <a:effectLst/>
            </c:spPr>
            <c:extLst>
              <c:ext xmlns:c16="http://schemas.microsoft.com/office/drawing/2014/chart" uri="{C3380CC4-5D6E-409C-BE32-E72D297353CC}">
                <c16:uniqueId val="{0000002F-9887-4A09-B89D-923513F4DED1}"/>
              </c:ext>
            </c:extLst>
          </c:dPt>
          <c:dPt>
            <c:idx val="24"/>
            <c:bubble3D val="0"/>
            <c:spPr>
              <a:solidFill>
                <a:schemeClr val="accent2">
                  <a:shade val="35000"/>
                </a:schemeClr>
              </a:solidFill>
              <a:ln>
                <a:noFill/>
              </a:ln>
              <a:effectLst/>
            </c:spPr>
            <c:extLst>
              <c:ext xmlns:c16="http://schemas.microsoft.com/office/drawing/2014/chart" uri="{C3380CC4-5D6E-409C-BE32-E72D297353CC}">
                <c16:uniqueId val="{00000031-9887-4A09-B89D-923513F4DED1}"/>
              </c:ext>
            </c:extLst>
          </c:dPt>
          <c:cat>
            <c:strRef>
              <c:f>Topic!$B$2:$B$26</c:f>
              <c:strCache>
                <c:ptCount val="25"/>
                <c:pt idx="0">
                  <c:v>Finite Element Method</c:v>
                </c:pt>
                <c:pt idx="1">
                  <c:v>Mathematical Models</c:v>
                </c:pt>
                <c:pt idx="2">
                  <c:v>Heat Transfer</c:v>
                </c:pt>
                <c:pt idx="3">
                  <c:v>Computer Simulation</c:v>
                </c:pt>
                <c:pt idx="4">
                  <c:v>Computational Fluid Dynamics</c:v>
                </c:pt>
                <c:pt idx="5">
                  <c:v>Reynolds Number</c:v>
                </c:pt>
                <c:pt idx="6">
                  <c:v>Optimization</c:v>
                </c:pt>
                <c:pt idx="7">
                  <c:v>Gas Turbines</c:v>
                </c:pt>
                <c:pt idx="8">
                  <c:v>Friction</c:v>
                </c:pt>
                <c:pt idx="9">
                  <c:v>Design</c:v>
                </c:pt>
                <c:pt idx="10">
                  <c:v>Numerical Methods</c:v>
                </c:pt>
                <c:pt idx="11">
                  <c:v>Turbomachine Blades</c:v>
                </c:pt>
                <c:pt idx="12">
                  <c:v>Heat Flux</c:v>
                </c:pt>
                <c:pt idx="13">
                  <c:v>Cooling</c:v>
                </c:pt>
                <c:pt idx="14">
                  <c:v>Deformation</c:v>
                </c:pt>
                <c:pt idx="15">
                  <c:v>Algorithms</c:v>
                </c:pt>
                <c:pt idx="16">
                  <c:v>Engines</c:v>
                </c:pt>
                <c:pt idx="17">
                  <c:v>Combustion</c:v>
                </c:pt>
                <c:pt idx="18">
                  <c:v>Stiffness</c:v>
                </c:pt>
                <c:pt idx="19">
                  <c:v>Degrees Of Freedom Mechanics</c:v>
                </c:pt>
                <c:pt idx="20">
                  <c:v>Navier Stokes Equations</c:v>
                </c:pt>
                <c:pt idx="21">
                  <c:v>Geometry</c:v>
                </c:pt>
                <c:pt idx="22">
                  <c:v>Tribology</c:v>
                </c:pt>
                <c:pt idx="23">
                  <c:v>Kinematics</c:v>
                </c:pt>
                <c:pt idx="24">
                  <c:v>Damping</c:v>
                </c:pt>
              </c:strCache>
            </c:strRef>
          </c:cat>
          <c:val>
            <c:numRef>
              <c:f>Topic!$C$2:$C$26</c:f>
              <c:numCache>
                <c:formatCode>General</c:formatCode>
                <c:ptCount val="25"/>
                <c:pt idx="0">
                  <c:v>3608</c:v>
                </c:pt>
                <c:pt idx="1">
                  <c:v>3191</c:v>
                </c:pt>
                <c:pt idx="2">
                  <c:v>3096</c:v>
                </c:pt>
                <c:pt idx="3">
                  <c:v>2940</c:v>
                </c:pt>
                <c:pt idx="4">
                  <c:v>2147</c:v>
                </c:pt>
                <c:pt idx="5">
                  <c:v>2124</c:v>
                </c:pt>
                <c:pt idx="6">
                  <c:v>1778</c:v>
                </c:pt>
                <c:pt idx="7">
                  <c:v>1650</c:v>
                </c:pt>
                <c:pt idx="8">
                  <c:v>1568</c:v>
                </c:pt>
                <c:pt idx="9">
                  <c:v>1332</c:v>
                </c:pt>
                <c:pt idx="10">
                  <c:v>1273</c:v>
                </c:pt>
                <c:pt idx="11">
                  <c:v>1121</c:v>
                </c:pt>
                <c:pt idx="12">
                  <c:v>1070</c:v>
                </c:pt>
                <c:pt idx="13">
                  <c:v>1056</c:v>
                </c:pt>
                <c:pt idx="14">
                  <c:v>1040</c:v>
                </c:pt>
                <c:pt idx="15">
                  <c:v>1030</c:v>
                </c:pt>
                <c:pt idx="16">
                  <c:v>1022</c:v>
                </c:pt>
                <c:pt idx="17">
                  <c:v>1003</c:v>
                </c:pt>
                <c:pt idx="18">
                  <c:v>996</c:v>
                </c:pt>
                <c:pt idx="19">
                  <c:v>975</c:v>
                </c:pt>
                <c:pt idx="20">
                  <c:v>945</c:v>
                </c:pt>
                <c:pt idx="21">
                  <c:v>922</c:v>
                </c:pt>
                <c:pt idx="22">
                  <c:v>918</c:v>
                </c:pt>
                <c:pt idx="23">
                  <c:v>893</c:v>
                </c:pt>
                <c:pt idx="24">
                  <c:v>884</c:v>
                </c:pt>
              </c:numCache>
            </c:numRef>
          </c:val>
          <c:extLst>
            <c:ext xmlns:c16="http://schemas.microsoft.com/office/drawing/2014/chart" uri="{C3380CC4-5D6E-409C-BE32-E72D297353CC}">
              <c16:uniqueId val="{00000032-9887-4A09-B89D-923513F4DED1}"/>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等线" panose="02010600030101010101" pitchFamily="2" charset="-122"/>
              <a:ea typeface="等线" panose="02010600030101010101" pitchFamily="2" charset="-122"/>
              <a:cs typeface="Times New Roman" pitchFamily="18" charset="0"/>
            </a:defRPr>
          </a:pPr>
          <a:endParaRPr lang="zh-CN"/>
        </a:p>
      </c:txPr>
    </c:legend>
    <c:plotVisOnly val="1"/>
    <c:dispBlanksAs val="gap"/>
    <c:showDLblsOverMax val="0"/>
  </c:chart>
  <c:spPr>
    <a:noFill/>
    <a:ln w="9525" cap="flat" cmpd="sng" algn="ctr">
      <a:noFill/>
      <a:prstDash val="solid"/>
    </a:ln>
    <a:effectLst/>
  </c:spPr>
  <c:txPr>
    <a:bodyPr/>
    <a:lstStyle/>
    <a:p>
      <a:pPr>
        <a:defRPr>
          <a:latin typeface="Times New Roman" pitchFamily="18" charset="0"/>
          <a:cs typeface="Times New Roman" pitchFamily="18"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0217F42-44AA-42D2-A601-D37AB1E981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67E6DC9-FD32-47CD-9FE8-3AD21DA92F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5A9FB2-1DF2-4B6F-A02E-72094168D296}" type="datetimeFigureOut">
              <a:rPr lang="zh-CN" altLang="en-US" smtClean="0"/>
              <a:t>2026/1/27</a:t>
            </a:fld>
            <a:endParaRPr lang="zh-CN" altLang="en-US"/>
          </a:p>
        </p:txBody>
      </p:sp>
      <p:sp>
        <p:nvSpPr>
          <p:cNvPr id="4" name="页脚占位符 3">
            <a:extLst>
              <a:ext uri="{FF2B5EF4-FFF2-40B4-BE49-F238E27FC236}">
                <a16:creationId xmlns:a16="http://schemas.microsoft.com/office/drawing/2014/main" id="{A96C3DDD-D5FE-4910-AC04-232A4EE925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698F38AB-0309-46D7-AEB4-048E6AB2DB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6E778B-C786-496B-A1CB-ECB35709F93A}" type="slidenum">
              <a:rPr lang="zh-CN" altLang="en-US" smtClean="0"/>
              <a:t>‹#›</a:t>
            </a:fld>
            <a:endParaRPr lang="zh-CN" altLang="en-US"/>
          </a:p>
        </p:txBody>
      </p:sp>
    </p:spTree>
    <p:extLst>
      <p:ext uri="{BB962C8B-B14F-4D97-AF65-F5344CB8AC3E}">
        <p14:creationId xmlns:p14="http://schemas.microsoft.com/office/powerpoint/2010/main" val="5290408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047C5-DA74-48A3-B278-BBB10E8C1976}" type="datetimeFigureOut">
              <a:rPr lang="zh-CN" altLang="en-US" smtClean="0"/>
              <a:t>2026/1/27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B62DF-C939-4D28-B318-BBD2DE1557E1}" type="slidenum">
              <a:rPr lang="zh-CN" altLang="en-US" smtClean="0"/>
              <a:t>‹#›</a:t>
            </a:fld>
            <a:endParaRPr lang="zh-CN" altLang="en-US"/>
          </a:p>
        </p:txBody>
      </p:sp>
    </p:spTree>
    <p:extLst>
      <p:ext uri="{BB962C8B-B14F-4D97-AF65-F5344CB8AC3E}">
        <p14:creationId xmlns:p14="http://schemas.microsoft.com/office/powerpoint/2010/main" val="4043860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p:spPr>
      </p:sp>
      <p:sp>
        <p:nvSpPr>
          <p:cNvPr id="3584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349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93134B-88C8-4939-9054-924731EDD5CD}" type="slidenum">
              <a:rPr lang="zh-CN" altLang="en-US" smtClean="0"/>
              <a:pPr fontAlgn="base">
                <a:spcBef>
                  <a:spcPct val="0"/>
                </a:spcBef>
                <a:spcAft>
                  <a:spcPct val="0"/>
                </a:spcAft>
                <a:defRPr/>
              </a:pPr>
              <a:t>7</a:t>
            </a:fld>
            <a:endParaRPr lang="zh-CN" altLang="en-US"/>
          </a:p>
        </p:txBody>
      </p:sp>
    </p:spTree>
    <p:extLst>
      <p:ext uri="{BB962C8B-B14F-4D97-AF65-F5344CB8AC3E}">
        <p14:creationId xmlns:p14="http://schemas.microsoft.com/office/powerpoint/2010/main" val="412115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16</a:t>
            </a:fld>
            <a:endParaRPr lang="zh-CN" altLang="en-US"/>
          </a:p>
        </p:txBody>
      </p:sp>
    </p:spTree>
    <p:extLst>
      <p:ext uri="{BB962C8B-B14F-4D97-AF65-F5344CB8AC3E}">
        <p14:creationId xmlns:p14="http://schemas.microsoft.com/office/powerpoint/2010/main" val="101630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17</a:t>
            </a:fld>
            <a:endParaRPr lang="zh-CN" altLang="en-US"/>
          </a:p>
        </p:txBody>
      </p:sp>
    </p:spTree>
    <p:extLst>
      <p:ext uri="{BB962C8B-B14F-4D97-AF65-F5344CB8AC3E}">
        <p14:creationId xmlns:p14="http://schemas.microsoft.com/office/powerpoint/2010/main" val="10212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18</a:t>
            </a:fld>
            <a:endParaRPr lang="zh-CN" altLang="en-US"/>
          </a:p>
        </p:txBody>
      </p:sp>
    </p:spTree>
    <p:extLst>
      <p:ext uri="{BB962C8B-B14F-4D97-AF65-F5344CB8AC3E}">
        <p14:creationId xmlns:p14="http://schemas.microsoft.com/office/powerpoint/2010/main" val="3411612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bwMode="auto">
          <a:noFill/>
          <a:ln>
            <a:solidFill>
              <a:srgbClr val="000000"/>
            </a:solidFill>
            <a:miter lim="800000"/>
            <a:headEnd/>
            <a:tailEnd/>
          </a:ln>
        </p:spPr>
      </p:sp>
      <p:sp>
        <p:nvSpPr>
          <p:cNvPr id="4608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27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8C9EAC-BF15-4364-BA15-2BEAF12DAC07}" type="slidenum">
              <a:rPr lang="zh-CN" altLang="en-US" smtClean="0"/>
              <a:pPr fontAlgn="base">
                <a:spcBef>
                  <a:spcPct val="0"/>
                </a:spcBef>
                <a:spcAft>
                  <a:spcPct val="0"/>
                </a:spcAft>
                <a:defRPr/>
              </a:pPr>
              <a:t>19</a:t>
            </a:fld>
            <a:endParaRPr lang="zh-CN" altLang="en-US"/>
          </a:p>
        </p:txBody>
      </p:sp>
    </p:spTree>
    <p:extLst>
      <p:ext uri="{BB962C8B-B14F-4D97-AF65-F5344CB8AC3E}">
        <p14:creationId xmlns:p14="http://schemas.microsoft.com/office/powerpoint/2010/main" val="893817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20</a:t>
            </a:fld>
            <a:endParaRPr lang="zh-CN" altLang="en-US"/>
          </a:p>
        </p:txBody>
      </p:sp>
    </p:spTree>
    <p:extLst>
      <p:ext uri="{BB962C8B-B14F-4D97-AF65-F5344CB8AC3E}">
        <p14:creationId xmlns:p14="http://schemas.microsoft.com/office/powerpoint/2010/main" val="1385528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21</a:t>
            </a:fld>
            <a:endParaRPr lang="zh-CN" altLang="en-US"/>
          </a:p>
        </p:txBody>
      </p:sp>
    </p:spTree>
    <p:extLst>
      <p:ext uri="{BB962C8B-B14F-4D97-AF65-F5344CB8AC3E}">
        <p14:creationId xmlns:p14="http://schemas.microsoft.com/office/powerpoint/2010/main" val="3552870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22</a:t>
            </a:fld>
            <a:endParaRPr lang="zh-CN" altLang="en-US"/>
          </a:p>
        </p:txBody>
      </p:sp>
    </p:spTree>
    <p:extLst>
      <p:ext uri="{BB962C8B-B14F-4D97-AF65-F5344CB8AC3E}">
        <p14:creationId xmlns:p14="http://schemas.microsoft.com/office/powerpoint/2010/main" val="2131164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23</a:t>
            </a:fld>
            <a:endParaRPr lang="zh-CN" altLang="en-US"/>
          </a:p>
        </p:txBody>
      </p:sp>
    </p:spTree>
    <p:extLst>
      <p:ext uri="{BB962C8B-B14F-4D97-AF65-F5344CB8AC3E}">
        <p14:creationId xmlns:p14="http://schemas.microsoft.com/office/powerpoint/2010/main" val="4175165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24</a:t>
            </a:fld>
            <a:endParaRPr lang="zh-CN" altLang="en-US"/>
          </a:p>
        </p:txBody>
      </p:sp>
    </p:spTree>
    <p:extLst>
      <p:ext uri="{BB962C8B-B14F-4D97-AF65-F5344CB8AC3E}">
        <p14:creationId xmlns:p14="http://schemas.microsoft.com/office/powerpoint/2010/main" val="3840128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25</a:t>
            </a:fld>
            <a:endParaRPr lang="zh-CN" altLang="en-US"/>
          </a:p>
        </p:txBody>
      </p:sp>
    </p:spTree>
    <p:extLst>
      <p:ext uri="{BB962C8B-B14F-4D97-AF65-F5344CB8AC3E}">
        <p14:creationId xmlns:p14="http://schemas.microsoft.com/office/powerpoint/2010/main" val="123237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headEnd/>
            <a:tailEnd/>
          </a:ln>
        </p:spPr>
      </p:sp>
      <p:sp>
        <p:nvSpPr>
          <p:cNvPr id="552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8B140F-7601-44FF-9A8F-D8A705EF1FFC}" type="slidenum">
              <a:rPr lang="zh-CN" altLang="en-US" smtClean="0"/>
              <a:pPr fontAlgn="base">
                <a:spcBef>
                  <a:spcPct val="0"/>
                </a:spcBef>
                <a:spcAft>
                  <a:spcPct val="0"/>
                </a:spcAft>
                <a:defRPr/>
              </a:pPr>
              <a:t>8</a:t>
            </a:fld>
            <a:endParaRPr lang="zh-CN" altLang="en-US"/>
          </a:p>
        </p:txBody>
      </p:sp>
    </p:spTree>
    <p:extLst>
      <p:ext uri="{BB962C8B-B14F-4D97-AF65-F5344CB8AC3E}">
        <p14:creationId xmlns:p14="http://schemas.microsoft.com/office/powerpoint/2010/main" val="1707802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26</a:t>
            </a:fld>
            <a:endParaRPr lang="zh-CN" altLang="en-US"/>
          </a:p>
        </p:txBody>
      </p:sp>
    </p:spTree>
    <p:extLst>
      <p:ext uri="{BB962C8B-B14F-4D97-AF65-F5344CB8AC3E}">
        <p14:creationId xmlns:p14="http://schemas.microsoft.com/office/powerpoint/2010/main" val="3867605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27</a:t>
            </a:fld>
            <a:endParaRPr lang="zh-CN" altLang="en-US"/>
          </a:p>
        </p:txBody>
      </p:sp>
    </p:spTree>
    <p:extLst>
      <p:ext uri="{BB962C8B-B14F-4D97-AF65-F5344CB8AC3E}">
        <p14:creationId xmlns:p14="http://schemas.microsoft.com/office/powerpoint/2010/main" val="3591361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28</a:t>
            </a:fld>
            <a:endParaRPr lang="zh-CN" altLang="en-US"/>
          </a:p>
        </p:txBody>
      </p:sp>
    </p:spTree>
    <p:extLst>
      <p:ext uri="{BB962C8B-B14F-4D97-AF65-F5344CB8AC3E}">
        <p14:creationId xmlns:p14="http://schemas.microsoft.com/office/powerpoint/2010/main" val="3192430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29</a:t>
            </a:fld>
            <a:endParaRPr lang="zh-CN" altLang="en-US"/>
          </a:p>
        </p:txBody>
      </p:sp>
    </p:spTree>
    <p:extLst>
      <p:ext uri="{BB962C8B-B14F-4D97-AF65-F5344CB8AC3E}">
        <p14:creationId xmlns:p14="http://schemas.microsoft.com/office/powerpoint/2010/main" val="2583408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30</a:t>
            </a:fld>
            <a:endParaRPr lang="zh-CN" altLang="en-US"/>
          </a:p>
        </p:txBody>
      </p:sp>
    </p:spTree>
    <p:extLst>
      <p:ext uri="{BB962C8B-B14F-4D97-AF65-F5344CB8AC3E}">
        <p14:creationId xmlns:p14="http://schemas.microsoft.com/office/powerpoint/2010/main" val="1151105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31</a:t>
            </a:fld>
            <a:endParaRPr lang="zh-CN" altLang="en-US"/>
          </a:p>
        </p:txBody>
      </p:sp>
    </p:spTree>
    <p:extLst>
      <p:ext uri="{BB962C8B-B14F-4D97-AF65-F5344CB8AC3E}">
        <p14:creationId xmlns:p14="http://schemas.microsoft.com/office/powerpoint/2010/main" val="2060587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p:spPr>
      </p:sp>
      <p:sp>
        <p:nvSpPr>
          <p:cNvPr id="4813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349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1282A3-2F88-41D2-889C-F717876BB8AD}" type="slidenum">
              <a:rPr lang="zh-CN" altLang="en-US" smtClean="0"/>
              <a:pPr fontAlgn="base">
                <a:spcBef>
                  <a:spcPct val="0"/>
                </a:spcBef>
                <a:spcAft>
                  <a:spcPct val="0"/>
                </a:spcAft>
                <a:defRPr/>
              </a:pPr>
              <a:t>32</a:t>
            </a:fld>
            <a:endParaRPr lang="zh-CN" altLang="en-US"/>
          </a:p>
        </p:txBody>
      </p:sp>
    </p:spTree>
    <p:extLst>
      <p:ext uri="{BB962C8B-B14F-4D97-AF65-F5344CB8AC3E}">
        <p14:creationId xmlns:p14="http://schemas.microsoft.com/office/powerpoint/2010/main" val="2674065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p:spPr>
      </p:sp>
      <p:sp>
        <p:nvSpPr>
          <p:cNvPr id="4915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a:t>点击题图进入会议录目录页面</a:t>
            </a:r>
          </a:p>
        </p:txBody>
      </p:sp>
      <p:sp>
        <p:nvSpPr>
          <p:cNvPr id="6349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161C25-8A04-4587-9DC2-BD4404CEC7F9}" type="slidenum">
              <a:rPr lang="zh-CN" altLang="en-US" smtClean="0"/>
              <a:pPr fontAlgn="base">
                <a:spcBef>
                  <a:spcPct val="0"/>
                </a:spcBef>
                <a:spcAft>
                  <a:spcPct val="0"/>
                </a:spcAft>
                <a:defRPr/>
              </a:pPr>
              <a:t>33</a:t>
            </a:fld>
            <a:endParaRPr lang="zh-CN" altLang="en-US"/>
          </a:p>
        </p:txBody>
      </p:sp>
    </p:spTree>
    <p:extLst>
      <p:ext uri="{BB962C8B-B14F-4D97-AF65-F5344CB8AC3E}">
        <p14:creationId xmlns:p14="http://schemas.microsoft.com/office/powerpoint/2010/main" val="696632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headEnd/>
            <a:tailEnd/>
          </a:ln>
        </p:spPr>
      </p:sp>
      <p:sp>
        <p:nvSpPr>
          <p:cNvPr id="5325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499FC0-347C-477F-8BE4-594EA816798F}" type="slidenum">
              <a:rPr lang="zh-CN" altLang="en-US" smtClean="0"/>
              <a:pPr fontAlgn="base">
                <a:spcBef>
                  <a:spcPct val="0"/>
                </a:spcBef>
                <a:spcAft>
                  <a:spcPct val="0"/>
                </a:spcAft>
                <a:defRPr/>
              </a:pPr>
              <a:t>35</a:t>
            </a:fld>
            <a:endParaRPr lang="zh-CN" altLang="en-US"/>
          </a:p>
        </p:txBody>
      </p:sp>
    </p:spTree>
    <p:extLst>
      <p:ext uri="{BB962C8B-B14F-4D97-AF65-F5344CB8AC3E}">
        <p14:creationId xmlns:p14="http://schemas.microsoft.com/office/powerpoint/2010/main" val="1528750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177EA-1C0A-4907-96E8-8A9B86031156}" type="slidenum">
              <a:rPr lang="zh-CN" altLang="en-US" smtClean="0"/>
              <a:pPr fontAlgn="base">
                <a:spcBef>
                  <a:spcPct val="0"/>
                </a:spcBef>
                <a:spcAft>
                  <a:spcPct val="0"/>
                </a:spcAft>
                <a:defRPr/>
              </a:pPr>
              <a:t>37</a:t>
            </a:fld>
            <a:endParaRPr lang="zh-CN" altLang="en-US"/>
          </a:p>
        </p:txBody>
      </p:sp>
    </p:spTree>
    <p:extLst>
      <p:ext uri="{BB962C8B-B14F-4D97-AF65-F5344CB8AC3E}">
        <p14:creationId xmlns:p14="http://schemas.microsoft.com/office/powerpoint/2010/main" val="1641185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p:spPr>
      </p:sp>
      <p:sp>
        <p:nvSpPr>
          <p:cNvPr id="563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8E6742-F2D4-4A8B-AB33-F878DBB68492}" type="slidenum">
              <a:rPr lang="zh-CN" altLang="en-US" smtClean="0"/>
              <a:pPr fontAlgn="base">
                <a:spcBef>
                  <a:spcPct val="0"/>
                </a:spcBef>
                <a:spcAft>
                  <a:spcPct val="0"/>
                </a:spcAft>
                <a:defRPr/>
              </a:pPr>
              <a:t>9</a:t>
            </a:fld>
            <a:endParaRPr lang="zh-CN" altLang="en-US"/>
          </a:p>
        </p:txBody>
      </p:sp>
    </p:spTree>
    <p:extLst>
      <p:ext uri="{BB962C8B-B14F-4D97-AF65-F5344CB8AC3E}">
        <p14:creationId xmlns:p14="http://schemas.microsoft.com/office/powerpoint/2010/main" val="4036078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177EA-1C0A-4907-96E8-8A9B86031156}" type="slidenum">
              <a:rPr lang="zh-CN" altLang="en-US" smtClean="0"/>
              <a:pPr fontAlgn="base">
                <a:spcBef>
                  <a:spcPct val="0"/>
                </a:spcBef>
                <a:spcAft>
                  <a:spcPct val="0"/>
                </a:spcAft>
                <a:defRPr/>
              </a:pPr>
              <a:t>38</a:t>
            </a:fld>
            <a:endParaRPr lang="zh-CN" altLang="en-US"/>
          </a:p>
        </p:txBody>
      </p:sp>
    </p:spTree>
    <p:extLst>
      <p:ext uri="{BB962C8B-B14F-4D97-AF65-F5344CB8AC3E}">
        <p14:creationId xmlns:p14="http://schemas.microsoft.com/office/powerpoint/2010/main" val="693653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a:t>See more at http://www.asmepress.org/bionanoseries.html</a:t>
            </a:r>
          </a:p>
          <a:p>
            <a:pPr eaLnBrk="1" hangingPunct="1">
              <a:spcBef>
                <a:spcPct val="0"/>
              </a:spcBef>
            </a:pPr>
            <a:endParaRPr lang="zh-CN" altLang="en-US" dirty="0"/>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177EA-1C0A-4907-96E8-8A9B86031156}" type="slidenum">
              <a:rPr lang="zh-CN" altLang="en-US" smtClean="0"/>
              <a:pPr fontAlgn="base">
                <a:spcBef>
                  <a:spcPct val="0"/>
                </a:spcBef>
                <a:spcAft>
                  <a:spcPct val="0"/>
                </a:spcAft>
                <a:defRPr/>
              </a:pPr>
              <a:t>39</a:t>
            </a:fld>
            <a:endParaRPr lang="zh-CN" altLang="en-US"/>
          </a:p>
        </p:txBody>
      </p:sp>
    </p:spTree>
    <p:extLst>
      <p:ext uri="{BB962C8B-B14F-4D97-AF65-F5344CB8AC3E}">
        <p14:creationId xmlns:p14="http://schemas.microsoft.com/office/powerpoint/2010/main" val="706763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177EA-1C0A-4907-96E8-8A9B86031156}" type="slidenum">
              <a:rPr lang="zh-CN" altLang="en-US" smtClean="0"/>
              <a:pPr fontAlgn="base">
                <a:spcBef>
                  <a:spcPct val="0"/>
                </a:spcBef>
                <a:spcAft>
                  <a:spcPct val="0"/>
                </a:spcAft>
                <a:defRPr/>
              </a:pPr>
              <a:t>40</a:t>
            </a:fld>
            <a:endParaRPr lang="zh-CN" altLang="en-US"/>
          </a:p>
        </p:txBody>
      </p:sp>
    </p:spTree>
    <p:extLst>
      <p:ext uri="{BB962C8B-B14F-4D97-AF65-F5344CB8AC3E}">
        <p14:creationId xmlns:p14="http://schemas.microsoft.com/office/powerpoint/2010/main" val="859758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41</a:t>
            </a:fld>
            <a:endParaRPr lang="zh-CN" altLang="en-US"/>
          </a:p>
        </p:txBody>
      </p:sp>
    </p:spTree>
    <p:extLst>
      <p:ext uri="{BB962C8B-B14F-4D97-AF65-F5344CB8AC3E}">
        <p14:creationId xmlns:p14="http://schemas.microsoft.com/office/powerpoint/2010/main" val="1885073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noFill/>
          <a:ln>
            <a:solidFill>
              <a:srgbClr val="000000"/>
            </a:solidFill>
            <a:miter lim="800000"/>
            <a:headEnd/>
            <a:tailEnd/>
          </a:ln>
        </p:spPr>
      </p:sp>
      <p:sp>
        <p:nvSpPr>
          <p:cNvPr id="604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198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1351BC-9FCB-4ECD-BC55-CCD40C937860}" type="slidenum">
              <a:rPr lang="zh-CN" altLang="en-US" smtClean="0"/>
              <a:pPr fontAlgn="base">
                <a:spcBef>
                  <a:spcPct val="0"/>
                </a:spcBef>
                <a:spcAft>
                  <a:spcPct val="0"/>
                </a:spcAft>
                <a:defRPr/>
              </a:pPr>
              <a:t>42</a:t>
            </a:fld>
            <a:endParaRPr lang="zh-CN" altLang="en-US"/>
          </a:p>
        </p:txBody>
      </p:sp>
    </p:spTree>
    <p:extLst>
      <p:ext uri="{BB962C8B-B14F-4D97-AF65-F5344CB8AC3E}">
        <p14:creationId xmlns:p14="http://schemas.microsoft.com/office/powerpoint/2010/main" val="2554904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如果右上角显示了您所在机构的名称，证明成功登录了</a:t>
            </a:r>
            <a:r>
              <a:rPr lang="en-US" altLang="zh-CN" dirty="0"/>
              <a:t>ASME</a:t>
            </a:r>
            <a:r>
              <a:rPr lang="zh-CN" altLang="en-US" dirty="0"/>
              <a:t>数据库平台，可以访问到机构当前订阅的全部资源</a:t>
            </a:r>
            <a:r>
              <a:rPr lang="zh-CN" altLang="en-US" b="0" dirty="0"/>
              <a:t>。</a:t>
            </a:r>
            <a:r>
              <a:rPr lang="zh-CN" altLang="en-US" dirty="0"/>
              <a:t>期刊、会议录和电子书都集中在这个平台上。</a:t>
            </a:r>
            <a:endParaRPr lang="en-US" altLang="zh-CN" dirty="0"/>
          </a:p>
          <a:p>
            <a:pPr marL="171450" indent="-171450">
              <a:buFont typeface="Arial" panose="020B0604020202020204" pitchFamily="34" charset="0"/>
              <a:buChar char="•"/>
            </a:pPr>
            <a:r>
              <a:rPr lang="zh-CN" altLang="en-US" dirty="0"/>
              <a:t>最上方是</a:t>
            </a:r>
            <a:r>
              <a:rPr lang="zh-CN" altLang="en-US" b="1" dirty="0"/>
              <a:t>导航栏</a:t>
            </a:r>
            <a:r>
              <a:rPr lang="zh-CN" altLang="en-US" dirty="0"/>
              <a:t>，期刊、会议录、电子书、标准、主题集合和资源内容分类，都能在这里快速找到。</a:t>
            </a:r>
          </a:p>
          <a:p>
            <a:pPr marL="171450" indent="-171450">
              <a:buFont typeface="Arial" panose="020B0604020202020204" pitchFamily="34" charset="0"/>
              <a:buChar char="•"/>
            </a:pPr>
            <a:r>
              <a:rPr lang="zh-CN" altLang="en-US" dirty="0"/>
              <a:t>如果你已经有比较明确的检索目标，可以直接在顶部搜索框输入关键词，快速定位相关资源。</a:t>
            </a:r>
          </a:p>
          <a:p>
            <a:pPr marL="171450" indent="-171450">
              <a:buFont typeface="Arial" panose="020B0604020202020204" pitchFamily="34" charset="0"/>
              <a:buChar char="•"/>
            </a:pPr>
            <a:r>
              <a:rPr lang="zh-CN" altLang="en-US" dirty="0"/>
              <a:t>再往下是平台和</a:t>
            </a:r>
            <a:r>
              <a:rPr lang="zh-CN" altLang="en-US" b="0" dirty="0"/>
              <a:t>特色功能的介绍</a:t>
            </a:r>
            <a:r>
              <a:rPr lang="zh-CN" altLang="en-US" dirty="0"/>
              <a:t>，以及</a:t>
            </a:r>
            <a:r>
              <a:rPr lang="zh-CN" altLang="en-US" b="0" dirty="0"/>
              <a:t>合作学协会出版社的情况。</a:t>
            </a:r>
          </a:p>
        </p:txBody>
      </p:sp>
      <p:sp>
        <p:nvSpPr>
          <p:cNvPr id="4" name="灯片编号占位符 3"/>
          <p:cNvSpPr>
            <a:spLocks noGrp="1"/>
          </p:cNvSpPr>
          <p:nvPr>
            <p:ph type="sldNum" sz="quarter" idx="10"/>
          </p:nvPr>
        </p:nvSpPr>
        <p:spPr/>
        <p:txBody>
          <a:bodyPr/>
          <a:lstStyle/>
          <a:p>
            <a:fld id="{8D28BC72-D3E6-47C6-BEDC-2A5D09DAB549}" type="slidenum">
              <a:rPr lang="zh-CN" altLang="en-US" smtClean="0"/>
              <a:pPr/>
              <a:t>43</a:t>
            </a:fld>
            <a:endParaRPr lang="zh-CN" altLang="en-US"/>
          </a:p>
        </p:txBody>
      </p:sp>
    </p:spTree>
    <p:extLst>
      <p:ext uri="{BB962C8B-B14F-4D97-AF65-F5344CB8AC3E}">
        <p14:creationId xmlns:p14="http://schemas.microsoft.com/office/powerpoint/2010/main" val="3777388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dirty="0">
                <a:latin typeface="Calibri" pitchFamily="34" charset="0"/>
              </a:rPr>
              <a:t>接着往下是，平台最新上线的资源。按主题集合分类：</a:t>
            </a:r>
            <a:r>
              <a:rPr lang="en-US" altLang="zh-CN" b="0" dirty="0"/>
              <a:t>ASME </a:t>
            </a:r>
            <a:r>
              <a:rPr lang="zh-CN" altLang="en-US" b="0" dirty="0"/>
              <a:t>平台把所有的文献资源按研究领域分成了 </a:t>
            </a:r>
            <a:r>
              <a:rPr lang="en-US" altLang="zh-CN" b="0" dirty="0"/>
              <a:t>33 </a:t>
            </a:r>
            <a:r>
              <a:rPr lang="zh-CN" altLang="en-US" b="0" dirty="0"/>
              <a:t>个细分方向，像生物医学工程、机器人与机电一体化、可再生能源、航空航天、纳米技术等等。大家可以根据自己的课题方向或者研究兴趣，直接点进去浏览就可以。无论是想了解某个领域的研究现状、还是做开题、写论文前的文献回顾，都特别方便实用。</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dirty="0">
              <a:latin typeface="Calibri" pitchFamily="34" charset="0"/>
            </a:endParaRPr>
          </a:p>
        </p:txBody>
      </p:sp>
      <p:sp>
        <p:nvSpPr>
          <p:cNvPr id="4" name="灯片编号占位符 3"/>
          <p:cNvSpPr>
            <a:spLocks noGrp="1"/>
          </p:cNvSpPr>
          <p:nvPr>
            <p:ph type="sldNum" sz="quarter" idx="10"/>
          </p:nvPr>
        </p:nvSpPr>
        <p:spPr/>
        <p:txBody>
          <a:bodyPr/>
          <a:lstStyle/>
          <a:p>
            <a:fld id="{8D28BC72-D3E6-47C6-BEDC-2A5D09DAB549}" type="slidenum">
              <a:rPr lang="zh-CN" altLang="en-US" smtClean="0"/>
              <a:pPr/>
              <a:t>44</a:t>
            </a:fld>
            <a:endParaRPr lang="zh-CN" altLang="en-US"/>
          </a:p>
        </p:txBody>
      </p:sp>
    </p:spTree>
    <p:extLst>
      <p:ext uri="{BB962C8B-B14F-4D97-AF65-F5344CB8AC3E}">
        <p14:creationId xmlns:p14="http://schemas.microsoft.com/office/powerpoint/2010/main" val="1360845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solidFill>
                  <a:schemeClr val="bg1">
                    <a:lumMod val="50000"/>
                    <a:lumOff val="50000"/>
                  </a:schemeClr>
                </a:solidFill>
              </a:rPr>
              <a:t>接下来，带大家进行浏览下平台上的出版物。最上方的导航栏，</a:t>
            </a:r>
            <a:r>
              <a:rPr lang="zh-CN" altLang="en-US" sz="1200" b="0" dirty="0">
                <a:solidFill>
                  <a:schemeClr val="tx1"/>
                </a:solidFill>
                <a:latin typeface="等线" panose="02010600030101010101" pitchFamily="2" charset="-122"/>
                <a:ea typeface="等线" panose="02010600030101010101" pitchFamily="2" charset="-122"/>
              </a:rPr>
              <a:t>点击</a:t>
            </a:r>
            <a:r>
              <a:rPr lang="en-US" altLang="zh-CN" sz="1200" b="0" dirty="0">
                <a:solidFill>
                  <a:schemeClr val="tx1"/>
                </a:solidFill>
                <a:latin typeface="等线" panose="02010600030101010101" pitchFamily="2" charset="-122"/>
                <a:ea typeface="等线" panose="02010600030101010101" pitchFamily="2" charset="-122"/>
              </a:rPr>
              <a:t>All Journals</a:t>
            </a:r>
            <a:r>
              <a:rPr lang="zh-CN" altLang="en-US" sz="1200" b="0" dirty="0">
                <a:solidFill>
                  <a:schemeClr val="tx1"/>
                </a:solidFill>
                <a:latin typeface="等线" panose="02010600030101010101" pitchFamily="2" charset="-122"/>
                <a:ea typeface="等线" panose="02010600030101010101" pitchFamily="2" charset="-122"/>
              </a:rPr>
              <a:t>，进入期刊主页。</a:t>
            </a:r>
            <a:endParaRPr lang="en-US" altLang="zh-CN" sz="1200" b="0" dirty="0">
              <a:solidFill>
                <a:schemeClr val="tx1"/>
              </a:solidFill>
              <a:latin typeface="等线" panose="02010600030101010101" pitchFamily="2" charset="-122"/>
              <a:ea typeface="等线" panose="02010600030101010101" pitchFamily="2" charset="-12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b="0" dirty="0">
              <a:solidFill>
                <a:schemeClr val="bg1">
                  <a:lumMod val="50000"/>
                  <a:lumOff val="50000"/>
                </a:schemeClr>
              </a:solidFill>
            </a:endParaRPr>
          </a:p>
        </p:txBody>
      </p:sp>
      <p:sp>
        <p:nvSpPr>
          <p:cNvPr id="4" name="灯片编号占位符 3"/>
          <p:cNvSpPr>
            <a:spLocks noGrp="1"/>
          </p:cNvSpPr>
          <p:nvPr>
            <p:ph type="sldNum" sz="quarter" idx="10"/>
          </p:nvPr>
        </p:nvSpPr>
        <p:spPr/>
        <p:txBody>
          <a:bodyPr/>
          <a:lstStyle/>
          <a:p>
            <a:fld id="{8D28BC72-D3E6-47C6-BEDC-2A5D09DAB549}" type="slidenum">
              <a:rPr lang="zh-CN" altLang="en-US" smtClean="0"/>
              <a:pPr/>
              <a:t>45</a:t>
            </a:fld>
            <a:endParaRPr lang="zh-CN" altLang="en-US"/>
          </a:p>
        </p:txBody>
      </p:sp>
    </p:spTree>
    <p:extLst>
      <p:ext uri="{BB962C8B-B14F-4D97-AF65-F5344CB8AC3E}">
        <p14:creationId xmlns:p14="http://schemas.microsoft.com/office/powerpoint/2010/main" val="2526020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p:spPr>
      </p:sp>
      <p:sp>
        <p:nvSpPr>
          <p:cNvPr id="64515" name="备注占位符 2"/>
          <p:cNvSpPr>
            <a:spLocks noGrp="1"/>
          </p:cNvSpPr>
          <p:nvPr>
            <p:ph type="body" idx="1"/>
          </p:nvPr>
        </p:nvSpPr>
        <p:spPr bwMode="auto">
          <a:noFill/>
        </p:spPr>
        <p:txBody>
          <a:bodyPr wrap="square" numCol="1" anchor="t" anchorCtr="0" compatLnSpc="1">
            <a:prstTxWarp prst="textNoShape">
              <a:avLst/>
            </a:prstTxWarp>
          </a:body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zh-CN" altLang="en-US" sz="1200" b="0" i="0" kern="1200" dirty="0">
                <a:solidFill>
                  <a:schemeClr val="tx1"/>
                </a:solidFill>
                <a:effectLst/>
                <a:latin typeface="+mn-lt"/>
                <a:ea typeface="+mn-ea"/>
                <a:cs typeface="+mn-cs"/>
              </a:rPr>
              <a:t>上方导航栏：</a:t>
            </a:r>
            <a:endParaRPr lang="en-US" altLang="zh-CN"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zh-CN" altLang="en-US" sz="1200" b="0" i="0" kern="1200" dirty="0">
                <a:solidFill>
                  <a:schemeClr val="tx1"/>
                </a:solidFill>
                <a:effectLst/>
                <a:latin typeface="+mn-lt"/>
                <a:ea typeface="+mn-ea"/>
                <a:cs typeface="+mn-cs"/>
              </a:rPr>
              <a:t>下方是与期刊投稿相关的信息，开放获取：会链接到</a:t>
            </a:r>
            <a:r>
              <a:rPr lang="en-US" altLang="zh-CN" sz="1200" b="0" i="0" kern="1200" dirty="0">
                <a:solidFill>
                  <a:schemeClr val="tx1"/>
                </a:solidFill>
                <a:effectLst/>
                <a:latin typeface="+mn-lt"/>
                <a:ea typeface="+mn-ea"/>
                <a:cs typeface="+mn-cs"/>
              </a:rPr>
              <a:t>ASME</a:t>
            </a:r>
            <a:r>
              <a:rPr lang="zh-CN" altLang="en-US" sz="1200" b="0" i="0" kern="1200" dirty="0">
                <a:solidFill>
                  <a:schemeClr val="tx1"/>
                </a:solidFill>
                <a:effectLst/>
                <a:latin typeface="+mn-lt"/>
                <a:ea typeface="+mn-ea"/>
                <a:cs typeface="+mn-cs"/>
              </a:rPr>
              <a:t>期刊投稿网站，</a:t>
            </a:r>
            <a:r>
              <a:rPr lang="en-US" altLang="zh-CN" sz="1200" b="0" i="0" kern="1200" dirty="0">
                <a:solidFill>
                  <a:schemeClr val="tx1"/>
                </a:solidFill>
                <a:effectLst/>
                <a:latin typeface="+mn-lt"/>
                <a:ea typeface="+mn-ea"/>
                <a:cs typeface="+mn-cs"/>
              </a:rPr>
              <a:t>ASME </a:t>
            </a:r>
            <a:r>
              <a:rPr lang="zh-CN" altLang="en-US" sz="1200" b="0" dirty="0">
                <a:latin typeface="等线" panose="02010600030101010101" pitchFamily="2" charset="-122"/>
                <a:ea typeface="等线" panose="02010600030101010101" pitchFamily="2" charset="-122"/>
              </a:rPr>
              <a:t>目前只有一本</a:t>
            </a:r>
            <a:r>
              <a:rPr lang="en-US" altLang="zh-CN" sz="1200" b="0" dirty="0">
                <a:latin typeface="等线" panose="02010600030101010101" pitchFamily="2" charset="-122"/>
                <a:ea typeface="等线" panose="02010600030101010101" pitchFamily="2" charset="-122"/>
              </a:rPr>
              <a:t>OA</a:t>
            </a:r>
            <a:r>
              <a:rPr lang="zh-CN" altLang="en-US" sz="1200" b="0" dirty="0">
                <a:latin typeface="等线" panose="02010600030101010101" pitchFamily="2" charset="-122"/>
                <a:ea typeface="等线" panose="02010600030101010101" pitchFamily="2" charset="-122"/>
              </a:rPr>
              <a:t>期刊；</a:t>
            </a:r>
            <a:r>
              <a:rPr lang="zh-CN" altLang="en-US" sz="1200" b="0" i="0" kern="1200" dirty="0">
                <a:solidFill>
                  <a:schemeClr val="tx1"/>
                </a:solidFill>
                <a:effectLst/>
                <a:latin typeface="+mn-lt"/>
                <a:ea typeface="+mn-ea"/>
                <a:cs typeface="+mn-cs"/>
              </a:rPr>
              <a:t>特刊征集信息、作者指南，大家可以具体了解。</a:t>
            </a:r>
            <a:endParaRPr lang="en-US" altLang="zh-CN" sz="1200" b="0"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altLang="zh-CN" sz="1200" b="1"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zh-CN" altLang="en-US" sz="1200" b="0" i="0" kern="1200" dirty="0">
              <a:solidFill>
                <a:schemeClr val="tx1"/>
              </a:solidFill>
              <a:effectLst/>
              <a:latin typeface="+mn-lt"/>
              <a:ea typeface="+mn-ea"/>
              <a:cs typeface="+mn-cs"/>
            </a:endParaRPr>
          </a:p>
        </p:txBody>
      </p:sp>
      <p:sp>
        <p:nvSpPr>
          <p:cNvPr id="4403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974197-EA77-4F79-9FBD-2453F128717F}" type="slidenum">
              <a:rPr lang="zh-CN" altLang="en-US" smtClean="0"/>
              <a:pPr fontAlgn="base">
                <a:spcBef>
                  <a:spcPct val="0"/>
                </a:spcBef>
                <a:spcAft>
                  <a:spcPct val="0"/>
                </a:spcAft>
                <a:defRPr/>
              </a:pPr>
              <a:t>46</a:t>
            </a:fld>
            <a:endParaRPr lang="zh-CN" altLang="en-US"/>
          </a:p>
        </p:txBody>
      </p:sp>
    </p:spTree>
    <p:extLst>
      <p:ext uri="{BB962C8B-B14F-4D97-AF65-F5344CB8AC3E}">
        <p14:creationId xmlns:p14="http://schemas.microsoft.com/office/powerpoint/2010/main" val="3794317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p:spPr>
      </p:sp>
      <p:sp>
        <p:nvSpPr>
          <p:cNvPr id="64515" name="备注占位符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zh-CN" altLang="en-US" dirty="0"/>
              <a:t>任意选择一本期刊做示例，给大家看一下整体的页面结构。</a:t>
            </a:r>
            <a:endParaRPr lang="en-US" altLang="zh-CN" dirty="0"/>
          </a:p>
          <a:p>
            <a:pPr marL="171450" indent="-171450" eaLnBrk="1" hangingPunct="1">
              <a:spcBef>
                <a:spcPct val="0"/>
              </a:spcBef>
              <a:buFont typeface="Arial" panose="020B0604020202020204" pitchFamily="34" charset="0"/>
              <a:buChar char="•"/>
            </a:pPr>
            <a:r>
              <a:rPr lang="zh-CN" altLang="en-US" dirty="0"/>
              <a:t>上方导航栏：</a:t>
            </a:r>
            <a:endParaRPr lang="en-US" altLang="zh-CN" dirty="0"/>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zh-CN" altLang="en-US" sz="1200" b="0" kern="1200" dirty="0">
                <a:solidFill>
                  <a:schemeClr val="tx1"/>
                </a:solidFill>
                <a:latin typeface="+mn-lt"/>
                <a:ea typeface="+mn-ea"/>
                <a:cs typeface="+mn-cs"/>
              </a:rPr>
              <a:t>左边给大家呈现的是这本期刊的最新文章</a:t>
            </a:r>
            <a:r>
              <a:rPr lang="en-US" altLang="zh-CN" sz="1200" b="0" kern="1200" dirty="0">
                <a:solidFill>
                  <a:schemeClr val="tx1"/>
                </a:solidFill>
                <a:latin typeface="+mn-lt"/>
                <a:ea typeface="+mn-ea"/>
                <a:cs typeface="+mn-cs"/>
              </a:rPr>
              <a:t>/</a:t>
            </a:r>
            <a:r>
              <a:rPr lang="zh-CN" altLang="en-US" sz="1200" b="0" kern="1200" dirty="0">
                <a:solidFill>
                  <a:schemeClr val="tx1"/>
                </a:solidFill>
                <a:latin typeface="+mn-lt"/>
                <a:ea typeface="+mn-ea"/>
                <a:cs typeface="+mn-cs"/>
              </a:rPr>
              <a:t>高阅读量</a:t>
            </a:r>
            <a:r>
              <a:rPr lang="en-US" altLang="zh-CN" sz="1200" b="0" kern="1200" dirty="0">
                <a:solidFill>
                  <a:schemeClr val="tx1"/>
                </a:solidFill>
                <a:latin typeface="+mn-lt"/>
                <a:ea typeface="+mn-ea"/>
                <a:cs typeface="+mn-cs"/>
              </a:rPr>
              <a:t>/</a:t>
            </a:r>
            <a:r>
              <a:rPr lang="zh-CN" altLang="en-US" sz="1200" b="0" kern="1200" dirty="0">
                <a:solidFill>
                  <a:schemeClr val="tx1"/>
                </a:solidFill>
                <a:latin typeface="+mn-lt"/>
                <a:ea typeface="+mn-ea"/>
                <a:cs typeface="+mn-cs"/>
              </a:rPr>
              <a:t>高引用量文章。通过这个版块，大家可以快速了解到当前行业的最新成果、以及全球科研人员重点关注的方向。</a:t>
            </a:r>
            <a:endParaRPr lang="en-US" altLang="zh-CN" sz="1200" b="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zh-CN" altLang="en-US" sz="1200" b="0" kern="1200" dirty="0">
                <a:solidFill>
                  <a:schemeClr val="tx1"/>
                </a:solidFill>
                <a:latin typeface="+mn-lt"/>
                <a:ea typeface="+mn-ea"/>
                <a:cs typeface="+mn-cs"/>
              </a:rPr>
              <a:t>中间这块，是最新接受的稿件，也就是已经</a:t>
            </a:r>
            <a:r>
              <a:rPr lang="zh-CN" altLang="en-US" sz="1200" b="0" i="0" kern="1200" dirty="0">
                <a:solidFill>
                  <a:schemeClr val="tx1"/>
                </a:solidFill>
                <a:effectLst/>
                <a:latin typeface="+mn-lt"/>
                <a:ea typeface="+mn-ea"/>
                <a:cs typeface="+mn-cs"/>
              </a:rPr>
              <a:t>通过了同行评审等流程，被期刊接受，但</a:t>
            </a:r>
            <a:r>
              <a:rPr lang="zh-CN" altLang="en-US" sz="1200" b="0" kern="1200" dirty="0">
                <a:solidFill>
                  <a:schemeClr val="tx1"/>
                </a:solidFill>
                <a:latin typeface="+mn-lt"/>
                <a:ea typeface="+mn-ea"/>
                <a:cs typeface="+mn-cs"/>
              </a:rPr>
              <a:t>还没有正式发表的成果，</a:t>
            </a:r>
            <a:r>
              <a:rPr lang="en-US" altLang="zh-CN" sz="1200" b="0" kern="1200" dirty="0">
                <a:solidFill>
                  <a:schemeClr val="tx1"/>
                </a:solidFill>
                <a:latin typeface="+mn-lt"/>
                <a:ea typeface="+mn-ea"/>
                <a:cs typeface="+mn-cs"/>
              </a:rPr>
              <a:t>ASME</a:t>
            </a:r>
            <a:r>
              <a:rPr lang="zh-CN" altLang="en-US" sz="1200" b="0" kern="1200" dirty="0">
                <a:solidFill>
                  <a:schemeClr val="tx1"/>
                </a:solidFill>
                <a:latin typeface="+mn-lt"/>
                <a:ea typeface="+mn-ea"/>
                <a:cs typeface="+mn-cs"/>
              </a:rPr>
              <a:t>会第一时间放在网站上，有助于读者尽快</a:t>
            </a:r>
            <a:r>
              <a:rPr lang="zh-CN" altLang="en-US" dirty="0"/>
              <a:t>了解最新研究成果与技术动态</a:t>
            </a:r>
            <a:r>
              <a:rPr lang="zh-CN" altLang="en-US" sz="1200" b="0" kern="1200" dirty="0">
                <a:solidFill>
                  <a:schemeClr val="tx1"/>
                </a:solidFill>
                <a:latin typeface="+mn-lt"/>
                <a:ea typeface="+mn-ea"/>
                <a:cs typeface="+mn-cs"/>
              </a:rPr>
              <a:t>；</a:t>
            </a:r>
            <a:endParaRPr lang="en-US" altLang="zh-CN" sz="1200" b="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zh-CN" altLang="en-US" sz="1200" b="0" kern="1200" dirty="0">
                <a:solidFill>
                  <a:schemeClr val="tx1"/>
                </a:solidFill>
                <a:latin typeface="+mn-lt"/>
                <a:ea typeface="+mn-ea"/>
                <a:cs typeface="+mn-cs"/>
              </a:rPr>
              <a:t>右边是平台推荐的精选文章，</a:t>
            </a:r>
            <a:r>
              <a:rPr lang="zh-CN" altLang="en-US" dirty="0"/>
              <a:t>通常是一些比较有代表性的内容，大家可以顺便看一看。</a:t>
            </a:r>
            <a:endParaRPr lang="en-US" altLang="zh-CN" b="0" dirty="0"/>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altLang="zh-CN" b="0" dirty="0"/>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zh-CN" altLang="en-US" sz="1200" b="0" i="0" kern="1200" dirty="0">
                <a:solidFill>
                  <a:schemeClr val="tx1"/>
                </a:solidFill>
                <a:effectLst/>
                <a:latin typeface="+mn-lt"/>
                <a:ea typeface="+mn-ea"/>
                <a:cs typeface="+mn-cs"/>
              </a:rPr>
              <a:t>这样做的目的主要是为了让读者尽快了解最新的研究成果，加快学术传播速度，使相关领域研究人员能及时获取前沿技术动态，同时也有助于作者的研究成果更早地得到关注和引用。</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zh-CN" altLang="en-US" sz="1200" b="1" i="0" kern="1200" dirty="0">
                <a:solidFill>
                  <a:schemeClr val="tx1"/>
                </a:solidFill>
                <a:effectLst/>
                <a:latin typeface="+mn-lt"/>
                <a:ea typeface="+mn-ea"/>
                <a:cs typeface="+mn-cs"/>
              </a:rPr>
              <a:t>未正式发表的已接受稿件可以引用，但需严格遵循期刊规范和学术伦理</a:t>
            </a:r>
            <a:r>
              <a:rPr lang="zh-CN" altLang="en-US" sz="1200" b="0" i="0" kern="1200" dirty="0">
                <a:solidFill>
                  <a:schemeClr val="tx1"/>
                </a:solidFill>
                <a:effectLst/>
                <a:latin typeface="+mn-lt"/>
                <a:ea typeface="+mn-ea"/>
                <a:cs typeface="+mn-cs"/>
              </a:rPr>
              <a:t>：标注状态、使用正确格式、确认可引用性。若涉及重要研究或学术评价（如职称评审、成果申报），建议优先引用正式发表的文献，或向期刊编辑、领域内专家确认引用的合规性。</a:t>
            </a:r>
            <a:endParaRPr lang="zh-CN" altLang="en-US" b="0" dirty="0"/>
          </a:p>
        </p:txBody>
      </p:sp>
      <p:sp>
        <p:nvSpPr>
          <p:cNvPr id="4403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974197-EA77-4F79-9FBD-2453F128717F}" type="slidenum">
              <a:rPr lang="zh-CN" altLang="en-US" smtClean="0"/>
              <a:pPr fontAlgn="base">
                <a:spcBef>
                  <a:spcPct val="0"/>
                </a:spcBef>
                <a:spcAft>
                  <a:spcPct val="0"/>
                </a:spcAft>
                <a:defRPr/>
              </a:pPr>
              <a:t>47</a:t>
            </a:fld>
            <a:endParaRPr lang="zh-CN" altLang="en-US"/>
          </a:p>
        </p:txBody>
      </p:sp>
    </p:spTree>
    <p:extLst>
      <p:ext uri="{BB962C8B-B14F-4D97-AF65-F5344CB8AC3E}">
        <p14:creationId xmlns:p14="http://schemas.microsoft.com/office/powerpoint/2010/main" val="3259787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p:spPr>
      </p:sp>
      <p:sp>
        <p:nvSpPr>
          <p:cNvPr id="563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8E6742-F2D4-4A8B-AB33-F878DBB68492}" type="slidenum">
              <a:rPr lang="zh-CN" altLang="en-US" smtClean="0"/>
              <a:pPr fontAlgn="base">
                <a:spcBef>
                  <a:spcPct val="0"/>
                </a:spcBef>
                <a:spcAft>
                  <a:spcPct val="0"/>
                </a:spcAft>
                <a:defRPr/>
              </a:pPr>
              <a:t>10</a:t>
            </a:fld>
            <a:endParaRPr lang="zh-CN" altLang="en-US"/>
          </a:p>
        </p:txBody>
      </p:sp>
    </p:spTree>
    <p:extLst>
      <p:ext uri="{BB962C8B-B14F-4D97-AF65-F5344CB8AC3E}">
        <p14:creationId xmlns:p14="http://schemas.microsoft.com/office/powerpoint/2010/main" val="742427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p:spPr>
      </p:sp>
      <p:sp>
        <p:nvSpPr>
          <p:cNvPr id="6553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506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5A8EAB-9F2F-46F7-89A8-230BF31A6B4E}" type="slidenum">
              <a:rPr lang="zh-CN" altLang="en-US" smtClean="0"/>
              <a:pPr fontAlgn="base">
                <a:spcBef>
                  <a:spcPct val="0"/>
                </a:spcBef>
                <a:spcAft>
                  <a:spcPct val="0"/>
                </a:spcAft>
                <a:defRPr/>
              </a:pPr>
              <a:t>48</a:t>
            </a:fld>
            <a:endParaRPr lang="zh-CN" altLang="en-US"/>
          </a:p>
        </p:txBody>
      </p:sp>
    </p:spTree>
    <p:extLst>
      <p:ext uri="{BB962C8B-B14F-4D97-AF65-F5344CB8AC3E}">
        <p14:creationId xmlns:p14="http://schemas.microsoft.com/office/powerpoint/2010/main" val="2956880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608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61F1D-9AA1-4820-BB8B-9CE70947C83D}" type="slidenum">
              <a:rPr lang="zh-CN" altLang="en-US" smtClean="0"/>
              <a:pPr fontAlgn="base">
                <a:spcBef>
                  <a:spcPct val="0"/>
                </a:spcBef>
                <a:spcAft>
                  <a:spcPct val="0"/>
                </a:spcAft>
                <a:defRPr/>
              </a:pPr>
              <a:t>49</a:t>
            </a:fld>
            <a:endParaRPr lang="zh-CN" altLang="en-US"/>
          </a:p>
        </p:txBody>
      </p:sp>
    </p:spTree>
    <p:extLst>
      <p:ext uri="{BB962C8B-B14F-4D97-AF65-F5344CB8AC3E}">
        <p14:creationId xmlns:p14="http://schemas.microsoft.com/office/powerpoint/2010/main" val="1242064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71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29B62F-787E-418A-B081-AD846AD0C16E}" type="slidenum">
              <a:rPr lang="zh-CN" altLang="en-US" smtClean="0"/>
              <a:pPr fontAlgn="base">
                <a:spcBef>
                  <a:spcPct val="0"/>
                </a:spcBef>
                <a:spcAft>
                  <a:spcPct val="0"/>
                </a:spcAft>
                <a:defRPr/>
              </a:pPr>
              <a:t>50</a:t>
            </a:fld>
            <a:endParaRPr lang="zh-CN" altLang="en-US"/>
          </a:p>
        </p:txBody>
      </p:sp>
    </p:spTree>
    <p:extLst>
      <p:ext uri="{BB962C8B-B14F-4D97-AF65-F5344CB8AC3E}">
        <p14:creationId xmlns:p14="http://schemas.microsoft.com/office/powerpoint/2010/main" val="3569620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71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29B62F-787E-418A-B081-AD846AD0C16E}" type="slidenum">
              <a:rPr lang="zh-CN" altLang="en-US" smtClean="0"/>
              <a:pPr fontAlgn="base">
                <a:spcBef>
                  <a:spcPct val="0"/>
                </a:spcBef>
                <a:spcAft>
                  <a:spcPct val="0"/>
                </a:spcAft>
                <a:defRPr/>
              </a:pPr>
              <a:t>51</a:t>
            </a:fld>
            <a:endParaRPr lang="zh-CN" altLang="en-US"/>
          </a:p>
        </p:txBody>
      </p:sp>
    </p:spTree>
    <p:extLst>
      <p:ext uri="{BB962C8B-B14F-4D97-AF65-F5344CB8AC3E}">
        <p14:creationId xmlns:p14="http://schemas.microsoft.com/office/powerpoint/2010/main" val="2123743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p:spPr>
      </p:sp>
      <p:sp>
        <p:nvSpPr>
          <p:cNvPr id="7065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71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C2ABCC-7A2E-4366-A88F-76253287BE11}" type="slidenum">
              <a:rPr lang="zh-CN" altLang="en-US" smtClean="0"/>
              <a:pPr fontAlgn="base">
                <a:spcBef>
                  <a:spcPct val="0"/>
                </a:spcBef>
                <a:spcAft>
                  <a:spcPct val="0"/>
                </a:spcAft>
                <a:defRPr/>
              </a:pPr>
              <a:t>52</a:t>
            </a:fld>
            <a:endParaRPr lang="zh-CN" altLang="en-US"/>
          </a:p>
        </p:txBody>
      </p:sp>
    </p:spTree>
    <p:extLst>
      <p:ext uri="{BB962C8B-B14F-4D97-AF65-F5344CB8AC3E}">
        <p14:creationId xmlns:p14="http://schemas.microsoft.com/office/powerpoint/2010/main" val="128904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bwMode="auto">
          <a:noFill/>
          <a:ln>
            <a:solidFill>
              <a:srgbClr val="000000"/>
            </a:solidFill>
            <a:miter lim="800000"/>
            <a:headEnd/>
            <a:tailEnd/>
          </a:ln>
        </p:spPr>
      </p:sp>
      <p:sp>
        <p:nvSpPr>
          <p:cNvPr id="7577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120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405B54-AB2A-43C1-9157-98DDC648AA28}" type="slidenum">
              <a:rPr lang="zh-CN" altLang="en-US" smtClean="0"/>
              <a:pPr fontAlgn="base">
                <a:spcBef>
                  <a:spcPct val="0"/>
                </a:spcBef>
                <a:spcAft>
                  <a:spcPct val="0"/>
                </a:spcAft>
                <a:defRPr/>
              </a:pPr>
              <a:t>53</a:t>
            </a:fld>
            <a:endParaRPr lang="zh-CN" altLang="en-US"/>
          </a:p>
        </p:txBody>
      </p:sp>
    </p:spTree>
    <p:extLst>
      <p:ext uri="{BB962C8B-B14F-4D97-AF65-F5344CB8AC3E}">
        <p14:creationId xmlns:p14="http://schemas.microsoft.com/office/powerpoint/2010/main" val="1146354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bwMode="auto">
          <a:noFill/>
          <a:ln>
            <a:solidFill>
              <a:srgbClr val="000000"/>
            </a:solidFill>
            <a:miter lim="800000"/>
            <a:headEnd/>
            <a:tailEnd/>
          </a:ln>
        </p:spPr>
      </p:sp>
      <p:sp>
        <p:nvSpPr>
          <p:cNvPr id="7680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222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3CCA47-C2BF-4764-8623-9B4F49B8D300}" type="slidenum">
              <a:rPr lang="zh-CN" altLang="en-US" smtClean="0"/>
              <a:pPr fontAlgn="base">
                <a:spcBef>
                  <a:spcPct val="0"/>
                </a:spcBef>
                <a:spcAft>
                  <a:spcPct val="0"/>
                </a:spcAft>
                <a:defRPr/>
              </a:pPr>
              <a:t>54</a:t>
            </a:fld>
            <a:endParaRPr lang="zh-CN" altLang="en-US"/>
          </a:p>
        </p:txBody>
      </p:sp>
    </p:spTree>
    <p:extLst>
      <p:ext uri="{BB962C8B-B14F-4D97-AF65-F5344CB8AC3E}">
        <p14:creationId xmlns:p14="http://schemas.microsoft.com/office/powerpoint/2010/main" val="1090510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bwMode="auto">
          <a:noFill/>
          <a:ln>
            <a:solidFill>
              <a:srgbClr val="000000"/>
            </a:solidFill>
            <a:miter lim="800000"/>
            <a:headEnd/>
            <a:tailEnd/>
          </a:ln>
        </p:spPr>
      </p:sp>
      <p:sp>
        <p:nvSpPr>
          <p:cNvPr id="7782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325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8F853D-C13E-4514-9A0E-AB4B30AEE908}" type="slidenum">
              <a:rPr lang="zh-CN" altLang="en-US" smtClean="0"/>
              <a:pPr fontAlgn="base">
                <a:spcBef>
                  <a:spcPct val="0"/>
                </a:spcBef>
                <a:spcAft>
                  <a:spcPct val="0"/>
                </a:spcAft>
                <a:defRPr/>
              </a:pPr>
              <a:t>55</a:t>
            </a:fld>
            <a:endParaRPr lang="zh-CN" altLang="en-US"/>
          </a:p>
        </p:txBody>
      </p:sp>
    </p:spTree>
    <p:extLst>
      <p:ext uri="{BB962C8B-B14F-4D97-AF65-F5344CB8AC3E}">
        <p14:creationId xmlns:p14="http://schemas.microsoft.com/office/powerpoint/2010/main" val="40845481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bwMode="auto">
          <a:noFill/>
          <a:ln>
            <a:solidFill>
              <a:srgbClr val="000000"/>
            </a:solidFill>
            <a:miter lim="800000"/>
            <a:headEnd/>
            <a:tailEnd/>
          </a:ln>
        </p:spPr>
      </p:sp>
      <p:sp>
        <p:nvSpPr>
          <p:cNvPr id="798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530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B3CD52-C56F-4003-93DD-AA4754C8ACD1}" type="slidenum">
              <a:rPr lang="zh-CN" altLang="en-US" smtClean="0"/>
              <a:pPr fontAlgn="base">
                <a:spcBef>
                  <a:spcPct val="0"/>
                </a:spcBef>
                <a:spcAft>
                  <a:spcPct val="0"/>
                </a:spcAft>
                <a:defRPr/>
              </a:pPr>
              <a:t>56</a:t>
            </a:fld>
            <a:endParaRPr lang="zh-CN" altLang="en-US"/>
          </a:p>
        </p:txBody>
      </p:sp>
    </p:spTree>
    <p:extLst>
      <p:ext uri="{BB962C8B-B14F-4D97-AF65-F5344CB8AC3E}">
        <p14:creationId xmlns:p14="http://schemas.microsoft.com/office/powerpoint/2010/main" val="1136928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bwMode="auto">
          <a:noFill/>
          <a:ln>
            <a:solidFill>
              <a:srgbClr val="000000"/>
            </a:solidFill>
            <a:miter lim="800000"/>
            <a:headEnd/>
            <a:tailEnd/>
          </a:ln>
        </p:spPr>
      </p:sp>
      <p:sp>
        <p:nvSpPr>
          <p:cNvPr id="798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530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B3CD52-C56F-4003-93DD-AA4754C8ACD1}" type="slidenum">
              <a:rPr lang="zh-CN" altLang="en-US" smtClean="0"/>
              <a:pPr fontAlgn="base">
                <a:spcBef>
                  <a:spcPct val="0"/>
                </a:spcBef>
                <a:spcAft>
                  <a:spcPct val="0"/>
                </a:spcAft>
                <a:defRPr/>
              </a:pPr>
              <a:t>57</a:t>
            </a:fld>
            <a:endParaRPr lang="zh-CN" altLang="en-US"/>
          </a:p>
        </p:txBody>
      </p:sp>
    </p:spTree>
    <p:extLst>
      <p:ext uri="{BB962C8B-B14F-4D97-AF65-F5344CB8AC3E}">
        <p14:creationId xmlns:p14="http://schemas.microsoft.com/office/powerpoint/2010/main" val="196363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11</a:t>
            </a:fld>
            <a:endParaRPr lang="zh-CN" altLang="en-US"/>
          </a:p>
        </p:txBody>
      </p:sp>
    </p:spTree>
    <p:extLst>
      <p:ext uri="{BB962C8B-B14F-4D97-AF65-F5344CB8AC3E}">
        <p14:creationId xmlns:p14="http://schemas.microsoft.com/office/powerpoint/2010/main" val="10581372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bwMode="auto">
          <a:noFill/>
          <a:ln>
            <a:solidFill>
              <a:srgbClr val="000000"/>
            </a:solidFill>
            <a:miter lim="800000"/>
            <a:headEnd/>
            <a:tailEnd/>
          </a:ln>
        </p:spPr>
      </p:sp>
      <p:sp>
        <p:nvSpPr>
          <p:cNvPr id="7270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734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17B6F4-4721-4E6B-9991-1929B34DB4CE}" type="slidenum">
              <a:rPr lang="zh-CN" altLang="en-US" smtClean="0"/>
              <a:pPr fontAlgn="base">
                <a:spcBef>
                  <a:spcPct val="0"/>
                </a:spcBef>
                <a:spcAft>
                  <a:spcPct val="0"/>
                </a:spcAft>
                <a:defRPr/>
              </a:pPr>
              <a:t>58</a:t>
            </a:fld>
            <a:endParaRPr lang="zh-CN" altLang="en-US"/>
          </a:p>
        </p:txBody>
      </p:sp>
    </p:spTree>
    <p:extLst>
      <p:ext uri="{BB962C8B-B14F-4D97-AF65-F5344CB8AC3E}">
        <p14:creationId xmlns:p14="http://schemas.microsoft.com/office/powerpoint/2010/main" val="1127131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noFill/>
          <a:ln>
            <a:solidFill>
              <a:srgbClr val="000000"/>
            </a:solidFill>
            <a:miter lim="800000"/>
            <a:headEnd/>
            <a:tailEnd/>
          </a:ln>
        </p:spPr>
      </p:sp>
      <p:sp>
        <p:nvSpPr>
          <p:cNvPr id="7373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837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5AEA1D-1114-40C0-8848-855C9964F66F}" type="slidenum">
              <a:rPr lang="zh-CN" altLang="en-US" smtClean="0"/>
              <a:pPr fontAlgn="base">
                <a:spcBef>
                  <a:spcPct val="0"/>
                </a:spcBef>
                <a:spcAft>
                  <a:spcPct val="0"/>
                </a:spcAft>
                <a:defRPr/>
              </a:pPr>
              <a:t>59</a:t>
            </a:fld>
            <a:endParaRPr lang="zh-CN" altLang="en-US"/>
          </a:p>
        </p:txBody>
      </p:sp>
    </p:spTree>
    <p:extLst>
      <p:ext uri="{BB962C8B-B14F-4D97-AF65-F5344CB8AC3E}">
        <p14:creationId xmlns:p14="http://schemas.microsoft.com/office/powerpoint/2010/main" val="2508138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headEnd/>
            <a:tailEnd/>
          </a:ln>
        </p:spPr>
      </p:sp>
      <p:sp>
        <p:nvSpPr>
          <p:cNvPr id="7475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939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48F55-840A-4587-804F-B64386BF9F50}" type="slidenum">
              <a:rPr lang="zh-CN" altLang="en-US" smtClean="0"/>
              <a:pPr fontAlgn="base">
                <a:spcBef>
                  <a:spcPct val="0"/>
                </a:spcBef>
                <a:spcAft>
                  <a:spcPct val="0"/>
                </a:spcAft>
                <a:defRPr/>
              </a:pPr>
              <a:t>60</a:t>
            </a:fld>
            <a:endParaRPr lang="zh-CN" altLang="en-US"/>
          </a:p>
        </p:txBody>
      </p:sp>
    </p:spTree>
    <p:extLst>
      <p:ext uri="{BB962C8B-B14F-4D97-AF65-F5344CB8AC3E}">
        <p14:creationId xmlns:p14="http://schemas.microsoft.com/office/powerpoint/2010/main" val="23102091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p:spPr>
      </p:sp>
      <p:sp>
        <p:nvSpPr>
          <p:cNvPr id="808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b="1"/>
          </a:p>
        </p:txBody>
      </p:sp>
      <p:sp>
        <p:nvSpPr>
          <p:cNvPr id="6042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B1DBCF-97E6-4D25-AAF8-46A26DE8F38B}" type="slidenum">
              <a:rPr lang="zh-CN" altLang="en-US" smtClean="0"/>
              <a:pPr fontAlgn="base">
                <a:spcBef>
                  <a:spcPct val="0"/>
                </a:spcBef>
                <a:spcAft>
                  <a:spcPct val="0"/>
                </a:spcAft>
                <a:defRPr/>
              </a:pPr>
              <a:t>61</a:t>
            </a:fld>
            <a:endParaRPr lang="zh-CN" altLang="en-US"/>
          </a:p>
        </p:txBody>
      </p:sp>
    </p:spTree>
    <p:extLst>
      <p:ext uri="{BB962C8B-B14F-4D97-AF65-F5344CB8AC3E}">
        <p14:creationId xmlns:p14="http://schemas.microsoft.com/office/powerpoint/2010/main" val="11085092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TextEdit="1"/>
          </p:cNvSpPr>
          <p:nvPr>
            <p:ph type="sldImg"/>
          </p:nvPr>
        </p:nvSpPr>
        <p:spPr bwMode="auto">
          <a:noFill/>
          <a:ln>
            <a:solidFill>
              <a:srgbClr val="000000"/>
            </a:solidFill>
            <a:miter lim="800000"/>
            <a:headEnd/>
            <a:tailEnd/>
          </a:ln>
        </p:spPr>
      </p:sp>
      <p:sp>
        <p:nvSpPr>
          <p:cNvPr id="819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注意：同时输入两个</a:t>
            </a:r>
            <a:r>
              <a:rPr lang="zh-CN" altLang="en-US"/>
              <a:t>词检索、当中</a:t>
            </a:r>
            <a:r>
              <a:rPr lang="zh-CN" altLang="en-US" dirty="0"/>
              <a:t>不</a:t>
            </a:r>
            <a:r>
              <a:rPr lang="zh-CN" altLang="en-US"/>
              <a:t>加逻辑符号、默认</a:t>
            </a:r>
            <a:r>
              <a:rPr lang="zh-CN" altLang="en-US" dirty="0"/>
              <a:t>是“或”的关系</a:t>
            </a:r>
          </a:p>
        </p:txBody>
      </p:sp>
      <p:sp>
        <p:nvSpPr>
          <p:cNvPr id="6144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DB6E0C-ECA8-44EE-8797-E5E7D7743182}" type="slidenum">
              <a:rPr lang="zh-CN" altLang="en-US" smtClean="0"/>
              <a:pPr fontAlgn="base">
                <a:spcBef>
                  <a:spcPct val="0"/>
                </a:spcBef>
                <a:spcAft>
                  <a:spcPct val="0"/>
                </a:spcAft>
                <a:defRPr/>
              </a:pPr>
              <a:t>63</a:t>
            </a:fld>
            <a:endParaRPr lang="zh-CN" altLang="en-US"/>
          </a:p>
        </p:txBody>
      </p:sp>
    </p:spTree>
    <p:extLst>
      <p:ext uri="{BB962C8B-B14F-4D97-AF65-F5344CB8AC3E}">
        <p14:creationId xmlns:p14="http://schemas.microsoft.com/office/powerpoint/2010/main" val="39112514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bwMode="auto">
          <a:noFill/>
          <a:ln>
            <a:solidFill>
              <a:srgbClr val="000000"/>
            </a:solidFill>
            <a:miter lim="800000"/>
            <a:headEnd/>
            <a:tailEnd/>
          </a:ln>
        </p:spPr>
      </p:sp>
      <p:sp>
        <p:nvSpPr>
          <p:cNvPr id="829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注意：检索结果是文章或章节链接、而没有电子书、期刊或会议的总页面链接</a:t>
            </a:r>
          </a:p>
        </p:txBody>
      </p:sp>
      <p:sp>
        <p:nvSpPr>
          <p:cNvPr id="6246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7B7DFB-F79A-4E61-8658-8D306F334C82}" type="slidenum">
              <a:rPr lang="zh-CN" altLang="en-US" smtClean="0"/>
              <a:pPr fontAlgn="base">
                <a:spcBef>
                  <a:spcPct val="0"/>
                </a:spcBef>
                <a:spcAft>
                  <a:spcPct val="0"/>
                </a:spcAft>
                <a:defRPr/>
              </a:pPr>
              <a:t>64</a:t>
            </a:fld>
            <a:endParaRPr lang="zh-CN" altLang="en-US"/>
          </a:p>
        </p:txBody>
      </p:sp>
    </p:spTree>
    <p:extLst>
      <p:ext uri="{BB962C8B-B14F-4D97-AF65-F5344CB8AC3E}">
        <p14:creationId xmlns:p14="http://schemas.microsoft.com/office/powerpoint/2010/main" val="3266717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bwMode="auto">
          <a:noFill/>
          <a:ln>
            <a:solidFill>
              <a:srgbClr val="000000"/>
            </a:solidFill>
            <a:miter lim="800000"/>
            <a:headEnd/>
            <a:tailEnd/>
          </a:ln>
        </p:spPr>
      </p:sp>
      <p:sp>
        <p:nvSpPr>
          <p:cNvPr id="829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注意：检索结果是文章或</a:t>
            </a:r>
            <a:r>
              <a:rPr lang="zh-CN" altLang="en-US"/>
              <a:t>章节链接、而</a:t>
            </a:r>
            <a:r>
              <a:rPr lang="zh-CN" altLang="en-US" dirty="0"/>
              <a:t>没有</a:t>
            </a:r>
            <a:r>
              <a:rPr lang="zh-CN" altLang="en-US"/>
              <a:t>电子书、期刊</a:t>
            </a:r>
            <a:r>
              <a:rPr lang="zh-CN" altLang="en-US" dirty="0"/>
              <a:t>或会议的总页面链接</a:t>
            </a:r>
          </a:p>
        </p:txBody>
      </p:sp>
      <p:sp>
        <p:nvSpPr>
          <p:cNvPr id="6246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7B7DFB-F79A-4E61-8658-8D306F334C82}" type="slidenum">
              <a:rPr lang="zh-CN" altLang="en-US" smtClean="0"/>
              <a:pPr fontAlgn="base">
                <a:spcBef>
                  <a:spcPct val="0"/>
                </a:spcBef>
                <a:spcAft>
                  <a:spcPct val="0"/>
                </a:spcAft>
                <a:defRPr/>
              </a:pPr>
              <a:t>65</a:t>
            </a:fld>
            <a:endParaRPr lang="zh-CN" altLang="en-US"/>
          </a:p>
        </p:txBody>
      </p:sp>
    </p:spTree>
    <p:extLst>
      <p:ext uri="{BB962C8B-B14F-4D97-AF65-F5344CB8AC3E}">
        <p14:creationId xmlns:p14="http://schemas.microsoft.com/office/powerpoint/2010/main" val="14430496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bwMode="auto">
          <a:noFill/>
          <a:ln>
            <a:solidFill>
              <a:srgbClr val="000000"/>
            </a:solidFill>
            <a:miter lim="800000"/>
            <a:headEnd/>
            <a:tailEnd/>
          </a:ln>
        </p:spPr>
      </p:sp>
      <p:sp>
        <p:nvSpPr>
          <p:cNvPr id="839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用单位的邮编检索 作为检索发文作者单位的方法</a:t>
            </a:r>
          </a:p>
        </p:txBody>
      </p:sp>
      <p:sp>
        <p:nvSpPr>
          <p:cNvPr id="6349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053346-E91C-44B6-B700-64403F9DF78B}" type="slidenum">
              <a:rPr lang="zh-CN" altLang="en-US" smtClean="0"/>
              <a:pPr fontAlgn="base">
                <a:spcBef>
                  <a:spcPct val="0"/>
                </a:spcBef>
                <a:spcAft>
                  <a:spcPct val="0"/>
                </a:spcAft>
                <a:defRPr/>
              </a:pPr>
              <a:t>66</a:t>
            </a:fld>
            <a:endParaRPr lang="zh-CN" altLang="en-US"/>
          </a:p>
        </p:txBody>
      </p:sp>
    </p:spTree>
    <p:extLst>
      <p:ext uri="{BB962C8B-B14F-4D97-AF65-F5344CB8AC3E}">
        <p14:creationId xmlns:p14="http://schemas.microsoft.com/office/powerpoint/2010/main" val="18895345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bwMode="auto">
          <a:noFill/>
          <a:ln>
            <a:solidFill>
              <a:srgbClr val="000000"/>
            </a:solidFill>
            <a:miter lim="800000"/>
            <a:headEnd/>
            <a:tailEnd/>
          </a:ln>
        </p:spPr>
      </p:sp>
      <p:sp>
        <p:nvSpPr>
          <p:cNvPr id="8909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861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54C2CD-C89D-42D0-BABA-A33622E387DE}" type="slidenum">
              <a:rPr lang="zh-CN" altLang="en-US" smtClean="0"/>
              <a:pPr fontAlgn="base">
                <a:spcBef>
                  <a:spcPct val="0"/>
                </a:spcBef>
                <a:spcAft>
                  <a:spcPct val="0"/>
                </a:spcAft>
                <a:defRPr/>
              </a:pPr>
              <a:t>67</a:t>
            </a:fld>
            <a:endParaRPr lang="zh-CN" altLang="en-US"/>
          </a:p>
        </p:txBody>
      </p:sp>
    </p:spTree>
    <p:extLst>
      <p:ext uri="{BB962C8B-B14F-4D97-AF65-F5344CB8AC3E}">
        <p14:creationId xmlns:p14="http://schemas.microsoft.com/office/powerpoint/2010/main" val="37585182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bwMode="auto">
          <a:noFill/>
          <a:ln>
            <a:solidFill>
              <a:srgbClr val="000000"/>
            </a:solidFill>
            <a:miter lim="800000"/>
            <a:headEnd/>
            <a:tailEnd/>
          </a:ln>
        </p:spPr>
      </p:sp>
      <p:sp>
        <p:nvSpPr>
          <p:cNvPr id="8909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861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54C2CD-C89D-42D0-BABA-A33622E387DE}" type="slidenum">
              <a:rPr lang="zh-CN" altLang="en-US" smtClean="0"/>
              <a:pPr fontAlgn="base">
                <a:spcBef>
                  <a:spcPct val="0"/>
                </a:spcBef>
                <a:spcAft>
                  <a:spcPct val="0"/>
                </a:spcAft>
                <a:defRPr/>
              </a:pPr>
              <a:t>68</a:t>
            </a:fld>
            <a:endParaRPr lang="zh-CN" altLang="en-US"/>
          </a:p>
        </p:txBody>
      </p:sp>
    </p:spTree>
    <p:extLst>
      <p:ext uri="{BB962C8B-B14F-4D97-AF65-F5344CB8AC3E}">
        <p14:creationId xmlns:p14="http://schemas.microsoft.com/office/powerpoint/2010/main" val="3298052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12</a:t>
            </a:fld>
            <a:endParaRPr lang="zh-CN" altLang="en-US"/>
          </a:p>
        </p:txBody>
      </p:sp>
    </p:spTree>
    <p:extLst>
      <p:ext uri="{BB962C8B-B14F-4D97-AF65-F5344CB8AC3E}">
        <p14:creationId xmlns:p14="http://schemas.microsoft.com/office/powerpoint/2010/main" val="11279065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F278EC-7F72-4285-8F6D-9EFB4323AF72}" type="slidenum">
              <a:rPr lang="en-US" altLang="zh-CN"/>
              <a:pPr/>
              <a:t>69</a:t>
            </a:fld>
            <a:endParaRPr lang="en-US" altLang="zh-CN"/>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319524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13</a:t>
            </a:fld>
            <a:endParaRPr lang="zh-CN" altLang="en-US"/>
          </a:p>
        </p:txBody>
      </p:sp>
    </p:spTree>
    <p:extLst>
      <p:ext uri="{BB962C8B-B14F-4D97-AF65-F5344CB8AC3E}">
        <p14:creationId xmlns:p14="http://schemas.microsoft.com/office/powerpoint/2010/main" val="591905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14</a:t>
            </a:fld>
            <a:endParaRPr lang="zh-CN" altLang="en-US"/>
          </a:p>
        </p:txBody>
      </p:sp>
    </p:spTree>
    <p:extLst>
      <p:ext uri="{BB962C8B-B14F-4D97-AF65-F5344CB8AC3E}">
        <p14:creationId xmlns:p14="http://schemas.microsoft.com/office/powerpoint/2010/main" val="11705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15</a:t>
            </a:fld>
            <a:endParaRPr lang="zh-CN" altLang="en-US"/>
          </a:p>
        </p:txBody>
      </p:sp>
    </p:spTree>
    <p:extLst>
      <p:ext uri="{BB962C8B-B14F-4D97-AF65-F5344CB8AC3E}">
        <p14:creationId xmlns:p14="http://schemas.microsoft.com/office/powerpoint/2010/main" val="1558771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大标题">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5A69FA5-C7C9-401B-A904-A141605C1CCC}"/>
              </a:ext>
            </a:extLst>
          </p:cNvPr>
          <p:cNvSpPr/>
          <p:nvPr userDrawn="1"/>
        </p:nvSpPr>
        <p:spPr>
          <a:xfrm>
            <a:off x="0" y="-14834"/>
            <a:ext cx="12192000" cy="3704597"/>
          </a:xfrm>
          <a:prstGeom prst="rect">
            <a:avLst/>
          </a:prstGeom>
          <a:solidFill>
            <a:srgbClr val="7D2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思源黑体 Normal" panose="020B0400000000000000" pitchFamily="34" charset="-122"/>
              <a:ea typeface="思源黑体 Normal" panose="020B0400000000000000" pitchFamily="34" charset="-122"/>
            </a:endParaRPr>
          </a:p>
        </p:txBody>
      </p:sp>
      <p:sp>
        <p:nvSpPr>
          <p:cNvPr id="15" name="矩形 14">
            <a:extLst>
              <a:ext uri="{FF2B5EF4-FFF2-40B4-BE49-F238E27FC236}">
                <a16:creationId xmlns:a16="http://schemas.microsoft.com/office/drawing/2014/main" id="{016A3FF7-8701-49FE-9A93-8DBC147EF825}"/>
              </a:ext>
            </a:extLst>
          </p:cNvPr>
          <p:cNvSpPr/>
          <p:nvPr userDrawn="1"/>
        </p:nvSpPr>
        <p:spPr>
          <a:xfrm>
            <a:off x="248279" y="332656"/>
            <a:ext cx="11688278" cy="5832648"/>
          </a:xfrm>
          <a:prstGeom prst="rect">
            <a:avLst/>
          </a:prstGeom>
          <a:solidFill>
            <a:schemeClr val="bg1"/>
          </a:solidFill>
          <a:ln>
            <a:noFill/>
          </a:ln>
          <a:effectLst>
            <a:outerShdw blurRad="177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endParaRPr>
          </a:p>
        </p:txBody>
      </p:sp>
      <p:sp>
        <p:nvSpPr>
          <p:cNvPr id="16" name="矩形 15">
            <a:extLst>
              <a:ext uri="{FF2B5EF4-FFF2-40B4-BE49-F238E27FC236}">
                <a16:creationId xmlns:a16="http://schemas.microsoft.com/office/drawing/2014/main" id="{62445F43-E8C0-4E1E-9388-24BB5B8057C7}"/>
              </a:ext>
            </a:extLst>
          </p:cNvPr>
          <p:cNvSpPr/>
          <p:nvPr userDrawn="1"/>
        </p:nvSpPr>
        <p:spPr>
          <a:xfrm>
            <a:off x="248279" y="337383"/>
            <a:ext cx="11688278" cy="426891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endParaRPr>
          </a:p>
        </p:txBody>
      </p:sp>
      <p:sp>
        <p:nvSpPr>
          <p:cNvPr id="17" name="矩形 16">
            <a:extLst>
              <a:ext uri="{FF2B5EF4-FFF2-40B4-BE49-F238E27FC236}">
                <a16:creationId xmlns:a16="http://schemas.microsoft.com/office/drawing/2014/main" id="{4F2647BE-9C22-40D8-B427-4F3B11FCBDCF}"/>
              </a:ext>
            </a:extLst>
          </p:cNvPr>
          <p:cNvSpPr/>
          <p:nvPr userDrawn="1"/>
        </p:nvSpPr>
        <p:spPr>
          <a:xfrm>
            <a:off x="248279" y="337383"/>
            <a:ext cx="11688278" cy="426891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endParaRPr>
          </a:p>
        </p:txBody>
      </p:sp>
      <p:sp>
        <p:nvSpPr>
          <p:cNvPr id="19" name="矩形 18">
            <a:extLst>
              <a:ext uri="{FF2B5EF4-FFF2-40B4-BE49-F238E27FC236}">
                <a16:creationId xmlns:a16="http://schemas.microsoft.com/office/drawing/2014/main" id="{E340BF74-96D1-46E1-8F13-B5A68A22C905}"/>
              </a:ext>
            </a:extLst>
          </p:cNvPr>
          <p:cNvSpPr/>
          <p:nvPr userDrawn="1"/>
        </p:nvSpPr>
        <p:spPr>
          <a:xfrm>
            <a:off x="1271464" y="4949065"/>
            <a:ext cx="2170232" cy="472054"/>
          </a:xfrm>
          <a:prstGeom prst="rect">
            <a:avLst/>
          </a:prstGeom>
          <a:solidFill>
            <a:srgbClr val="F7B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思源黑体 Normal" panose="020B0400000000000000" pitchFamily="34" charset="-122"/>
              <a:ea typeface="思源黑体 Normal" panose="020B0400000000000000" pitchFamily="34" charset="-122"/>
            </a:endParaRPr>
          </a:p>
        </p:txBody>
      </p:sp>
      <p:pic>
        <p:nvPicPr>
          <p:cNvPr id="8" name="图片 7">
            <a:extLst>
              <a:ext uri="{FF2B5EF4-FFF2-40B4-BE49-F238E27FC236}">
                <a16:creationId xmlns:a16="http://schemas.microsoft.com/office/drawing/2014/main" id="{932ED422-3240-A3DB-4623-9911C2BAC74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61474" y="620688"/>
            <a:ext cx="1689575" cy="631320"/>
          </a:xfrm>
          <a:prstGeom prst="rect">
            <a:avLst/>
          </a:prstGeom>
        </p:spPr>
      </p:pic>
    </p:spTree>
    <p:extLst>
      <p:ext uri="{BB962C8B-B14F-4D97-AF65-F5344CB8AC3E}">
        <p14:creationId xmlns:p14="http://schemas.microsoft.com/office/powerpoint/2010/main" val="225603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7B520CA-4F2B-48DF-8C8E-170B6194D8E8}"/>
              </a:ext>
            </a:extLst>
          </p:cNvPr>
          <p:cNvSpPr/>
          <p:nvPr userDrawn="1"/>
        </p:nvSpPr>
        <p:spPr>
          <a:xfrm>
            <a:off x="0" y="0"/>
            <a:ext cx="12192000" cy="576064"/>
          </a:xfrm>
          <a:prstGeom prst="rect">
            <a:avLst/>
          </a:prstGeom>
          <a:solidFill>
            <a:srgbClr val="7D2A70"/>
          </a:solidFill>
          <a:ln>
            <a:noFill/>
          </a:ln>
          <a:effectLst>
            <a:outerShdw blurRad="50800" dist="254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endParaRPr>
          </a:p>
        </p:txBody>
      </p:sp>
      <p:sp>
        <p:nvSpPr>
          <p:cNvPr id="14" name="椭圆 13">
            <a:extLst>
              <a:ext uri="{FF2B5EF4-FFF2-40B4-BE49-F238E27FC236}">
                <a16:creationId xmlns:a16="http://schemas.microsoft.com/office/drawing/2014/main" id="{2527FF77-64AF-47B8-99F2-AB14F1267377}"/>
              </a:ext>
            </a:extLst>
          </p:cNvPr>
          <p:cNvSpPr/>
          <p:nvPr userDrawn="1"/>
        </p:nvSpPr>
        <p:spPr>
          <a:xfrm>
            <a:off x="535513" y="216024"/>
            <a:ext cx="144016" cy="144016"/>
          </a:xfrm>
          <a:prstGeom prst="ellipse">
            <a:avLst/>
          </a:prstGeom>
          <a:solidFill>
            <a:srgbClr val="F7B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endParaRPr>
          </a:p>
        </p:txBody>
      </p:sp>
      <p:sp>
        <p:nvSpPr>
          <p:cNvPr id="15" name="椭圆 14">
            <a:extLst>
              <a:ext uri="{FF2B5EF4-FFF2-40B4-BE49-F238E27FC236}">
                <a16:creationId xmlns:a16="http://schemas.microsoft.com/office/drawing/2014/main" id="{1E5646BB-4F42-4DEA-9C15-8250EECCF436}"/>
              </a:ext>
            </a:extLst>
          </p:cNvPr>
          <p:cNvSpPr/>
          <p:nvPr userDrawn="1"/>
        </p:nvSpPr>
        <p:spPr>
          <a:xfrm>
            <a:off x="323016" y="216024"/>
            <a:ext cx="144016" cy="144016"/>
          </a:xfrm>
          <a:prstGeom prst="ellipse">
            <a:avLst/>
          </a:prstGeom>
          <a:solidFill>
            <a:srgbClr val="F7B2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endParaRPr>
          </a:p>
        </p:txBody>
      </p:sp>
      <p:sp>
        <p:nvSpPr>
          <p:cNvPr id="16" name="椭圆 15">
            <a:extLst>
              <a:ext uri="{FF2B5EF4-FFF2-40B4-BE49-F238E27FC236}">
                <a16:creationId xmlns:a16="http://schemas.microsoft.com/office/drawing/2014/main" id="{FA9626C4-F89A-4CC9-8DF8-5A60C8DFB9C2}"/>
              </a:ext>
            </a:extLst>
          </p:cNvPr>
          <p:cNvSpPr/>
          <p:nvPr userDrawn="1"/>
        </p:nvSpPr>
        <p:spPr>
          <a:xfrm>
            <a:off x="110519" y="216024"/>
            <a:ext cx="144016" cy="144016"/>
          </a:xfrm>
          <a:prstGeom prst="ellipse">
            <a:avLst/>
          </a:prstGeom>
          <a:solidFill>
            <a:srgbClr val="F7B22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endParaRPr>
          </a:p>
        </p:txBody>
      </p:sp>
      <p:pic>
        <p:nvPicPr>
          <p:cNvPr id="20" name="图形 19">
            <a:extLst>
              <a:ext uri="{FF2B5EF4-FFF2-40B4-BE49-F238E27FC236}">
                <a16:creationId xmlns:a16="http://schemas.microsoft.com/office/drawing/2014/main" id="{35150190-1174-48C7-AC56-587A82F85C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801" y="95639"/>
            <a:ext cx="1033504" cy="384786"/>
          </a:xfrm>
          <a:prstGeom prst="rect">
            <a:avLst/>
          </a:prstGeom>
        </p:spPr>
      </p:pic>
      <p:sp>
        <p:nvSpPr>
          <p:cNvPr id="44" name="矩形 43">
            <a:extLst>
              <a:ext uri="{FF2B5EF4-FFF2-40B4-BE49-F238E27FC236}">
                <a16:creationId xmlns:a16="http://schemas.microsoft.com/office/drawing/2014/main" id="{FC9ADDCE-DD63-42A1-80DF-464E34077563}"/>
              </a:ext>
            </a:extLst>
          </p:cNvPr>
          <p:cNvSpPr/>
          <p:nvPr userDrawn="1"/>
        </p:nvSpPr>
        <p:spPr>
          <a:xfrm>
            <a:off x="0" y="576064"/>
            <a:ext cx="12192000" cy="54000"/>
          </a:xfrm>
          <a:prstGeom prst="rect">
            <a:avLst/>
          </a:prstGeom>
          <a:solidFill>
            <a:srgbClr val="F7B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endParaRPr>
          </a:p>
        </p:txBody>
      </p:sp>
      <p:sp>
        <p:nvSpPr>
          <p:cNvPr id="9" name="矩形 8">
            <a:extLst>
              <a:ext uri="{FF2B5EF4-FFF2-40B4-BE49-F238E27FC236}">
                <a16:creationId xmlns:a16="http://schemas.microsoft.com/office/drawing/2014/main" id="{811D84F3-299D-44BA-8A5F-8C866A974BF7}"/>
              </a:ext>
            </a:extLst>
          </p:cNvPr>
          <p:cNvSpPr/>
          <p:nvPr userDrawn="1"/>
        </p:nvSpPr>
        <p:spPr>
          <a:xfrm>
            <a:off x="0" y="6641976"/>
            <a:ext cx="12192000" cy="216024"/>
          </a:xfrm>
          <a:prstGeom prst="rect">
            <a:avLst/>
          </a:prstGeom>
          <a:solidFill>
            <a:schemeClr val="bg1">
              <a:lumMod val="75000"/>
            </a:schemeClr>
          </a:solidFill>
          <a:ln>
            <a:noFill/>
          </a:ln>
          <a:effectLst>
            <a:outerShdw blurRad="50800" dist="254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endParaRPr>
          </a:p>
        </p:txBody>
      </p:sp>
      <p:sp>
        <p:nvSpPr>
          <p:cNvPr id="10" name="文本框 9">
            <a:extLst>
              <a:ext uri="{FF2B5EF4-FFF2-40B4-BE49-F238E27FC236}">
                <a16:creationId xmlns:a16="http://schemas.microsoft.com/office/drawing/2014/main" id="{4A680C48-0F26-40DA-AB3E-FFDA75638C00}"/>
              </a:ext>
            </a:extLst>
          </p:cNvPr>
          <p:cNvSpPr txBox="1"/>
          <p:nvPr userDrawn="1"/>
        </p:nvSpPr>
        <p:spPr>
          <a:xfrm>
            <a:off x="47328" y="6623774"/>
            <a:ext cx="1891865" cy="253916"/>
          </a:xfrm>
          <a:prstGeom prst="rect">
            <a:avLst/>
          </a:prstGeom>
          <a:noFill/>
        </p:spPr>
        <p:txBody>
          <a:bodyPr wrap="none" rtlCol="0">
            <a:spAutoFit/>
          </a:bodyPr>
          <a:lstStyle/>
          <a:p>
            <a:pPr algn="l"/>
            <a:r>
              <a:rPr lang="zh-CN" altLang="en-US" sz="1050" dirty="0">
                <a:solidFill>
                  <a:schemeClr val="bg1"/>
                </a:solidFill>
                <a:latin typeface="思源黑体 CN Medium" panose="020B0600000000000000" pitchFamily="34" charset="-122"/>
                <a:ea typeface="思源黑体 CN Medium" panose="020B0600000000000000" pitchFamily="34" charset="-122"/>
              </a:rPr>
              <a:t>汇聚全球资讯   助力学术科研</a:t>
            </a:r>
          </a:p>
        </p:txBody>
      </p:sp>
    </p:spTree>
    <p:extLst>
      <p:ext uri="{BB962C8B-B14F-4D97-AF65-F5344CB8AC3E}">
        <p14:creationId xmlns:p14="http://schemas.microsoft.com/office/powerpoint/2010/main" val="366884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大标题">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5A69FA5-C7C9-401B-A904-A141605C1CCC}"/>
              </a:ext>
            </a:extLst>
          </p:cNvPr>
          <p:cNvSpPr/>
          <p:nvPr userDrawn="1"/>
        </p:nvSpPr>
        <p:spPr>
          <a:xfrm>
            <a:off x="0" y="-14834"/>
            <a:ext cx="12192000" cy="3704597"/>
          </a:xfrm>
          <a:prstGeom prst="rect">
            <a:avLst/>
          </a:prstGeom>
          <a:solidFill>
            <a:srgbClr val="7D2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 dirty="0">
              <a:latin typeface="思源黑体 Normal" panose="020B0400000000000000" pitchFamily="34" charset="-122"/>
              <a:ea typeface="思源黑体 Normal" panose="020B0400000000000000" pitchFamily="34" charset="-122"/>
            </a:endParaRPr>
          </a:p>
        </p:txBody>
      </p:sp>
      <p:sp>
        <p:nvSpPr>
          <p:cNvPr id="15" name="矩形 14">
            <a:extLst>
              <a:ext uri="{FF2B5EF4-FFF2-40B4-BE49-F238E27FC236}">
                <a16:creationId xmlns:a16="http://schemas.microsoft.com/office/drawing/2014/main" id="{016A3FF7-8701-49FE-9A93-8DBC147EF825}"/>
              </a:ext>
            </a:extLst>
          </p:cNvPr>
          <p:cNvSpPr/>
          <p:nvPr userDrawn="1"/>
        </p:nvSpPr>
        <p:spPr>
          <a:xfrm>
            <a:off x="248279" y="332656"/>
            <a:ext cx="11688278" cy="5832648"/>
          </a:xfrm>
          <a:prstGeom prst="rect">
            <a:avLst/>
          </a:prstGeom>
          <a:solidFill>
            <a:schemeClr val="bg1"/>
          </a:solidFill>
          <a:ln>
            <a:noFill/>
          </a:ln>
          <a:effectLst>
            <a:outerShdw blurRad="177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endParaRPr>
          </a:p>
        </p:txBody>
      </p:sp>
      <p:sp>
        <p:nvSpPr>
          <p:cNvPr id="16" name="矩形 15">
            <a:extLst>
              <a:ext uri="{FF2B5EF4-FFF2-40B4-BE49-F238E27FC236}">
                <a16:creationId xmlns:a16="http://schemas.microsoft.com/office/drawing/2014/main" id="{62445F43-E8C0-4E1E-9388-24BB5B8057C7}"/>
              </a:ext>
            </a:extLst>
          </p:cNvPr>
          <p:cNvSpPr/>
          <p:nvPr userDrawn="1"/>
        </p:nvSpPr>
        <p:spPr>
          <a:xfrm>
            <a:off x="248279" y="337383"/>
            <a:ext cx="11688278" cy="426891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endParaRPr>
          </a:p>
        </p:txBody>
      </p:sp>
      <p:sp>
        <p:nvSpPr>
          <p:cNvPr id="17" name="矩形 16">
            <a:extLst>
              <a:ext uri="{FF2B5EF4-FFF2-40B4-BE49-F238E27FC236}">
                <a16:creationId xmlns:a16="http://schemas.microsoft.com/office/drawing/2014/main" id="{4F2647BE-9C22-40D8-B427-4F3B11FCBDCF}"/>
              </a:ext>
            </a:extLst>
          </p:cNvPr>
          <p:cNvSpPr/>
          <p:nvPr userDrawn="1"/>
        </p:nvSpPr>
        <p:spPr>
          <a:xfrm>
            <a:off x="248279" y="337383"/>
            <a:ext cx="11688278" cy="426891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Normal" panose="020B0400000000000000" pitchFamily="34" charset="-122"/>
              <a:ea typeface="思源黑体 Normal" panose="020B0400000000000000" pitchFamily="34" charset="-122"/>
            </a:endParaRPr>
          </a:p>
        </p:txBody>
      </p:sp>
      <p:pic>
        <p:nvPicPr>
          <p:cNvPr id="3" name="图片 2">
            <a:extLst>
              <a:ext uri="{FF2B5EF4-FFF2-40B4-BE49-F238E27FC236}">
                <a16:creationId xmlns:a16="http://schemas.microsoft.com/office/drawing/2014/main" id="{DA903AEF-736A-B7F1-6988-3255F086938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61474" y="620688"/>
            <a:ext cx="1689575" cy="631320"/>
          </a:xfrm>
          <a:prstGeom prst="rect">
            <a:avLst/>
          </a:prstGeom>
        </p:spPr>
      </p:pic>
    </p:spTree>
    <p:extLst>
      <p:ext uri="{BB962C8B-B14F-4D97-AF65-F5344CB8AC3E}">
        <p14:creationId xmlns:p14="http://schemas.microsoft.com/office/powerpoint/2010/main" val="204156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思源黑体 Normal" panose="020B0400000000000000" pitchFamily="34" charset="-122"/>
                <a:ea typeface="思源黑体 Normal" panose="020B0400000000000000" pitchFamily="34"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atin typeface="思源黑体 Normal" panose="020B0400000000000000" pitchFamily="34" charset="-122"/>
                <a:ea typeface="思源黑体 Normal" panose="020B0400000000000000" pitchFamily="34" charset="-122"/>
              </a:defRPr>
            </a:lvl1pPr>
            <a:lvl2pPr>
              <a:defRPr>
                <a:latin typeface="思源黑体 Normal" panose="020B0400000000000000" pitchFamily="34" charset="-122"/>
                <a:ea typeface="思源黑体 Normal" panose="020B0400000000000000" pitchFamily="34" charset="-122"/>
              </a:defRPr>
            </a:lvl2pPr>
            <a:lvl3pPr>
              <a:defRPr>
                <a:latin typeface="思源黑体 Normal" panose="020B0400000000000000" pitchFamily="34" charset="-122"/>
                <a:ea typeface="思源黑体 Normal" panose="020B0400000000000000" pitchFamily="34" charset="-122"/>
              </a:defRPr>
            </a:lvl3pPr>
            <a:lvl4pPr>
              <a:defRPr>
                <a:latin typeface="思源黑体 Normal" panose="020B0400000000000000" pitchFamily="34" charset="-122"/>
                <a:ea typeface="思源黑体 Normal" panose="020B0400000000000000" pitchFamily="34" charset="-122"/>
              </a:defRPr>
            </a:lvl4pPr>
            <a:lvl5pPr>
              <a:defRPr>
                <a:latin typeface="思源黑体 Normal" panose="020B0400000000000000" pitchFamily="34" charset="-122"/>
                <a:ea typeface="思源黑体 Normal" panose="020B0400000000000000"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思源黑体 Normal" panose="020B0400000000000000" pitchFamily="34" charset="-122"/>
                <a:ea typeface="思源黑体 Normal" panose="020B0400000000000000" pitchFamily="34" charset="-122"/>
              </a:defRPr>
            </a:lvl1pPr>
          </a:lstStyle>
          <a:p>
            <a:fld id="{530820CF-B880-4189-942D-D702A7CBA730}" type="datetimeFigureOut">
              <a:rPr lang="zh-CN" altLang="en-US" smtClean="0"/>
              <a:pPr/>
              <a:t>2026/1/27</a:t>
            </a:fld>
            <a:endParaRPr lang="zh-CN" altLang="en-US" dirty="0"/>
          </a:p>
        </p:txBody>
      </p:sp>
      <p:sp>
        <p:nvSpPr>
          <p:cNvPr id="5" name="页脚占位符 4"/>
          <p:cNvSpPr>
            <a:spLocks noGrp="1"/>
          </p:cNvSpPr>
          <p:nvPr>
            <p:ph type="ftr" sz="quarter" idx="11"/>
          </p:nvPr>
        </p:nvSpPr>
        <p:spPr/>
        <p:txBody>
          <a:bodyPr/>
          <a:lstStyle>
            <a:lvl1pPr>
              <a:defRPr>
                <a:latin typeface="思源黑体 Normal" panose="020B0400000000000000" pitchFamily="34" charset="-122"/>
                <a:ea typeface="思源黑体 Normal" panose="020B0400000000000000" pitchFamily="34"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a:latin typeface="思源黑体 Normal" panose="020B0400000000000000" pitchFamily="34" charset="-122"/>
                <a:ea typeface="思源黑体 Normal" panose="020B0400000000000000" pitchFamily="34" charset="-122"/>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74232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思源黑体 Normal" panose="020B0400000000000000" pitchFamily="34" charset="-122"/>
                <a:ea typeface="思源黑体 Normal" panose="020B0400000000000000" pitchFamily="34" charset="-122"/>
              </a:defRPr>
            </a:lvl1pPr>
          </a:lstStyle>
          <a:p>
            <a:fld id="{530820CF-B880-4189-942D-D702A7CBA730}" type="datetimeFigureOut">
              <a:rPr lang="zh-CN" altLang="en-US" smtClean="0"/>
              <a:pPr/>
              <a:t>2026/1/27</a:t>
            </a:fld>
            <a:endParaRPr lang="zh-CN" altLang="en-US" dirty="0"/>
          </a:p>
        </p:txBody>
      </p:sp>
      <p:sp>
        <p:nvSpPr>
          <p:cNvPr id="3" name="页脚占位符 2"/>
          <p:cNvSpPr>
            <a:spLocks noGrp="1"/>
          </p:cNvSpPr>
          <p:nvPr>
            <p:ph type="ftr" sz="quarter" idx="11"/>
          </p:nvPr>
        </p:nvSpPr>
        <p:spPr/>
        <p:txBody>
          <a:bodyPr/>
          <a:lstStyle>
            <a:lvl1pPr>
              <a:defRPr>
                <a:latin typeface="思源黑体 Normal" panose="020B0400000000000000" pitchFamily="34" charset="-122"/>
                <a:ea typeface="思源黑体 Normal" panose="020B0400000000000000" pitchFamily="34" charset="-122"/>
              </a:defRPr>
            </a:lvl1pPr>
          </a:lstStyle>
          <a:p>
            <a:endParaRPr lang="zh-CN" altLang="en-US" dirty="0"/>
          </a:p>
        </p:txBody>
      </p:sp>
      <p:sp>
        <p:nvSpPr>
          <p:cNvPr id="4" name="灯片编号占位符 3"/>
          <p:cNvSpPr>
            <a:spLocks noGrp="1"/>
          </p:cNvSpPr>
          <p:nvPr>
            <p:ph type="sldNum" sz="quarter" idx="12"/>
          </p:nvPr>
        </p:nvSpPr>
        <p:spPr/>
        <p:txBody>
          <a:bodyPr/>
          <a:lstStyle>
            <a:lvl1pPr>
              <a:defRPr>
                <a:latin typeface="思源黑体 Normal" panose="020B0400000000000000" pitchFamily="34" charset="-122"/>
                <a:ea typeface="思源黑体 Normal" panose="020B0400000000000000" pitchFamily="34" charset="-122"/>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06665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lvl1pPr>
              <a:defRPr>
                <a:latin typeface="思源黑体 Normal" panose="020B0400000000000000" pitchFamily="34" charset="-122"/>
                <a:ea typeface="思源黑体 Normal" panose="020B0400000000000000"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思源黑体 Normal" panose="020B0400000000000000" pitchFamily="34" charset="-122"/>
                <a:ea typeface="思源黑体 Normal" panose="020B0400000000000000"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atin typeface="思源黑体 Normal" panose="020B0400000000000000" pitchFamily="34" charset="-122"/>
                <a:ea typeface="思源黑体 Normal" panose="020B0400000000000000" pitchFamily="34" charset="-122"/>
              </a:defRPr>
            </a:lvl1pPr>
          </a:lstStyle>
          <a:p>
            <a:fld id="{530820CF-B880-4189-942D-D702A7CBA730}" type="datetimeFigureOut">
              <a:rPr lang="zh-CN" altLang="en-US" smtClean="0"/>
              <a:pPr/>
              <a:t>2026/1/27</a:t>
            </a:fld>
            <a:endParaRPr lang="zh-CN" altLang="en-US" dirty="0"/>
          </a:p>
        </p:txBody>
      </p:sp>
      <p:sp>
        <p:nvSpPr>
          <p:cNvPr id="5" name="页脚占位符 4"/>
          <p:cNvSpPr>
            <a:spLocks noGrp="1"/>
          </p:cNvSpPr>
          <p:nvPr>
            <p:ph type="ftr" sz="quarter" idx="11"/>
          </p:nvPr>
        </p:nvSpPr>
        <p:spPr/>
        <p:txBody>
          <a:bodyPr/>
          <a:lstStyle>
            <a:lvl1pPr>
              <a:defRPr>
                <a:latin typeface="思源黑体 Normal" panose="020B0400000000000000" pitchFamily="34" charset="-122"/>
                <a:ea typeface="思源黑体 Normal" panose="020B0400000000000000" pitchFamily="34"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a:latin typeface="思源黑体 Normal" panose="020B0400000000000000" pitchFamily="34" charset="-122"/>
                <a:ea typeface="思源黑体 Normal" panose="020B0400000000000000" pitchFamily="34" charset="-122"/>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865106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 id="2147483659" r:id="rId6"/>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smedigitalcollection.asme.org/mechanicaldesig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asmedigitalcollection.asme.org/appliedmechanicsreview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smedigitalcollection.asme.org/appliedmechanic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smedigitalcollection.asme.org/micronanomanufacturi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hyperlink" Target="https://asmedigitalcollection.asme.org/risk"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smedigitalcollection.asme.org/nuclearengineerin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hyperlink" Target="https://asmedigitalcollection.asme.org/verificatio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journaltool.asme.org/home/JournalDescriptions.cfm?JournalID=34&amp;Journal=JESBC" TargetMode="External"/><Relationship Id="rId4" Type="http://schemas.openxmlformats.org/officeDocument/2006/relationships/hyperlink" Target="https://asmedigitalcollection.asme.org/sustainablebuilding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journaltool.asme.org/home/JournalDescriptions.cfm?JournalID=37&amp;Journal=JAVS" TargetMode="External"/><Relationship Id="rId4" Type="http://schemas.openxmlformats.org/officeDocument/2006/relationships/hyperlink" Target="https://asmedigitalcollection.asme.org/autonomousvehicl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journaltool.asme.org/home/JournalDescriptions.cfm?JournalID=35&amp;Journal=ALDSC" TargetMode="External"/><Relationship Id="rId4" Type="http://schemas.openxmlformats.org/officeDocument/2006/relationships/hyperlink" Target="https://asmedigitalcollection.asme.org/lettersdynsy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smedigitalcollection.asme.org/openengineerin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hyperlink" Target="https://journaltool.asme.org/home/JournalDescriptions.cfm?JournalID=38&amp;Journal=AOJE"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asmedigitalcollection.asme.org/memagazineselect/article/120/02/74/369079/Palm-Size-Spy-PlanesUp-To-Date-Intelligence-is-a" TargetMode="External"/><Relationship Id="rId3" Type="http://schemas.openxmlformats.org/officeDocument/2006/relationships/image" Target="../media/image33.jpg"/><Relationship Id="rId7" Type="http://schemas.openxmlformats.org/officeDocument/2006/relationships/hyperlink" Target="https://doi.org/10.1115/1.2017-Dec-8"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doi.org/10.1115/1.2018-JUN-4" TargetMode="External"/><Relationship Id="rId5" Type="http://schemas.openxmlformats.org/officeDocument/2006/relationships/hyperlink" Target="https://doi.org/10.1115/1.2017-Oct-2" TargetMode="External"/><Relationship Id="rId4" Type="http://schemas.openxmlformats.org/officeDocument/2006/relationships/hyperlink" Target="https://asmedigitalcollection.asme.org/memagazineselect/article/139/10/38/380304/AI-and-the-Future-of-the-Machine-Design" TargetMode="External"/><Relationship Id="rId9" Type="http://schemas.openxmlformats.org/officeDocument/2006/relationships/hyperlink" Target="https://asmedigitalcollection.asme.org/memagazineselec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asmedigitalcollection.asme.org/letterstransrobotic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hyperlink" Target="https://journaltool.asme.org/home/JournalDescriptions.cfm?JournalID=4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smedigitalcollection.asme.org/energyresourcesrenewabl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hyperlink" Target="https://journaltool.asme.org/home/JournalDescriptions.cfm?JournalID=4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journaltool.asme.org/home/JournalDescriptions.cfm?JournalID=42" TargetMode="External"/><Relationship Id="rId4" Type="http://schemas.openxmlformats.org/officeDocument/2006/relationships/hyperlink" Target="https://asmedigitalcollection.asme.org/energyresourcessubsurfac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hyperlink" Target="https://event.asme.org/IMECE?_gl=1*uig19p*_gcl_au*MTQ1NjE4NTU5Ny4xNjk1MzY3MTA2&amp;_ga=2.73989526.521097063.1696897956-1579546268.165951020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hyperlink" Target="https://event.asme.org/OMAE?_gl=1*4yy34t*_gcl_au*ODU2MzgwMzYuMTc0MDM4MDQzMA..*_ga*MTcxMzM4MDUxLjE2OTUwMDMxOTk.*_ga_3DH4W3W6HS*MTc0NDc4Nzk2My4yMTUuMS4xNzQ0Nzg5OTU3LjI3LjEuNjc3Mzk3NjM2&amp;_ga=2.143230773.1269166863.1744594049-171338051.1695003199"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event.asme.org/Turbo-Expo?_gl=1*xraskj*_gcl_au*ODU2MzgwMzYuMTc0MDM4MDQzMA..*_ga*MTcxMzM4MDUxLjE2OTUwMDMxOTk.*_ga_3DH4W3W6HS*MTc0NDc4Nzk2My4yMTUuMS4xNzQ0Nzg4Mzc5LjQyLjEuNjc3Mzk3NjM2&amp;_ga=2.250800646.1269166863.1744594049-171338051.1695003199"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115/1.802670" TargetMode="Externa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doi.org/10.1115/1.801624" TargetMode="External"/><Relationship Id="rId5" Type="http://schemas.openxmlformats.org/officeDocument/2006/relationships/hyperlink" Target="https://doi.org/10.1115/1.860304" TargetMode="Externa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doi.org/10.1115/1.859551" TargetMode="External"/><Relationship Id="rId5" Type="http://schemas.openxmlformats.org/officeDocument/2006/relationships/hyperlink" Target="https://doi.org/10.1115/1.861301" TargetMode="Externa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doi.org/10.1115/1.802755" TargetMode="External"/><Relationship Id="rId5" Type="http://schemas.openxmlformats.org/officeDocument/2006/relationships/hyperlink" Target="https://doi.org/10.1115/1.860427" TargetMode="Externa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hyperlink" Target="https://asmestandardscollection.org/" TargetMode="Externa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asmedigitalcollection.asme.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asmedigitalcollection.asme.org/heattransf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277BB75-2B4F-4932-929E-625D53A538F1}"/>
              </a:ext>
            </a:extLst>
          </p:cNvPr>
          <p:cNvSpPr txBox="1"/>
          <p:nvPr/>
        </p:nvSpPr>
        <p:spPr>
          <a:xfrm>
            <a:off x="1199456" y="2492896"/>
            <a:ext cx="10274052" cy="769441"/>
          </a:xfrm>
          <a:prstGeom prst="rect">
            <a:avLst/>
          </a:prstGeom>
          <a:noFill/>
        </p:spPr>
        <p:txBody>
          <a:bodyPr wrap="square" rtlCol="0" anchor="ctr">
            <a:spAutoFit/>
          </a:bodyPr>
          <a:lstStyle/>
          <a:p>
            <a:pPr algn="ctr"/>
            <a:r>
              <a:rPr lang="en-US" altLang="zh-CN" sz="4400" b="1" dirty="0">
                <a:latin typeface="思源黑体 Normal" panose="020B0400000000000000" pitchFamily="34" charset="-122"/>
                <a:ea typeface="思源黑体 Normal" panose="020B0400000000000000" pitchFamily="34" charset="-122"/>
              </a:rPr>
              <a:t>ASME</a:t>
            </a:r>
            <a:r>
              <a:rPr lang="zh-CN" altLang="en-US" sz="4400" b="1" dirty="0">
                <a:latin typeface="思源黑体 Normal" panose="020B0400000000000000" pitchFamily="34" charset="-122"/>
                <a:ea typeface="思源黑体 Normal" panose="020B0400000000000000" pitchFamily="34" charset="-122"/>
              </a:rPr>
              <a:t> 美国机械工程师学会 使用指南</a:t>
            </a:r>
          </a:p>
        </p:txBody>
      </p:sp>
      <p:sp>
        <p:nvSpPr>
          <p:cNvPr id="19" name="文本框 18">
            <a:extLst>
              <a:ext uri="{FF2B5EF4-FFF2-40B4-BE49-F238E27FC236}">
                <a16:creationId xmlns:a16="http://schemas.microsoft.com/office/drawing/2014/main" id="{F218D724-0C4A-4780-85E7-131189C5FEC7}"/>
              </a:ext>
            </a:extLst>
          </p:cNvPr>
          <p:cNvSpPr txBox="1"/>
          <p:nvPr/>
        </p:nvSpPr>
        <p:spPr>
          <a:xfrm>
            <a:off x="1343472" y="4971945"/>
            <a:ext cx="2052228" cy="400110"/>
          </a:xfrm>
          <a:prstGeom prst="rect">
            <a:avLst/>
          </a:prstGeom>
          <a:noFill/>
        </p:spPr>
        <p:txBody>
          <a:bodyPr wrap="square" rtlCol="0" anchor="ctr">
            <a:spAutoFit/>
          </a:bodyPr>
          <a:lstStyle/>
          <a:p>
            <a:pPr algn="ctr"/>
            <a:r>
              <a:rPr lang="en-US" altLang="zh-CN" sz="2000" dirty="0">
                <a:solidFill>
                  <a:schemeClr val="bg1"/>
                </a:solidFill>
                <a:latin typeface="思源黑体 Normal" panose="020B0400000000000000" pitchFamily="34" charset="-122"/>
                <a:ea typeface="思源黑体 Normal" panose="020B0400000000000000" pitchFamily="34" charset="-122"/>
              </a:rPr>
              <a:t>iGroup China</a:t>
            </a:r>
            <a:endParaRPr lang="zh-CN" altLang="en-US" sz="2000" dirty="0">
              <a:solidFill>
                <a:schemeClr val="bg1"/>
              </a:solidFill>
              <a:latin typeface="思源黑体 Normal" panose="020B0400000000000000" pitchFamily="34" charset="-122"/>
              <a:ea typeface="思源黑体 Normal" panose="020B0400000000000000"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4272" y="4653136"/>
            <a:ext cx="2232248" cy="1292797"/>
          </a:xfrm>
          <a:prstGeom prst="rect">
            <a:avLst/>
          </a:prstGeom>
        </p:spPr>
      </p:pic>
    </p:spTree>
    <p:extLst>
      <p:ext uri="{BB962C8B-B14F-4D97-AF65-F5344CB8AC3E}">
        <p14:creationId xmlns:p14="http://schemas.microsoft.com/office/powerpoint/2010/main" val="2779472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1560830" y="1124745"/>
            <a:ext cx="7820025" cy="504056"/>
          </a:xfrm>
          <a:prstGeom prst="rect">
            <a:avLst/>
          </a:prstGeom>
          <a:noFill/>
          <a:ln w="9525">
            <a:noFill/>
            <a:miter lim="800000"/>
            <a:headEnd/>
            <a:tailEnd/>
          </a:ln>
        </p:spPr>
        <p:txBody>
          <a:bodyPr/>
          <a:lstStyle/>
          <a:p>
            <a:pPr algn="just">
              <a:spcBef>
                <a:spcPts val="600"/>
              </a:spcBef>
              <a:buFont typeface="Wingdings" pitchFamily="2" charset="2"/>
              <a:buChar char="p"/>
              <a:defRPr/>
            </a:pPr>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传热传质期刊</a:t>
            </a:r>
            <a:r>
              <a:rPr lang="en-US" altLang="zh-CN" b="1" dirty="0">
                <a:latin typeface="思源黑体 Normal" panose="020B0400000000000000" pitchFamily="34" charset="-122"/>
                <a:ea typeface="思源黑体 Normal" panose="020B0400000000000000" pitchFamily="34" charset="-122"/>
              </a:rPr>
              <a:t>》Journal of Heat and Mass Transfer</a:t>
            </a:r>
          </a:p>
        </p:txBody>
      </p:sp>
      <p:sp>
        <p:nvSpPr>
          <p:cNvPr id="8" name="矩形 7"/>
          <p:cNvSpPr>
            <a:spLocks noChangeArrowheads="1"/>
          </p:cNvSpPr>
          <p:nvPr/>
        </p:nvSpPr>
        <p:spPr bwMode="auto">
          <a:xfrm>
            <a:off x="1560830" y="1802384"/>
            <a:ext cx="8281987" cy="338137"/>
          </a:xfrm>
          <a:prstGeom prst="rect">
            <a:avLst/>
          </a:prstGeom>
          <a:noFill/>
          <a:ln w="9525">
            <a:noFill/>
            <a:miter lim="800000"/>
            <a:headEnd/>
            <a:tailEnd/>
          </a:ln>
        </p:spPr>
        <p:txBody>
          <a:bodyPr>
            <a:spAutoFit/>
          </a:bodyPr>
          <a:lstStyle/>
          <a:p>
            <a:pPr algn="just">
              <a:spcBef>
                <a:spcPts val="600"/>
              </a:spcBef>
            </a:pPr>
            <a:r>
              <a:rPr lang="zh-CN" altLang="en-US" sz="1600" b="1" dirty="0">
                <a:latin typeface="思源黑体 Normal" panose="020B0400000000000000" pitchFamily="34" charset="-122"/>
                <a:ea typeface="思源黑体 Normal" panose="020B0400000000000000" pitchFamily="34" charset="-122"/>
              </a:rPr>
              <a:t>国内外研究人员单位：</a:t>
            </a:r>
            <a:r>
              <a:rPr lang="en-US" altLang="zh-CN" sz="1600" b="1" dirty="0">
                <a:latin typeface="思源黑体 Normal" panose="020B0400000000000000" pitchFamily="34" charset="-122"/>
                <a:ea typeface="思源黑体 Normal" panose="020B0400000000000000" pitchFamily="34" charset="-122"/>
              </a:rPr>
              <a:t> </a:t>
            </a:r>
          </a:p>
        </p:txBody>
      </p:sp>
      <p:sp>
        <p:nvSpPr>
          <p:cNvPr id="9" name="Content Placeholder 2"/>
          <p:cNvSpPr txBox="1">
            <a:spLocks/>
          </p:cNvSpPr>
          <p:nvPr/>
        </p:nvSpPr>
        <p:spPr bwMode="auto">
          <a:xfrm>
            <a:off x="1664016" y="2143155"/>
            <a:ext cx="5322168" cy="31559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麻省理工学院</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斯坦福大学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普渡大学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明尼苏达大学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德克萨斯</a:t>
            </a:r>
            <a:r>
              <a:rPr lang="en-US" altLang="zh-CN" sz="1600" dirty="0">
                <a:latin typeface="思源黑体 Normal" panose="020B0400000000000000" pitchFamily="34" charset="-122"/>
                <a:ea typeface="思源黑体 Normal" panose="020B0400000000000000" pitchFamily="34" charset="-122"/>
              </a:rPr>
              <a:t>A&amp;M</a:t>
            </a:r>
            <a:r>
              <a:rPr lang="zh-CN" altLang="en-US" sz="1600" dirty="0">
                <a:latin typeface="思源黑体 Normal" panose="020B0400000000000000" pitchFamily="34" charset="-122"/>
                <a:ea typeface="思源黑体 Normal" panose="020B0400000000000000" pitchFamily="34" charset="-122"/>
              </a:rPr>
              <a:t>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加州大学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密苏里大学</a:t>
            </a:r>
            <a:endParaRPr lang="en-US" altLang="zh-CN" sz="1600" dirty="0">
              <a:latin typeface="思源黑体 Normal" panose="020B0400000000000000" pitchFamily="34" charset="-122"/>
              <a:ea typeface="思源黑体 Normal" panose="020B0400000000000000" pitchFamily="34" charset="-122"/>
            </a:endParaRPr>
          </a:p>
        </p:txBody>
      </p:sp>
      <p:sp>
        <p:nvSpPr>
          <p:cNvPr id="10" name="Content Placeholder 2"/>
          <p:cNvSpPr txBox="1">
            <a:spLocks/>
          </p:cNvSpPr>
          <p:nvPr/>
        </p:nvSpPr>
        <p:spPr bwMode="auto">
          <a:xfrm>
            <a:off x="4513579" y="2162745"/>
            <a:ext cx="3738562" cy="313636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哈尔滨工业大学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西安交通大学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大连海事大学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兰州交通大学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endParaRPr lang="en-US" altLang="zh-CN" sz="1600" dirty="0">
              <a:latin typeface="思源黑体 Normal" panose="020B0400000000000000" pitchFamily="34" charset="-122"/>
              <a:ea typeface="思源黑体 Normal" panose="020B0400000000000000" pitchFamily="34" charset="-122"/>
            </a:endParaRPr>
          </a:p>
        </p:txBody>
      </p:sp>
      <p:pic>
        <p:nvPicPr>
          <p:cNvPr id="15" name="图片 14"/>
          <p:cNvPicPr/>
          <p:nvPr/>
        </p:nvPicPr>
        <p:blipFill>
          <a:blip r:embed="rId3">
            <a:extLst>
              <a:ext uri="{28A0092B-C50C-407E-A947-70E740481C1C}">
                <a14:useLocalDpi xmlns:a14="http://schemas.microsoft.com/office/drawing/2010/main" val="0"/>
              </a:ext>
            </a:extLst>
          </a:blip>
          <a:srcRect/>
          <a:stretch/>
        </p:blipFill>
        <p:spPr bwMode="auto">
          <a:xfrm>
            <a:off x="7982289" y="1971452"/>
            <a:ext cx="1960922" cy="2604316"/>
          </a:xfrm>
          <a:prstGeom prst="rect">
            <a:avLst/>
          </a:prstGeom>
          <a:noFill/>
          <a:ln>
            <a:noFill/>
          </a:ln>
          <a:effectLst>
            <a:outerShdw blurRad="50800" dist="38100" algn="l" rotWithShape="0">
              <a:prstClr val="black">
                <a:alpha val="40000"/>
              </a:prstClr>
            </a:outerShdw>
          </a:effectLst>
        </p:spPr>
      </p:pic>
      <p:sp>
        <p:nvSpPr>
          <p:cNvPr id="2" name="Title 1">
            <a:extLst>
              <a:ext uri="{FF2B5EF4-FFF2-40B4-BE49-F238E27FC236}">
                <a16:creationId xmlns:a16="http://schemas.microsoft.com/office/drawing/2014/main" id="{1C821A72-DC38-CAB6-24F4-88310A28CDAA}"/>
              </a:ext>
            </a:extLst>
          </p:cNvPr>
          <p:cNvSpPr txBox="1">
            <a:spLocks/>
          </p:cNvSpPr>
          <p:nvPr/>
        </p:nvSpPr>
        <p:spPr bwMode="auto">
          <a:xfrm>
            <a:off x="839416" y="44624"/>
            <a:ext cx="2005137" cy="576064"/>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经典期刊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993548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1559496" y="989415"/>
            <a:ext cx="7557661" cy="2714546"/>
          </a:xfrm>
          <a:prstGeom prst="rect">
            <a:avLst/>
          </a:prstGeom>
        </p:spPr>
        <p:txBody>
          <a:bodyPr/>
          <a:lstStyle/>
          <a:p>
            <a:pPr>
              <a:lnSpc>
                <a:spcPct val="150000"/>
              </a:lnSpc>
              <a:spcBef>
                <a:spcPts val="600"/>
              </a:spcBef>
              <a:buFont typeface="Wingdings" pitchFamily="2" charset="2"/>
              <a:buChar char="p"/>
              <a:defRPr/>
            </a:pPr>
            <a:r>
              <a:rPr lang="en-US" altLang="zh-CN" sz="2000" b="1" dirty="0">
                <a:latin typeface="思源黑体 Normal" panose="020B0400000000000000" pitchFamily="34" charset="-122"/>
                <a:ea typeface="思源黑体 Normal" panose="020B0400000000000000" pitchFamily="34" charset="-122"/>
              </a:rPr>
              <a:t>《</a:t>
            </a:r>
            <a:r>
              <a:rPr lang="zh-CN" altLang="en-US" sz="2000" b="1" dirty="0">
                <a:latin typeface="思源黑体 Normal" panose="020B0400000000000000" pitchFamily="34" charset="-122"/>
                <a:ea typeface="思源黑体 Normal" panose="020B0400000000000000" pitchFamily="34" charset="-122"/>
              </a:rPr>
              <a:t>机械设计期刊</a:t>
            </a:r>
            <a:r>
              <a:rPr lang="en-US" altLang="zh-CN" sz="2000" b="1" dirty="0">
                <a:latin typeface="思源黑体 Normal" panose="020B0400000000000000" pitchFamily="34" charset="-122"/>
                <a:ea typeface="思源黑体 Normal" panose="020B0400000000000000" pitchFamily="34" charset="-122"/>
              </a:rPr>
              <a:t>》</a:t>
            </a:r>
            <a:r>
              <a:rPr lang="en-US" sz="2000" b="1" dirty="0">
                <a:latin typeface="思源黑体 Normal" panose="020B0400000000000000" pitchFamily="34" charset="-122"/>
                <a:ea typeface="思源黑体 Normal" panose="020B0400000000000000" pitchFamily="34" charset="-122"/>
              </a:rPr>
              <a:t>Journal of Mechanical Design</a:t>
            </a: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收录在</a:t>
            </a:r>
            <a:r>
              <a:rPr lang="en-US" altLang="zh-CN" sz="1600" dirty="0">
                <a:latin typeface="思源黑体 Normal" panose="020B0400000000000000" pitchFamily="34" charset="-122"/>
                <a:ea typeface="思源黑体 Normal" panose="020B0400000000000000" pitchFamily="34" charset="-122"/>
              </a:rPr>
              <a:t>SCI</a:t>
            </a:r>
            <a:r>
              <a:rPr lang="zh-CN" altLang="en-US" sz="1600" dirty="0">
                <a:latin typeface="思源黑体 Normal" panose="020B0400000000000000" pitchFamily="34" charset="-122"/>
                <a:ea typeface="思源黑体 Normal" panose="020B0400000000000000" pitchFamily="34" charset="-122"/>
              </a:rPr>
              <a:t>机械工程领域，位于</a:t>
            </a:r>
            <a:r>
              <a:rPr lang="en-US" altLang="zh-CN" sz="1600" dirty="0">
                <a:latin typeface="思源黑体 Normal" panose="020B0400000000000000" pitchFamily="34" charset="-122"/>
                <a:ea typeface="思源黑体 Normal" panose="020B0400000000000000" pitchFamily="34" charset="-122"/>
              </a:rPr>
              <a:t>JCR Q2</a:t>
            </a:r>
            <a:r>
              <a:rPr lang="zh-CN" altLang="en-US" sz="1600" dirty="0">
                <a:latin typeface="思源黑体 Normal" panose="020B0400000000000000" pitchFamily="34" charset="-122"/>
                <a:ea typeface="思源黑体 Normal" panose="020B0400000000000000" pitchFamily="34" charset="-122"/>
              </a:rPr>
              <a:t>分区。</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为广大设计界服务，是工程设计活动各个方面的学术性和档案性研究的场所，欢迎来自设计各个领域的贡献，重点关注设计综合。</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 应用于交通工具、建筑、设备、产品加工、生产系统等领域。</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 开放每年评选的获奖文章。</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每季度一次举行网络研讨会。</a:t>
            </a:r>
            <a:endParaRPr lang="en-US" altLang="zh-CN" sz="1600" dirty="0">
              <a:latin typeface="思源黑体 Normal" panose="020B0400000000000000" pitchFamily="34" charset="-122"/>
              <a:ea typeface="思源黑体 Normal" panose="020B0400000000000000" pitchFamily="34" charset="-122"/>
            </a:endParaRPr>
          </a:p>
        </p:txBody>
      </p:sp>
      <p:sp>
        <p:nvSpPr>
          <p:cNvPr id="14" name="矩形 13"/>
          <p:cNvSpPr/>
          <p:nvPr/>
        </p:nvSpPr>
        <p:spPr>
          <a:xfrm>
            <a:off x="1581774" y="3834622"/>
            <a:ext cx="7826594" cy="2169825"/>
          </a:xfrm>
          <a:prstGeom prst="rect">
            <a:avLst/>
          </a:prstGeom>
        </p:spPr>
        <p:txBody>
          <a:bodyPr wrap="square">
            <a:spAutoFit/>
          </a:bodyPr>
          <a:lstStyle/>
          <a:p>
            <a:pPr fontAlgn="auto">
              <a:defRPr/>
            </a:pPr>
            <a:r>
              <a:rPr lang="zh-CN" altLang="en-US" sz="1500" b="1" dirty="0">
                <a:latin typeface="思源黑体 Normal" panose="020B0400000000000000" pitchFamily="34" charset="-122"/>
                <a:ea typeface="思源黑体 Normal" panose="020B0400000000000000" pitchFamily="34" charset="-122"/>
              </a:rPr>
              <a:t>检索关键词：</a:t>
            </a:r>
            <a:r>
              <a:rPr lang="en-US" altLang="zh-CN" sz="1500" b="1" dirty="0">
                <a:latin typeface="思源黑体 Normal" panose="020B0400000000000000" pitchFamily="34" charset="-122"/>
                <a:ea typeface="思源黑体 Normal" panose="020B0400000000000000" pitchFamily="34" charset="-122"/>
              </a:rPr>
              <a:t> </a:t>
            </a:r>
          </a:p>
          <a:p>
            <a:pPr algn="just" fontAlgn="auto">
              <a:defRPr/>
            </a:pPr>
            <a:r>
              <a:rPr lang="en-US" altLang="zh-CN" sz="1500" dirty="0">
                <a:latin typeface="思源黑体 Normal" panose="020B0400000000000000" pitchFamily="34" charset="-122"/>
                <a:ea typeface="思源黑体 Normal" panose="020B0400000000000000" pitchFamily="34" charset="-122"/>
              </a:rPr>
              <a:t>design automation</a:t>
            </a:r>
            <a:r>
              <a:rPr lang="zh-CN" altLang="en-US" sz="1500" dirty="0">
                <a:latin typeface="思源黑体 Normal" panose="020B0400000000000000" pitchFamily="34" charset="-122"/>
                <a:ea typeface="思源黑体 Normal" panose="020B0400000000000000" pitchFamily="34" charset="-122"/>
              </a:rPr>
              <a:t>（设计自动化）；</a:t>
            </a:r>
            <a:r>
              <a:rPr lang="en-US" altLang="zh-CN" sz="1500" dirty="0">
                <a:latin typeface="思源黑体 Normal" panose="020B0400000000000000" pitchFamily="34" charset="-122"/>
                <a:ea typeface="思源黑体 Normal" panose="020B0400000000000000" pitchFamily="34" charset="-122"/>
              </a:rPr>
              <a:t>virtual reality</a:t>
            </a:r>
            <a:r>
              <a:rPr lang="zh-CN" altLang="en-US" sz="1500" dirty="0">
                <a:latin typeface="思源黑体 Normal" panose="020B0400000000000000" pitchFamily="34" charset="-122"/>
                <a:ea typeface="思源黑体 Normal" panose="020B0400000000000000" pitchFamily="34" charset="-122"/>
              </a:rPr>
              <a:t>（虚拟现实）；</a:t>
            </a:r>
            <a:r>
              <a:rPr lang="en-US" altLang="zh-CN" sz="1500" dirty="0">
                <a:latin typeface="思源黑体 Normal" panose="020B0400000000000000" pitchFamily="34" charset="-122"/>
                <a:ea typeface="思源黑体 Normal" panose="020B0400000000000000" pitchFamily="34" charset="-122"/>
              </a:rPr>
              <a:t>geometric design</a:t>
            </a:r>
            <a:r>
              <a:rPr lang="zh-CN" altLang="en-US" sz="1500" dirty="0">
                <a:latin typeface="思源黑体 Normal" panose="020B0400000000000000" pitchFamily="34" charset="-122"/>
                <a:ea typeface="思源黑体 Normal" panose="020B0400000000000000" pitchFamily="34" charset="-122"/>
              </a:rPr>
              <a:t>（几何设计）；</a:t>
            </a:r>
            <a:r>
              <a:rPr lang="en-US" altLang="zh-CN" sz="1500" dirty="0">
                <a:latin typeface="思源黑体 Normal" panose="020B0400000000000000" pitchFamily="34" charset="-122"/>
                <a:ea typeface="思源黑体 Normal" panose="020B0400000000000000" pitchFamily="34" charset="-122"/>
              </a:rPr>
              <a:t>design optimization</a:t>
            </a:r>
            <a:r>
              <a:rPr lang="zh-CN" altLang="en-US" sz="1500" dirty="0">
                <a:latin typeface="思源黑体 Normal" panose="020B0400000000000000" pitchFamily="34" charset="-122"/>
                <a:ea typeface="思源黑体 Normal" panose="020B0400000000000000" pitchFamily="34" charset="-122"/>
              </a:rPr>
              <a:t>（设计评估）；</a:t>
            </a:r>
            <a:r>
              <a:rPr lang="en-US" altLang="zh-CN" sz="1500" dirty="0">
                <a:latin typeface="思源黑体 Normal" panose="020B0400000000000000" pitchFamily="34" charset="-122"/>
                <a:ea typeface="思源黑体 Normal" panose="020B0400000000000000" pitchFamily="34" charset="-122"/>
              </a:rPr>
              <a:t>data-driven design</a:t>
            </a:r>
            <a:r>
              <a:rPr lang="zh-CN" altLang="en-US" sz="1500" dirty="0">
                <a:latin typeface="思源黑体 Normal" panose="020B0400000000000000" pitchFamily="34" charset="-122"/>
                <a:ea typeface="思源黑体 Normal" panose="020B0400000000000000" pitchFamily="34" charset="-122"/>
              </a:rPr>
              <a:t>（数据驱动设计）；</a:t>
            </a:r>
            <a:r>
              <a:rPr lang="en-US" altLang="zh-CN" sz="1500" dirty="0">
                <a:latin typeface="思源黑体 Normal" panose="020B0400000000000000" pitchFamily="34" charset="-122"/>
                <a:ea typeface="思源黑体 Normal" panose="020B0400000000000000" pitchFamily="34" charset="-122"/>
              </a:rPr>
              <a:t>artificial intelligence in design</a:t>
            </a:r>
            <a:r>
              <a:rPr lang="zh-CN" altLang="en-US" sz="1500" dirty="0">
                <a:latin typeface="思源黑体 Normal" panose="020B0400000000000000" pitchFamily="34" charset="-122"/>
                <a:ea typeface="思源黑体 Normal" panose="020B0400000000000000" pitchFamily="34" charset="-122"/>
              </a:rPr>
              <a:t>（人工智能在设计中的应用）；</a:t>
            </a:r>
            <a:r>
              <a:rPr lang="en-US" altLang="zh-CN" sz="1500" dirty="0">
                <a:latin typeface="思源黑体 Normal" panose="020B0400000000000000" pitchFamily="34" charset="-122"/>
                <a:ea typeface="思源黑体 Normal" panose="020B0400000000000000" pitchFamily="34" charset="-122"/>
              </a:rPr>
              <a:t>Design for manufacturing and the lifecycle</a:t>
            </a:r>
            <a:r>
              <a:rPr lang="zh-CN" altLang="en-US" sz="1500" dirty="0">
                <a:latin typeface="思源黑体 Normal" panose="020B0400000000000000" pitchFamily="34" charset="-122"/>
                <a:ea typeface="思源黑体 Normal" panose="020B0400000000000000" pitchFamily="34" charset="-122"/>
              </a:rPr>
              <a:t>（制造和生命周期设计）；</a:t>
            </a:r>
            <a:r>
              <a:rPr lang="en-US" altLang="zh-CN" sz="1500" dirty="0">
                <a:latin typeface="思源黑体 Normal" panose="020B0400000000000000" pitchFamily="34" charset="-122"/>
                <a:ea typeface="思源黑体 Normal" panose="020B0400000000000000" pitchFamily="34" charset="-122"/>
              </a:rPr>
              <a:t>Design of mechanisms and robotic systems</a:t>
            </a:r>
            <a:r>
              <a:rPr lang="zh-CN" altLang="en-US" sz="1500" dirty="0">
                <a:latin typeface="思源黑体 Normal" panose="020B0400000000000000" pitchFamily="34" charset="-122"/>
                <a:ea typeface="思源黑体 Normal" panose="020B0400000000000000" pitchFamily="34" charset="-122"/>
              </a:rPr>
              <a:t>（机构和机器人系统设计）；</a:t>
            </a:r>
            <a:r>
              <a:rPr lang="en-US" altLang="zh-CN" sz="1500" dirty="0">
                <a:latin typeface="思源黑体 Normal" panose="020B0400000000000000" pitchFamily="34" charset="-122"/>
                <a:ea typeface="思源黑体 Normal" panose="020B0400000000000000" pitchFamily="34" charset="-122"/>
              </a:rPr>
              <a:t>Design theory and methodology</a:t>
            </a:r>
            <a:r>
              <a:rPr lang="zh-CN" altLang="en-US" sz="1500" dirty="0">
                <a:latin typeface="思源黑体 Normal" panose="020B0400000000000000" pitchFamily="34" charset="-122"/>
                <a:ea typeface="思源黑体 Normal" panose="020B0400000000000000" pitchFamily="34" charset="-122"/>
              </a:rPr>
              <a:t>（设计理论和方法论）。</a:t>
            </a:r>
            <a:endParaRPr lang="en-US" altLang="zh-CN" sz="1500" dirty="0">
              <a:latin typeface="思源黑体 Normal" panose="020B0400000000000000" pitchFamily="34" charset="-122"/>
              <a:ea typeface="思源黑体 Normal" panose="020B0400000000000000" pitchFamily="34" charset="-122"/>
            </a:endParaRPr>
          </a:p>
          <a:p>
            <a:pPr fontAlgn="auto">
              <a:defRPr/>
            </a:pPr>
            <a:endParaRPr lang="en-US" altLang="zh-CN" sz="1500" dirty="0">
              <a:latin typeface="思源黑体 Normal" panose="020B0400000000000000" pitchFamily="34" charset="-122"/>
              <a:ea typeface="思源黑体 Normal" panose="020B0400000000000000" pitchFamily="34" charset="-122"/>
            </a:endParaRPr>
          </a:p>
          <a:p>
            <a:pPr fontAlgn="auto">
              <a:defRPr/>
            </a:pPr>
            <a:endParaRPr lang="en-US" altLang="zh-CN" sz="1500" dirty="0">
              <a:latin typeface="思源黑体 Normal" panose="020B0400000000000000" pitchFamily="34" charset="-122"/>
              <a:ea typeface="思源黑体 Normal" panose="020B0400000000000000" pitchFamily="34" charset="-122"/>
            </a:endParaRPr>
          </a:p>
          <a:p>
            <a:pPr>
              <a:defRPr/>
            </a:pPr>
            <a:r>
              <a:rPr lang="zh-CN" altLang="zh-CN" sz="1500" b="1" dirty="0">
                <a:latin typeface="思源黑体 Normal" panose="020B0400000000000000" pitchFamily="34" charset="-122"/>
                <a:ea typeface="思源黑体 Normal" panose="020B0400000000000000" pitchFamily="34" charset="-122"/>
              </a:rPr>
              <a:t>访问网址：</a:t>
            </a:r>
            <a:r>
              <a:rPr lang="en-US" altLang="zh-CN" sz="1500" u="sng" dirty="0">
                <a:latin typeface="思源黑体 Normal" panose="020B0400000000000000" pitchFamily="34" charset="-122"/>
                <a:ea typeface="思源黑体 Normal" panose="020B0400000000000000" pitchFamily="34" charset="-122"/>
                <a:hlinkClick r:id="rId3"/>
              </a:rPr>
              <a:t>https://asmedigitalcollection.asme.org/mechanicaldesign</a:t>
            </a:r>
            <a:r>
              <a:rPr lang="en-US" altLang="zh-CN" sz="1500" dirty="0">
                <a:latin typeface="思源黑体 Normal" panose="020B0400000000000000" pitchFamily="34" charset="-122"/>
                <a:ea typeface="思源黑体 Normal" panose="020B0400000000000000" pitchFamily="34" charset="-122"/>
              </a:rPr>
              <a:t>  </a:t>
            </a:r>
            <a:endParaRPr lang="en-US" altLang="zh-CN" sz="1500" dirty="0">
              <a:solidFill>
                <a:srgbClr val="00B0F0"/>
              </a:solidFill>
              <a:effectLst>
                <a:outerShdw blurRad="38100" dist="38100" dir="2700000" algn="tl">
                  <a:srgbClr val="000000">
                    <a:alpha val="43137"/>
                  </a:srgbClr>
                </a:outerShdw>
              </a:effectLst>
              <a:latin typeface="思源黑体 Normal" panose="020B0400000000000000" pitchFamily="34" charset="-122"/>
              <a:ea typeface="思源黑体 Normal" panose="020B0400000000000000" pitchFamily="34" charset="-122"/>
            </a:endParaRPr>
          </a:p>
        </p:txBody>
      </p:sp>
      <p:pic>
        <p:nvPicPr>
          <p:cNvPr id="16" name="Picture 2" descr="http://mechanicaldesign.asmedigitalcollection.asme.org/Images/client/covers/jc126.jpeg"/>
          <p:cNvPicPr>
            <a:picLocks noChangeAspect="1" noChangeArrowheads="1"/>
          </p:cNvPicPr>
          <p:nvPr/>
        </p:nvPicPr>
        <p:blipFill>
          <a:blip r:embed="rId4" cstate="print"/>
          <a:srcRect/>
          <a:stretch>
            <a:fillRect/>
          </a:stretch>
        </p:blipFill>
        <p:spPr bwMode="auto">
          <a:xfrm>
            <a:off x="9912424" y="1268760"/>
            <a:ext cx="1656184" cy="2133555"/>
          </a:xfrm>
          <a:prstGeom prst="rect">
            <a:avLst/>
          </a:prstGeom>
          <a:ln>
            <a:noFill/>
          </a:ln>
          <a:effectLst>
            <a:outerShdw blurRad="292100" dist="139700" dir="2700000" algn="tl" rotWithShape="0">
              <a:srgbClr val="333333">
                <a:alpha val="65000"/>
              </a:srgbClr>
            </a:outerShdw>
          </a:effectLst>
        </p:spPr>
      </p:pic>
      <p:sp>
        <p:nvSpPr>
          <p:cNvPr id="2" name="文本框 1"/>
          <p:cNvSpPr txBox="1"/>
          <p:nvPr/>
        </p:nvSpPr>
        <p:spPr>
          <a:xfrm>
            <a:off x="9703779" y="3532976"/>
            <a:ext cx="1979290" cy="923330"/>
          </a:xfrm>
          <a:prstGeom prst="rect">
            <a:avLst/>
          </a:prstGeom>
          <a:noFill/>
        </p:spPr>
        <p:txBody>
          <a:bodyPr wrap="square" rtlCol="0">
            <a:spAutoFit/>
          </a:bodyPr>
          <a:lstStyle/>
          <a:p>
            <a:pPr algn="ctr">
              <a:lnSpc>
                <a:spcPct val="150000"/>
              </a:lnSpc>
            </a:pPr>
            <a:r>
              <a:rPr lang="zh-CN" altLang="en-US" sz="1200" dirty="0">
                <a:latin typeface="思源黑体 Normal" panose="020B0400000000000000" pitchFamily="34" charset="-122"/>
                <a:ea typeface="思源黑体 Normal" panose="020B0400000000000000" pitchFamily="34" charset="-122"/>
              </a:rPr>
              <a:t>影响因子：</a:t>
            </a:r>
            <a:r>
              <a:rPr lang="en-US" altLang="zh-CN" sz="1200" dirty="0">
                <a:latin typeface="思源黑体 Normal" panose="020B0400000000000000" pitchFamily="34" charset="-122"/>
                <a:ea typeface="思源黑体 Normal" panose="020B0400000000000000" pitchFamily="34" charset="-122"/>
              </a:rPr>
              <a:t>3</a:t>
            </a:r>
          </a:p>
          <a:p>
            <a:pPr algn="ctr">
              <a:lnSpc>
                <a:spcPct val="150000"/>
              </a:lnSpc>
            </a:pPr>
            <a:r>
              <a:rPr lang="en-US" altLang="zh-CN" sz="1200" dirty="0" err="1">
                <a:latin typeface="思源黑体 Normal" panose="020B0400000000000000" pitchFamily="34" charset="-122"/>
                <a:ea typeface="思源黑体 Normal" panose="020B0400000000000000" pitchFamily="34" charset="-122"/>
              </a:rPr>
              <a:t>CiteScore</a:t>
            </a:r>
            <a:r>
              <a:rPr lang="zh-CN" altLang="en-US" sz="1200" dirty="0">
                <a:latin typeface="思源黑体 Normal" panose="020B0400000000000000" pitchFamily="34" charset="-122"/>
                <a:ea typeface="思源黑体 Normal" panose="020B0400000000000000" pitchFamily="34" charset="-122"/>
              </a:rPr>
              <a:t>：</a:t>
            </a:r>
            <a:r>
              <a:rPr lang="en-US" altLang="zh-CN" sz="1200" dirty="0">
                <a:latin typeface="思源黑体 Normal" panose="020B0400000000000000" pitchFamily="34" charset="-122"/>
                <a:ea typeface="思源黑体 Normal" panose="020B0400000000000000" pitchFamily="34" charset="-122"/>
              </a:rPr>
              <a:t>8.2</a:t>
            </a:r>
          </a:p>
          <a:p>
            <a:pPr algn="ctr">
              <a:lnSpc>
                <a:spcPct val="150000"/>
              </a:lnSpc>
            </a:pPr>
            <a:r>
              <a:rPr lang="zh-CN" altLang="en-US" sz="1200" dirty="0">
                <a:latin typeface="思源黑体 Normal" panose="020B0400000000000000" pitchFamily="34" charset="-122"/>
                <a:ea typeface="思源黑体 Normal" panose="020B0400000000000000" pitchFamily="34" charset="-122"/>
              </a:rPr>
              <a:t>年度被引用次数：</a:t>
            </a:r>
            <a:r>
              <a:rPr lang="en-US" altLang="zh-CN" sz="1200" dirty="0">
                <a:latin typeface="思源黑体 Normal" panose="020B0400000000000000" pitchFamily="34" charset="-122"/>
                <a:ea typeface="思源黑体 Normal" panose="020B0400000000000000" pitchFamily="34" charset="-122"/>
              </a:rPr>
              <a:t>8,896</a:t>
            </a:r>
          </a:p>
        </p:txBody>
      </p:sp>
      <p:sp>
        <p:nvSpPr>
          <p:cNvPr id="3" name="Title 1">
            <a:extLst>
              <a:ext uri="{FF2B5EF4-FFF2-40B4-BE49-F238E27FC236}">
                <a16:creationId xmlns:a16="http://schemas.microsoft.com/office/drawing/2014/main" id="{C458E2BC-F584-EE7E-83BF-C2CDF437669A}"/>
              </a:ext>
            </a:extLst>
          </p:cNvPr>
          <p:cNvSpPr txBox="1">
            <a:spLocks/>
          </p:cNvSpPr>
          <p:nvPr/>
        </p:nvSpPr>
        <p:spPr bwMode="auto">
          <a:xfrm>
            <a:off x="839416" y="44624"/>
            <a:ext cx="2005137" cy="576064"/>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经典期刊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899255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1847528" y="1052736"/>
            <a:ext cx="7820025" cy="1211263"/>
          </a:xfrm>
          <a:prstGeom prst="rect">
            <a:avLst/>
          </a:prstGeom>
          <a:noFill/>
          <a:ln w="9525">
            <a:noFill/>
            <a:miter lim="800000"/>
            <a:headEnd/>
            <a:tailEnd/>
          </a:ln>
        </p:spPr>
        <p:txBody>
          <a:bodyPr/>
          <a:lstStyle/>
          <a:p>
            <a:pPr>
              <a:lnSpc>
                <a:spcPct val="150000"/>
              </a:lnSpc>
              <a:spcBef>
                <a:spcPts val="600"/>
              </a:spcBef>
              <a:buFont typeface="Wingdings" pitchFamily="2" charset="2"/>
              <a:buChar char="p"/>
            </a:pPr>
            <a:r>
              <a:rPr lang="en-US" altLang="zh-CN" sz="2000" b="1" dirty="0">
                <a:latin typeface="思源黑体 Normal" panose="020B0400000000000000" pitchFamily="34" charset="-122"/>
                <a:ea typeface="思源黑体 Normal" panose="020B0400000000000000" pitchFamily="34" charset="-122"/>
              </a:rPr>
              <a:t>《</a:t>
            </a:r>
            <a:r>
              <a:rPr lang="zh-CN" altLang="en-US" sz="2000" b="1" dirty="0">
                <a:latin typeface="思源黑体 Normal" panose="020B0400000000000000" pitchFamily="34" charset="-122"/>
                <a:ea typeface="思源黑体 Normal" panose="020B0400000000000000" pitchFamily="34" charset="-122"/>
              </a:rPr>
              <a:t>机械设计期刊</a:t>
            </a:r>
            <a:r>
              <a:rPr lang="en-US" altLang="zh-CN" sz="2000" b="1" dirty="0">
                <a:latin typeface="思源黑体 Normal" panose="020B0400000000000000" pitchFamily="34" charset="-122"/>
                <a:ea typeface="思源黑体 Normal" panose="020B0400000000000000" pitchFamily="34" charset="-122"/>
              </a:rPr>
              <a:t>》Journal of Mechanical Design</a:t>
            </a:r>
          </a:p>
        </p:txBody>
      </p:sp>
      <p:sp>
        <p:nvSpPr>
          <p:cNvPr id="7" name="矩形 6"/>
          <p:cNvSpPr>
            <a:spLocks noChangeArrowheads="1"/>
          </p:cNvSpPr>
          <p:nvPr/>
        </p:nvSpPr>
        <p:spPr bwMode="auto">
          <a:xfrm>
            <a:off x="1919536" y="1919291"/>
            <a:ext cx="8281987" cy="338137"/>
          </a:xfrm>
          <a:prstGeom prst="rect">
            <a:avLst/>
          </a:prstGeom>
          <a:noFill/>
          <a:ln w="9525">
            <a:noFill/>
            <a:miter lim="800000"/>
            <a:headEnd/>
            <a:tailEnd/>
          </a:ln>
        </p:spPr>
        <p:txBody>
          <a:bodyPr>
            <a:spAutoFit/>
          </a:bodyPr>
          <a:lstStyle/>
          <a:p>
            <a:pPr algn="just">
              <a:spcBef>
                <a:spcPts val="600"/>
              </a:spcBef>
            </a:pPr>
            <a:r>
              <a:rPr lang="zh-CN" altLang="en-US" sz="1600" b="1" dirty="0">
                <a:latin typeface="思源黑体 Normal" panose="020B0400000000000000" pitchFamily="34" charset="-122"/>
                <a:ea typeface="思源黑体 Normal" panose="020B0400000000000000" pitchFamily="34" charset="-122"/>
              </a:rPr>
              <a:t>国内外研究人员单位：</a:t>
            </a:r>
            <a:r>
              <a:rPr lang="en-US" altLang="zh-CN" sz="1600" b="1" dirty="0">
                <a:latin typeface="思源黑体 Normal" panose="020B0400000000000000" pitchFamily="34" charset="-122"/>
                <a:ea typeface="思源黑体 Normal" panose="020B0400000000000000" pitchFamily="34" charset="-122"/>
              </a:rPr>
              <a:t> </a:t>
            </a:r>
          </a:p>
        </p:txBody>
      </p:sp>
      <p:sp>
        <p:nvSpPr>
          <p:cNvPr id="8" name="Content Placeholder 2"/>
          <p:cNvSpPr txBox="1">
            <a:spLocks/>
          </p:cNvSpPr>
          <p:nvPr/>
        </p:nvSpPr>
        <p:spPr bwMode="auto">
          <a:xfrm>
            <a:off x="1955036" y="2305626"/>
            <a:ext cx="3738563" cy="31559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麻省理工学院</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卡耐基</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梅隆大学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普渡大学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德克萨斯</a:t>
            </a:r>
            <a:r>
              <a:rPr lang="en-US" altLang="zh-CN" sz="1600" dirty="0">
                <a:latin typeface="思源黑体 Normal" panose="020B0400000000000000" pitchFamily="34" charset="-122"/>
                <a:ea typeface="思源黑体 Normal" panose="020B0400000000000000" pitchFamily="34" charset="-122"/>
              </a:rPr>
              <a:t>A&amp;M</a:t>
            </a:r>
            <a:r>
              <a:rPr lang="zh-CN" altLang="en-US" sz="1600" dirty="0">
                <a:latin typeface="思源黑体 Normal" panose="020B0400000000000000" pitchFamily="34" charset="-122"/>
                <a:ea typeface="思源黑体 Normal" panose="020B0400000000000000" pitchFamily="34" charset="-122"/>
              </a:rPr>
              <a:t>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加州大学</a:t>
            </a:r>
            <a:endParaRPr lang="en-US" altLang="zh-CN" sz="1600" dirty="0">
              <a:latin typeface="思源黑体 Normal" panose="020B0400000000000000" pitchFamily="34" charset="-122"/>
              <a:ea typeface="思源黑体 Normal" panose="020B0400000000000000" pitchFamily="34" charset="-122"/>
            </a:endParaRPr>
          </a:p>
        </p:txBody>
      </p:sp>
      <p:sp>
        <p:nvSpPr>
          <p:cNvPr id="9" name="Content Placeholder 2"/>
          <p:cNvSpPr txBox="1">
            <a:spLocks/>
          </p:cNvSpPr>
          <p:nvPr/>
        </p:nvSpPr>
        <p:spPr bwMode="auto">
          <a:xfrm>
            <a:off x="4837857" y="2305626"/>
            <a:ext cx="3738562" cy="27241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北京航空航天大学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西安交通大学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大连理工大学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重庆大学</a:t>
            </a:r>
            <a:endParaRPr lang="en-US" altLang="zh-CN" sz="1600" dirty="0">
              <a:latin typeface="思源黑体 Normal" panose="020B0400000000000000" pitchFamily="34" charset="-122"/>
              <a:ea typeface="思源黑体 Normal" panose="020B0400000000000000" pitchFamily="34" charset="-122"/>
            </a:endParaRPr>
          </a:p>
        </p:txBody>
      </p:sp>
      <p:pic>
        <p:nvPicPr>
          <p:cNvPr id="3" name="图片 2" descr="图片包含 信件&#10;&#10;AI 生成的内容可能不正确。">
            <a:extLst>
              <a:ext uri="{FF2B5EF4-FFF2-40B4-BE49-F238E27FC236}">
                <a16:creationId xmlns:a16="http://schemas.microsoft.com/office/drawing/2014/main" id="{FC6614CE-02F8-A8EF-C3D2-0FDF79ADE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200" y="2088360"/>
            <a:ext cx="1953705" cy="2520280"/>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E1725537-E771-63A7-FF21-CD154A9BF15A}"/>
              </a:ext>
            </a:extLst>
          </p:cNvPr>
          <p:cNvSpPr txBox="1">
            <a:spLocks/>
          </p:cNvSpPr>
          <p:nvPr/>
        </p:nvSpPr>
        <p:spPr bwMode="auto">
          <a:xfrm>
            <a:off x="839416" y="44624"/>
            <a:ext cx="2005137" cy="576064"/>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经典期刊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743705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journal cover-5.jpeg"/>
          <p:cNvPicPr>
            <a:picLocks noChangeAspect="1"/>
          </p:cNvPicPr>
          <p:nvPr/>
        </p:nvPicPr>
        <p:blipFill>
          <a:blip r:embed="rId3" cstate="print"/>
          <a:stretch>
            <a:fillRect/>
          </a:stretch>
        </p:blipFill>
        <p:spPr>
          <a:xfrm>
            <a:off x="9696400" y="1295445"/>
            <a:ext cx="1656184" cy="2133555"/>
          </a:xfrm>
          <a:prstGeom prst="rect">
            <a:avLst/>
          </a:prstGeom>
          <a:ln>
            <a:noFill/>
          </a:ln>
          <a:effectLst>
            <a:outerShdw blurRad="190500" algn="tl" rotWithShape="0">
              <a:srgbClr val="000000">
                <a:alpha val="70000"/>
              </a:srgbClr>
            </a:outerShdw>
          </a:effectLst>
        </p:spPr>
      </p:pic>
      <p:sp>
        <p:nvSpPr>
          <p:cNvPr id="13" name="Content Placeholder 2"/>
          <p:cNvSpPr txBox="1">
            <a:spLocks/>
          </p:cNvSpPr>
          <p:nvPr/>
        </p:nvSpPr>
        <p:spPr>
          <a:xfrm>
            <a:off x="1775520" y="987206"/>
            <a:ext cx="6482680" cy="2441794"/>
          </a:xfrm>
          <a:prstGeom prst="rect">
            <a:avLst/>
          </a:prstGeom>
        </p:spPr>
        <p:txBody>
          <a:bodyPr/>
          <a:lstStyle/>
          <a:p>
            <a:pPr>
              <a:lnSpc>
                <a:spcPct val="150000"/>
              </a:lnSpc>
              <a:spcBef>
                <a:spcPts val="600"/>
              </a:spcBef>
              <a:buFont typeface="Wingdings" pitchFamily="2" charset="2"/>
              <a:buChar char="p"/>
              <a:defRPr/>
            </a:pPr>
            <a:r>
              <a:rPr lang="en-US" altLang="zh-CN" sz="2000" b="1" dirty="0">
                <a:latin typeface="思源黑体 Normal" panose="020B0400000000000000" pitchFamily="34" charset="-122"/>
                <a:ea typeface="思源黑体 Normal" panose="020B0400000000000000" pitchFamily="34" charset="-122"/>
              </a:rPr>
              <a:t>《</a:t>
            </a:r>
            <a:r>
              <a:rPr lang="zh-CN" altLang="en-US" sz="2000" b="1" dirty="0">
                <a:latin typeface="思源黑体 Normal" panose="020B0400000000000000" pitchFamily="34" charset="-122"/>
                <a:ea typeface="思源黑体 Normal" panose="020B0400000000000000" pitchFamily="34" charset="-122"/>
              </a:rPr>
              <a:t>应用力学评论</a:t>
            </a:r>
            <a:r>
              <a:rPr lang="en-US" altLang="zh-CN" sz="2000" b="1" dirty="0">
                <a:latin typeface="思源黑体 Normal" panose="020B0400000000000000" pitchFamily="34" charset="-122"/>
                <a:ea typeface="思源黑体 Normal" panose="020B0400000000000000" pitchFamily="34" charset="-122"/>
              </a:rPr>
              <a:t>》</a:t>
            </a:r>
            <a:r>
              <a:rPr lang="en-US" sz="2000" b="1" dirty="0">
                <a:latin typeface="思源黑体 Normal" panose="020B0400000000000000" pitchFamily="34" charset="-122"/>
                <a:ea typeface="思源黑体 Normal" panose="020B0400000000000000" pitchFamily="34" charset="-122"/>
              </a:rPr>
              <a:t>A</a:t>
            </a:r>
            <a:r>
              <a:rPr lang="en-US" altLang="zh-CN" sz="2000" b="1" dirty="0">
                <a:latin typeface="思源黑体 Normal" panose="020B0400000000000000" pitchFamily="34" charset="-122"/>
                <a:ea typeface="思源黑体 Normal" panose="020B0400000000000000" pitchFamily="34" charset="-122"/>
              </a:rPr>
              <a:t>pplied Mechanics Reviews</a:t>
            </a:r>
            <a:endParaRPr lang="en-US" sz="2000" b="1" dirty="0">
              <a:latin typeface="思源黑体 Normal" panose="020B0400000000000000" pitchFamily="34" charset="-122"/>
              <a:ea typeface="思源黑体 Normal" panose="020B04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收录在</a:t>
            </a:r>
            <a:r>
              <a:rPr lang="en-US" altLang="zh-CN" sz="1600" dirty="0">
                <a:latin typeface="思源黑体 Normal" panose="020B0400000000000000" pitchFamily="34" charset="-122"/>
                <a:ea typeface="思源黑体 Normal" panose="020B0400000000000000" pitchFamily="34" charset="-122"/>
              </a:rPr>
              <a:t>SCI</a:t>
            </a:r>
            <a:r>
              <a:rPr lang="zh-CN" altLang="en-US" sz="1600" dirty="0">
                <a:latin typeface="思源黑体 Normal" panose="020B0400000000000000" pitchFamily="34" charset="-122"/>
                <a:ea typeface="思源黑体 Normal" panose="020B0400000000000000" pitchFamily="34" charset="-122"/>
              </a:rPr>
              <a:t>力学领域，影响因子保持保持高位，</a:t>
            </a:r>
            <a:r>
              <a:rPr lang="en-US" altLang="zh-CN" sz="1600" dirty="0">
                <a:latin typeface="思源黑体 Normal" panose="020B0400000000000000" pitchFamily="34" charset="-122"/>
                <a:ea typeface="思源黑体 Normal" panose="020B0400000000000000" pitchFamily="34" charset="-122"/>
              </a:rPr>
              <a:t>IF16.1</a:t>
            </a:r>
            <a:r>
              <a:rPr lang="zh-CN" altLang="en-US" sz="1600" dirty="0">
                <a:latin typeface="思源黑体 Normal" panose="020B0400000000000000" pitchFamily="34" charset="-122"/>
                <a:ea typeface="思源黑体 Normal" panose="020B0400000000000000" pitchFamily="34" charset="-122"/>
              </a:rPr>
              <a:t>，排名力学领域第二（</a:t>
            </a:r>
            <a:r>
              <a:rPr lang="en-US" altLang="zh-CN" sz="1600" dirty="0">
                <a:latin typeface="思源黑体 Normal" panose="020B0400000000000000" pitchFamily="34" charset="-122"/>
                <a:ea typeface="思源黑体 Normal" panose="020B0400000000000000" pitchFamily="34" charset="-122"/>
              </a:rPr>
              <a:t>2/172</a:t>
            </a:r>
            <a:r>
              <a:rPr lang="zh-CN" altLang="en-US" sz="1600" dirty="0">
                <a:latin typeface="思源黑体 Normal" panose="020B0400000000000000" pitchFamily="34" charset="-122"/>
                <a:ea typeface="思源黑体 Normal" panose="020B0400000000000000" pitchFamily="34" charset="-122"/>
              </a:rPr>
              <a:t>），</a:t>
            </a:r>
            <a:r>
              <a:rPr lang="en-US" altLang="zh-CN" sz="1600" dirty="0">
                <a:latin typeface="思源黑体 Normal" panose="020B0400000000000000" pitchFamily="34" charset="-122"/>
                <a:ea typeface="思源黑体 Normal" panose="020B0400000000000000" pitchFamily="34" charset="-122"/>
              </a:rPr>
              <a:t>JCR</a:t>
            </a:r>
            <a:r>
              <a:rPr lang="zh-CN" altLang="en-US" sz="1600" dirty="0">
                <a:latin typeface="思源黑体 Normal" panose="020B0400000000000000" pitchFamily="34" charset="-122"/>
                <a:ea typeface="思源黑体 Normal" panose="020B0400000000000000" pitchFamily="34" charset="-122"/>
              </a:rPr>
              <a:t>分区</a:t>
            </a:r>
            <a:r>
              <a:rPr lang="en-US" altLang="zh-CN" sz="1600" dirty="0">
                <a:latin typeface="思源黑体 Normal" panose="020B0400000000000000" pitchFamily="34" charset="-122"/>
                <a:ea typeface="思源黑体 Normal" panose="020B0400000000000000" pitchFamily="34" charset="-122"/>
              </a:rPr>
              <a:t>Q1</a:t>
            </a:r>
            <a:r>
              <a:rPr lang="zh-CN" altLang="en-US" sz="1600" dirty="0">
                <a:latin typeface="思源黑体 Normal" panose="020B0400000000000000" pitchFamily="34" charset="-122"/>
                <a:ea typeface="思源黑体 Normal" panose="020B0400000000000000" pitchFamily="34" charset="-122"/>
              </a:rPr>
              <a:t>。</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高品质的评论期刊，汇集了应用力学和工程学所有分支学科的评论文章资料，包括高级研究人员撰写的技术进展、教学进展、回顾、调查、评论及世界主要期刊文献的摘要等。</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ct val="150000"/>
              </a:lnSpc>
              <a:buFont typeface="Wingdings" panose="05000000000000000000" pitchFamily="2" charset="2"/>
              <a:buChar char="u"/>
              <a:defRPr/>
            </a:pPr>
            <a:endParaRPr lang="zh-CN" altLang="en-US" sz="1600" dirty="0">
              <a:latin typeface="思源黑体 Normal" panose="020B0400000000000000" pitchFamily="34" charset="-122"/>
              <a:ea typeface="思源黑体 Normal" panose="020B0400000000000000" pitchFamily="34" charset="-122"/>
            </a:endParaRPr>
          </a:p>
        </p:txBody>
      </p:sp>
      <p:sp>
        <p:nvSpPr>
          <p:cNvPr id="14" name="矩形 13"/>
          <p:cNvSpPr/>
          <p:nvPr/>
        </p:nvSpPr>
        <p:spPr>
          <a:xfrm>
            <a:off x="1775148" y="3429000"/>
            <a:ext cx="6992527" cy="2631490"/>
          </a:xfrm>
          <a:prstGeom prst="rect">
            <a:avLst/>
          </a:prstGeom>
        </p:spPr>
        <p:txBody>
          <a:bodyPr wrap="square">
            <a:spAutoFit/>
          </a:bodyPr>
          <a:lstStyle/>
          <a:p>
            <a:pPr algn="just">
              <a:defRPr/>
            </a:pPr>
            <a:r>
              <a:rPr lang="zh-CN" altLang="en-US" sz="1500" b="1" dirty="0">
                <a:latin typeface="思源黑体 Normal" panose="020B0400000000000000" pitchFamily="34" charset="-122"/>
                <a:ea typeface="思源黑体 Normal" panose="020B0400000000000000" pitchFamily="34" charset="-122"/>
              </a:rPr>
              <a:t>检索关键词：</a:t>
            </a:r>
            <a:r>
              <a:rPr lang="en-US" altLang="zh-CN" sz="1500" b="1" dirty="0">
                <a:latin typeface="思源黑体 Normal" panose="020B0400000000000000" pitchFamily="34" charset="-122"/>
                <a:ea typeface="思源黑体 Normal" panose="020B0400000000000000" pitchFamily="34" charset="-122"/>
              </a:rPr>
              <a:t> </a:t>
            </a:r>
          </a:p>
          <a:p>
            <a:pPr algn="just">
              <a:defRPr/>
            </a:pPr>
            <a:r>
              <a:rPr lang="en-US" altLang="zh-CN" sz="1500" dirty="0">
                <a:latin typeface="思源黑体 Normal" panose="020B0400000000000000" pitchFamily="34" charset="-122"/>
                <a:ea typeface="思源黑体 Normal" panose="020B0400000000000000" pitchFamily="34" charset="-122"/>
              </a:rPr>
              <a:t>fluid mechanics</a:t>
            </a:r>
            <a:r>
              <a:rPr lang="zh-CN" altLang="en-US" sz="1500" dirty="0">
                <a:latin typeface="思源黑体 Normal" panose="020B0400000000000000" pitchFamily="34" charset="-122"/>
                <a:ea typeface="思源黑体 Normal" panose="020B0400000000000000" pitchFamily="34" charset="-122"/>
              </a:rPr>
              <a:t>（流体力学）；</a:t>
            </a:r>
            <a:r>
              <a:rPr lang="en-US" altLang="zh-CN" sz="1500" dirty="0">
                <a:latin typeface="思源黑体 Normal" panose="020B0400000000000000" pitchFamily="34" charset="-122"/>
                <a:ea typeface="思源黑体 Normal" panose="020B0400000000000000" pitchFamily="34" charset="-122"/>
              </a:rPr>
              <a:t>solid mechanics</a:t>
            </a:r>
            <a:r>
              <a:rPr lang="zh-CN" altLang="en-US" sz="1500" dirty="0">
                <a:latin typeface="思源黑体 Normal" panose="020B0400000000000000" pitchFamily="34" charset="-122"/>
                <a:ea typeface="思源黑体 Normal" panose="020B0400000000000000" pitchFamily="34" charset="-122"/>
              </a:rPr>
              <a:t>（固体力学）；</a:t>
            </a:r>
            <a:r>
              <a:rPr lang="en-US" altLang="zh-CN" sz="1500" dirty="0">
                <a:latin typeface="思源黑体 Normal" panose="020B0400000000000000" pitchFamily="34" charset="-122"/>
                <a:ea typeface="思源黑体 Normal" panose="020B0400000000000000" pitchFamily="34" charset="-122"/>
              </a:rPr>
              <a:t>heat transfer</a:t>
            </a:r>
            <a:r>
              <a:rPr lang="zh-CN" altLang="en-US" sz="1500" dirty="0">
                <a:latin typeface="思源黑体 Normal" panose="020B0400000000000000" pitchFamily="34" charset="-122"/>
                <a:ea typeface="思源黑体 Normal" panose="020B0400000000000000" pitchFamily="34" charset="-122"/>
              </a:rPr>
              <a:t>（传热）；</a:t>
            </a:r>
            <a:r>
              <a:rPr lang="en-US" altLang="zh-CN" sz="1500" dirty="0">
                <a:latin typeface="思源黑体 Normal" panose="020B0400000000000000" pitchFamily="34" charset="-122"/>
                <a:ea typeface="思源黑体 Normal" panose="020B0400000000000000" pitchFamily="34" charset="-122"/>
              </a:rPr>
              <a:t>dynamics</a:t>
            </a:r>
            <a:r>
              <a:rPr lang="zh-CN" altLang="en-US" sz="1500" dirty="0">
                <a:latin typeface="思源黑体 Normal" panose="020B0400000000000000" pitchFamily="34" charset="-122"/>
                <a:ea typeface="思源黑体 Normal" panose="020B0400000000000000" pitchFamily="34" charset="-122"/>
              </a:rPr>
              <a:t>（动力学）；</a:t>
            </a:r>
            <a:r>
              <a:rPr lang="en-US" altLang="zh-CN" sz="1500" dirty="0">
                <a:latin typeface="思源黑体 Normal" panose="020B0400000000000000" pitchFamily="34" charset="-122"/>
                <a:ea typeface="思源黑体 Normal" panose="020B0400000000000000" pitchFamily="34" charset="-122"/>
              </a:rPr>
              <a:t>vibration</a:t>
            </a:r>
            <a:r>
              <a:rPr lang="zh-CN" altLang="en-US" sz="1500" dirty="0">
                <a:latin typeface="思源黑体 Normal" panose="020B0400000000000000" pitchFamily="34" charset="-122"/>
                <a:ea typeface="思源黑体 Normal" panose="020B0400000000000000" pitchFamily="34" charset="-122"/>
              </a:rPr>
              <a:t>（振动）；</a:t>
            </a:r>
            <a:r>
              <a:rPr lang="en-US" altLang="zh-CN" sz="1500" dirty="0">
                <a:latin typeface="思源黑体 Normal" panose="020B0400000000000000" pitchFamily="34" charset="-122"/>
                <a:ea typeface="思源黑体 Normal" panose="020B0400000000000000" pitchFamily="34" charset="-122"/>
              </a:rPr>
              <a:t>education</a:t>
            </a:r>
            <a:r>
              <a:rPr lang="zh-CN" altLang="en-US" sz="1500" dirty="0">
                <a:latin typeface="思源黑体 Normal" panose="020B0400000000000000" pitchFamily="34" charset="-122"/>
                <a:ea typeface="思源黑体 Normal" panose="020B0400000000000000" pitchFamily="34" charset="-122"/>
              </a:rPr>
              <a:t>（教学培训）；</a:t>
            </a:r>
            <a:r>
              <a:rPr lang="en-US" altLang="zh-CN" sz="1500" dirty="0">
                <a:latin typeface="思源黑体 Normal" panose="020B0400000000000000" pitchFamily="34" charset="-122"/>
                <a:ea typeface="思源黑体 Normal" panose="020B0400000000000000" pitchFamily="34" charset="-122"/>
              </a:rPr>
              <a:t> State-of-the-art surveys</a:t>
            </a:r>
            <a:r>
              <a:rPr lang="zh-CN" altLang="en-US" sz="1500" dirty="0">
                <a:latin typeface="思源黑体 Normal" panose="020B0400000000000000" pitchFamily="34" charset="-122"/>
                <a:ea typeface="思源黑体 Normal" panose="020B0400000000000000" pitchFamily="34" charset="-122"/>
              </a:rPr>
              <a:t>（最先进的调查）</a:t>
            </a:r>
            <a:r>
              <a:rPr lang="en-US" altLang="zh-CN" sz="1500" dirty="0">
                <a:latin typeface="思源黑体 Normal" panose="020B0400000000000000" pitchFamily="34" charset="-122"/>
                <a:ea typeface="思源黑体 Normal" panose="020B0400000000000000" pitchFamily="34" charset="-122"/>
              </a:rPr>
              <a:t>; Retrospective reviews</a:t>
            </a:r>
            <a:r>
              <a:rPr lang="zh-CN" altLang="en-US" sz="1500" dirty="0">
                <a:latin typeface="思源黑体 Normal" panose="020B0400000000000000" pitchFamily="34" charset="-122"/>
                <a:ea typeface="思源黑体 Normal" panose="020B0400000000000000" pitchFamily="34" charset="-122"/>
              </a:rPr>
              <a:t>（回顾性审查）</a:t>
            </a:r>
            <a:r>
              <a:rPr lang="en-US" altLang="zh-CN" sz="1500" dirty="0">
                <a:latin typeface="思源黑体 Normal" panose="020B0400000000000000" pitchFamily="34" charset="-122"/>
                <a:ea typeface="思源黑体 Normal" panose="020B0400000000000000" pitchFamily="34" charset="-122"/>
              </a:rPr>
              <a:t>; Curricular reviews</a:t>
            </a:r>
            <a:r>
              <a:rPr lang="zh-CN" altLang="en-US" sz="1500" dirty="0">
                <a:latin typeface="思源黑体 Normal" panose="020B0400000000000000" pitchFamily="34" charset="-122"/>
                <a:ea typeface="思源黑体 Normal" panose="020B0400000000000000" pitchFamily="34" charset="-122"/>
              </a:rPr>
              <a:t>（课程审查）</a:t>
            </a:r>
            <a:r>
              <a:rPr lang="en-US" altLang="zh-CN" sz="1500" dirty="0">
                <a:latin typeface="思源黑体 Normal" panose="020B0400000000000000" pitchFamily="34" charset="-122"/>
                <a:ea typeface="思源黑体 Normal" panose="020B0400000000000000" pitchFamily="34" charset="-122"/>
              </a:rPr>
              <a:t>; Research and education policy commentary</a:t>
            </a:r>
            <a:r>
              <a:rPr lang="zh-CN" altLang="en-US" sz="1500" dirty="0">
                <a:latin typeface="思源黑体 Normal" panose="020B0400000000000000" pitchFamily="34" charset="-122"/>
                <a:ea typeface="思源黑体 Normal" panose="020B0400000000000000" pitchFamily="34" charset="-122"/>
              </a:rPr>
              <a:t>（研究和教育政策评论）</a:t>
            </a:r>
            <a:r>
              <a:rPr lang="en-US" altLang="zh-CN" sz="1500" dirty="0">
                <a:latin typeface="思源黑体 Normal" panose="020B0400000000000000" pitchFamily="34" charset="-122"/>
                <a:ea typeface="思源黑体 Normal" panose="020B0400000000000000" pitchFamily="34" charset="-122"/>
              </a:rPr>
              <a:t>; Experimental mechanics</a:t>
            </a:r>
            <a:r>
              <a:rPr lang="zh-CN" altLang="en-US" sz="1500" dirty="0">
                <a:latin typeface="思源黑体 Normal" panose="020B0400000000000000" pitchFamily="34" charset="-122"/>
                <a:ea typeface="思源黑体 Normal" panose="020B0400000000000000" pitchFamily="34" charset="-122"/>
              </a:rPr>
              <a:t>（实验力学）</a:t>
            </a:r>
            <a:r>
              <a:rPr lang="en-US" altLang="zh-CN" sz="1500" dirty="0">
                <a:latin typeface="思源黑体 Normal" panose="020B0400000000000000" pitchFamily="34" charset="-122"/>
                <a:ea typeface="思源黑体 Normal" panose="020B0400000000000000" pitchFamily="34" charset="-122"/>
              </a:rPr>
              <a:t>; Theoretical and applied mechanics</a:t>
            </a:r>
            <a:r>
              <a:rPr lang="zh-CN" altLang="en-US" sz="1500" dirty="0">
                <a:latin typeface="思源黑体 Normal" panose="020B0400000000000000" pitchFamily="34" charset="-122"/>
                <a:ea typeface="思源黑体 Normal" panose="020B0400000000000000" pitchFamily="34" charset="-122"/>
              </a:rPr>
              <a:t>（理论与应用力学）</a:t>
            </a:r>
            <a:r>
              <a:rPr lang="en-US" altLang="zh-CN" sz="1500" dirty="0">
                <a:latin typeface="思源黑体 Normal" panose="020B0400000000000000" pitchFamily="34" charset="-122"/>
                <a:ea typeface="思源黑体 Normal" panose="020B0400000000000000" pitchFamily="34" charset="-122"/>
              </a:rPr>
              <a:t>; Computational mechanics</a:t>
            </a:r>
            <a:r>
              <a:rPr lang="zh-CN" altLang="en-US" sz="1500" dirty="0">
                <a:latin typeface="思源黑体 Normal" panose="020B0400000000000000" pitchFamily="34" charset="-122"/>
                <a:ea typeface="思源黑体 Normal" panose="020B0400000000000000" pitchFamily="34" charset="-122"/>
              </a:rPr>
              <a:t>（计算力学）</a:t>
            </a:r>
            <a:r>
              <a:rPr lang="en-US" altLang="zh-CN" sz="1500" dirty="0">
                <a:latin typeface="思源黑体 Normal" panose="020B0400000000000000" pitchFamily="34" charset="-122"/>
                <a:ea typeface="思源黑体 Normal" panose="020B0400000000000000" pitchFamily="34" charset="-122"/>
              </a:rPr>
              <a:t>; Engineering science</a:t>
            </a:r>
            <a:r>
              <a:rPr lang="zh-CN" altLang="en-US" sz="1500" dirty="0">
                <a:latin typeface="思源黑体 Normal" panose="020B0400000000000000" pitchFamily="34" charset="-122"/>
                <a:ea typeface="思源黑体 Normal" panose="020B0400000000000000" pitchFamily="34" charset="-122"/>
              </a:rPr>
              <a:t>（工程科学）。</a:t>
            </a:r>
            <a:endParaRPr lang="en-US" altLang="zh-CN" sz="1500" dirty="0">
              <a:latin typeface="思源黑体 Normal" panose="020B0400000000000000" pitchFamily="34" charset="-122"/>
              <a:ea typeface="思源黑体 Normal" panose="020B0400000000000000" pitchFamily="34" charset="-122"/>
            </a:endParaRPr>
          </a:p>
          <a:p>
            <a:pPr>
              <a:defRPr/>
            </a:pPr>
            <a:endParaRPr lang="en-US" altLang="zh-CN" sz="1500" b="1" dirty="0">
              <a:latin typeface="思源黑体 Normal" panose="020B0400000000000000" pitchFamily="34" charset="-122"/>
              <a:ea typeface="思源黑体 Normal" panose="020B0400000000000000" pitchFamily="34" charset="-122"/>
            </a:endParaRPr>
          </a:p>
          <a:p>
            <a:pPr>
              <a:defRPr/>
            </a:pPr>
            <a:endParaRPr lang="en-US" altLang="zh-CN" sz="1500" b="1" dirty="0">
              <a:latin typeface="思源黑体 Normal" panose="020B0400000000000000" pitchFamily="34" charset="-122"/>
              <a:ea typeface="思源黑体 Normal" panose="020B0400000000000000" pitchFamily="34" charset="-122"/>
            </a:endParaRPr>
          </a:p>
          <a:p>
            <a:pPr algn="just">
              <a:defRPr/>
            </a:pPr>
            <a:r>
              <a:rPr lang="zh-CN" altLang="zh-CN" sz="1500" b="1" dirty="0">
                <a:latin typeface="思源黑体 Normal" panose="020B0400000000000000" pitchFamily="34" charset="-122"/>
                <a:ea typeface="思源黑体 Normal" panose="020B0400000000000000" pitchFamily="34" charset="-122"/>
              </a:rPr>
              <a:t>访问网址：</a:t>
            </a:r>
            <a:r>
              <a:rPr lang="en-US" altLang="zh-CN" sz="1500" u="sng" dirty="0">
                <a:latin typeface="思源黑体 Normal" panose="020B0400000000000000" pitchFamily="34" charset="-122"/>
                <a:ea typeface="思源黑体 Normal" panose="020B0400000000000000" pitchFamily="34" charset="-122"/>
                <a:hlinkClick r:id="rId4"/>
              </a:rPr>
              <a:t>https://asmedigitalcollection.asme.org/appliedmechanicsreviews</a:t>
            </a:r>
            <a:endParaRPr lang="en-US" altLang="zh-CN" sz="1500" dirty="0">
              <a:solidFill>
                <a:srgbClr val="00B0F0"/>
              </a:solidFill>
              <a:effectLst>
                <a:outerShdw blurRad="38100" dist="38100" dir="2700000" algn="tl">
                  <a:srgbClr val="000000">
                    <a:alpha val="43137"/>
                  </a:srgbClr>
                </a:outerShdw>
              </a:effectLst>
              <a:latin typeface="思源黑体 Normal" panose="020B0400000000000000" pitchFamily="34" charset="-122"/>
              <a:ea typeface="思源黑体 Normal" panose="020B0400000000000000" pitchFamily="34" charset="-122"/>
            </a:endParaRPr>
          </a:p>
        </p:txBody>
      </p:sp>
      <p:sp>
        <p:nvSpPr>
          <p:cNvPr id="7" name="文本框 6"/>
          <p:cNvSpPr txBox="1"/>
          <p:nvPr/>
        </p:nvSpPr>
        <p:spPr>
          <a:xfrm>
            <a:off x="9487755" y="3559661"/>
            <a:ext cx="1979290" cy="923330"/>
          </a:xfrm>
          <a:prstGeom prst="rect">
            <a:avLst/>
          </a:prstGeom>
          <a:noFill/>
        </p:spPr>
        <p:txBody>
          <a:bodyPr wrap="square" rtlCol="0">
            <a:spAutoFit/>
          </a:bodyPr>
          <a:lstStyle/>
          <a:p>
            <a:pPr algn="ctr">
              <a:lnSpc>
                <a:spcPct val="150000"/>
              </a:lnSpc>
            </a:pPr>
            <a:r>
              <a:rPr lang="zh-CN" altLang="en-US" sz="1200" dirty="0">
                <a:latin typeface="思源黑体 Normal" panose="020B0400000000000000" pitchFamily="34" charset="-122"/>
                <a:ea typeface="思源黑体 Normal" panose="020B0400000000000000" pitchFamily="34" charset="-122"/>
              </a:rPr>
              <a:t>影响因子：</a:t>
            </a:r>
            <a:r>
              <a:rPr lang="en-US" altLang="zh-CN" sz="1200" dirty="0">
                <a:latin typeface="思源黑体 Normal" panose="020B0400000000000000" pitchFamily="34" charset="-122"/>
                <a:ea typeface="思源黑体 Normal" panose="020B0400000000000000" pitchFamily="34" charset="-122"/>
              </a:rPr>
              <a:t>16.1</a:t>
            </a:r>
          </a:p>
          <a:p>
            <a:pPr algn="ctr">
              <a:lnSpc>
                <a:spcPct val="150000"/>
              </a:lnSpc>
            </a:pPr>
            <a:r>
              <a:rPr lang="en-US" altLang="zh-CN" sz="1200" dirty="0" err="1">
                <a:latin typeface="思源黑体 Normal" panose="020B0400000000000000" pitchFamily="34" charset="-122"/>
                <a:ea typeface="思源黑体 Normal" panose="020B0400000000000000" pitchFamily="34" charset="-122"/>
              </a:rPr>
              <a:t>CiteScore</a:t>
            </a:r>
            <a:r>
              <a:rPr lang="zh-CN" altLang="en-US" sz="1200" dirty="0">
                <a:latin typeface="思源黑体 Normal" panose="020B0400000000000000" pitchFamily="34" charset="-122"/>
                <a:ea typeface="思源黑体 Normal" panose="020B0400000000000000" pitchFamily="34" charset="-122"/>
              </a:rPr>
              <a:t>：</a:t>
            </a:r>
            <a:r>
              <a:rPr lang="en-US" altLang="zh-CN" sz="1200" dirty="0">
                <a:latin typeface="思源黑体 Normal" panose="020B0400000000000000" pitchFamily="34" charset="-122"/>
                <a:ea typeface="思源黑体 Normal" panose="020B0400000000000000" pitchFamily="34" charset="-122"/>
              </a:rPr>
              <a:t>25.7</a:t>
            </a:r>
          </a:p>
          <a:p>
            <a:pPr algn="ctr">
              <a:lnSpc>
                <a:spcPct val="150000"/>
              </a:lnSpc>
            </a:pPr>
            <a:r>
              <a:rPr lang="zh-CN" altLang="en-US" sz="1200" dirty="0">
                <a:latin typeface="思源黑体 Normal" panose="020B0400000000000000" pitchFamily="34" charset="-122"/>
                <a:ea typeface="思源黑体 Normal" panose="020B0400000000000000" pitchFamily="34" charset="-122"/>
              </a:rPr>
              <a:t>年度被引用次数：</a:t>
            </a:r>
            <a:r>
              <a:rPr lang="en-US" altLang="zh-CN" sz="1200" dirty="0">
                <a:latin typeface="思源黑体 Normal" panose="020B0400000000000000" pitchFamily="34" charset="-122"/>
                <a:ea typeface="思源黑体 Normal" panose="020B0400000000000000" pitchFamily="34" charset="-122"/>
              </a:rPr>
              <a:t>5,823</a:t>
            </a:r>
          </a:p>
        </p:txBody>
      </p:sp>
      <p:sp>
        <p:nvSpPr>
          <p:cNvPr id="2" name="Title 1">
            <a:extLst>
              <a:ext uri="{FF2B5EF4-FFF2-40B4-BE49-F238E27FC236}">
                <a16:creationId xmlns:a16="http://schemas.microsoft.com/office/drawing/2014/main" id="{9AB89C76-E72E-00E1-77B4-1C91D33AFE97}"/>
              </a:ext>
            </a:extLst>
          </p:cNvPr>
          <p:cNvSpPr txBox="1">
            <a:spLocks/>
          </p:cNvSpPr>
          <p:nvPr/>
        </p:nvSpPr>
        <p:spPr bwMode="auto">
          <a:xfrm>
            <a:off x="839416" y="44624"/>
            <a:ext cx="2005137" cy="576064"/>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经典期刊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564929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1775520" y="980728"/>
            <a:ext cx="7820025" cy="1211263"/>
          </a:xfrm>
          <a:prstGeom prst="rect">
            <a:avLst/>
          </a:prstGeom>
          <a:noFill/>
          <a:ln w="9525">
            <a:noFill/>
            <a:miter lim="800000"/>
            <a:headEnd/>
            <a:tailEnd/>
          </a:ln>
        </p:spPr>
        <p:txBody>
          <a:bodyPr/>
          <a:lstStyle/>
          <a:p>
            <a:pPr>
              <a:lnSpc>
                <a:spcPct val="150000"/>
              </a:lnSpc>
              <a:spcBef>
                <a:spcPts val="600"/>
              </a:spcBef>
              <a:buFont typeface="Wingdings" pitchFamily="2" charset="2"/>
              <a:buChar char="p"/>
            </a:pPr>
            <a:r>
              <a:rPr lang="en-US" altLang="zh-CN" sz="2000" b="1" dirty="0">
                <a:latin typeface="思源黑体 Normal" panose="020B0400000000000000" pitchFamily="34" charset="-122"/>
                <a:ea typeface="思源黑体 Normal" panose="020B0400000000000000" pitchFamily="34" charset="-122"/>
              </a:rPr>
              <a:t>《</a:t>
            </a:r>
            <a:r>
              <a:rPr lang="zh-CN" altLang="en-US" sz="2000" b="1" dirty="0">
                <a:latin typeface="思源黑体 Normal" panose="020B0400000000000000" pitchFamily="34" charset="-122"/>
                <a:ea typeface="思源黑体 Normal" panose="020B0400000000000000" pitchFamily="34" charset="-122"/>
              </a:rPr>
              <a:t>应用力学评论</a:t>
            </a:r>
            <a:r>
              <a:rPr lang="en-US" altLang="zh-CN" sz="2000" b="1" dirty="0">
                <a:latin typeface="思源黑体 Normal" panose="020B0400000000000000" pitchFamily="34" charset="-122"/>
                <a:ea typeface="思源黑体 Normal" panose="020B0400000000000000" pitchFamily="34" charset="-122"/>
              </a:rPr>
              <a:t>》Applied Mechanics Reviews</a:t>
            </a:r>
          </a:p>
        </p:txBody>
      </p:sp>
      <p:sp>
        <p:nvSpPr>
          <p:cNvPr id="9" name="Content Placeholder 2"/>
          <p:cNvSpPr txBox="1">
            <a:spLocks/>
          </p:cNvSpPr>
          <p:nvPr/>
        </p:nvSpPr>
        <p:spPr bwMode="auto">
          <a:xfrm>
            <a:off x="1798653" y="2105326"/>
            <a:ext cx="3738563" cy="31559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帝国理工学院</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加州理工大学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普渡大学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华盛顿大学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德克萨斯</a:t>
            </a:r>
            <a:r>
              <a:rPr lang="en-US" altLang="zh-CN" sz="1600" dirty="0">
                <a:latin typeface="思源黑体 Normal" panose="020B0400000000000000" pitchFamily="34" charset="-122"/>
                <a:ea typeface="思源黑体 Normal" panose="020B0400000000000000" pitchFamily="34" charset="-122"/>
              </a:rPr>
              <a:t>A&amp;M</a:t>
            </a:r>
            <a:r>
              <a:rPr lang="zh-CN" altLang="en-US" sz="1600" dirty="0">
                <a:latin typeface="思源黑体 Normal" panose="020B0400000000000000" pitchFamily="34" charset="-122"/>
                <a:ea typeface="思源黑体 Normal" panose="020B0400000000000000" pitchFamily="34" charset="-122"/>
              </a:rPr>
              <a:t>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弗吉尼亚大学</a:t>
            </a:r>
            <a:endParaRPr lang="en-US" altLang="zh-CN" sz="1600" dirty="0">
              <a:latin typeface="思源黑体 Normal" panose="020B0400000000000000" pitchFamily="34" charset="-122"/>
              <a:ea typeface="思源黑体 Normal" panose="020B0400000000000000" pitchFamily="34" charset="-122"/>
            </a:endParaRPr>
          </a:p>
        </p:txBody>
      </p:sp>
      <p:sp>
        <p:nvSpPr>
          <p:cNvPr id="10" name="Content Placeholder 2"/>
          <p:cNvSpPr txBox="1">
            <a:spLocks/>
          </p:cNvSpPr>
          <p:nvPr/>
        </p:nvSpPr>
        <p:spPr bwMode="auto">
          <a:xfrm>
            <a:off x="4151784" y="2235774"/>
            <a:ext cx="3738562" cy="27241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清华大学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西北大学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上海大学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力学研究所</a:t>
            </a:r>
            <a:endParaRPr lang="en-US" altLang="zh-CN" sz="1600" dirty="0">
              <a:latin typeface="思源黑体 Normal" panose="020B0400000000000000" pitchFamily="34" charset="-122"/>
              <a:ea typeface="思源黑体 Normal" panose="020B0400000000000000" pitchFamily="34" charset="-122"/>
            </a:endParaRPr>
          </a:p>
        </p:txBody>
      </p:sp>
      <p:sp>
        <p:nvSpPr>
          <p:cNvPr id="11" name="矩形 10"/>
          <p:cNvSpPr>
            <a:spLocks noChangeArrowheads="1"/>
          </p:cNvSpPr>
          <p:nvPr/>
        </p:nvSpPr>
        <p:spPr bwMode="auto">
          <a:xfrm>
            <a:off x="1777108" y="1723406"/>
            <a:ext cx="8281987" cy="338137"/>
          </a:xfrm>
          <a:prstGeom prst="rect">
            <a:avLst/>
          </a:prstGeom>
          <a:noFill/>
          <a:ln w="9525">
            <a:noFill/>
            <a:miter lim="800000"/>
            <a:headEnd/>
            <a:tailEnd/>
          </a:ln>
        </p:spPr>
        <p:txBody>
          <a:bodyPr>
            <a:spAutoFit/>
          </a:bodyPr>
          <a:lstStyle/>
          <a:p>
            <a:pPr algn="just">
              <a:spcBef>
                <a:spcPts val="600"/>
              </a:spcBef>
            </a:pPr>
            <a:r>
              <a:rPr lang="zh-CN" altLang="en-US" sz="1600" b="1" dirty="0">
                <a:latin typeface="思源黑体 Normal" panose="020B0400000000000000" pitchFamily="34" charset="-122"/>
                <a:ea typeface="思源黑体 Normal" panose="020B0400000000000000" pitchFamily="34" charset="-122"/>
              </a:rPr>
              <a:t>国内外研究人员单位：</a:t>
            </a:r>
            <a:r>
              <a:rPr lang="en-US" altLang="zh-CN" sz="1600" b="1" dirty="0">
                <a:latin typeface="思源黑体 Normal" panose="020B0400000000000000" pitchFamily="34" charset="-122"/>
                <a:ea typeface="思源黑体 Normal" panose="020B0400000000000000" pitchFamily="34" charset="-122"/>
              </a:rPr>
              <a:t> </a:t>
            </a:r>
          </a:p>
        </p:txBody>
      </p:sp>
      <p:pic>
        <p:nvPicPr>
          <p:cNvPr id="14" name="图片 13">
            <a:extLst>
              <a:ext uri="{FF2B5EF4-FFF2-40B4-BE49-F238E27FC236}">
                <a16:creationId xmlns:a16="http://schemas.microsoft.com/office/drawing/2014/main" id="{995ED5B8-F4E7-4068-A1C6-0742F580E2F7}"/>
              </a:ext>
            </a:extLst>
          </p:cNvPr>
          <p:cNvPicPr>
            <a:picLocks noChangeAspect="1"/>
          </p:cNvPicPr>
          <p:nvPr/>
        </p:nvPicPr>
        <p:blipFill>
          <a:blip r:embed="rId3"/>
          <a:stretch>
            <a:fillRect/>
          </a:stretch>
        </p:blipFill>
        <p:spPr>
          <a:xfrm>
            <a:off x="6094175" y="1844824"/>
            <a:ext cx="2747087" cy="4104850"/>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rcRect/>
          <a:stretch/>
        </p:blipFill>
        <p:spPr>
          <a:xfrm>
            <a:off x="9480377" y="1586359"/>
            <a:ext cx="1763324" cy="2274689"/>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FDA33D29-8C3C-DA8E-4194-6B00543AAF27}"/>
              </a:ext>
            </a:extLst>
          </p:cNvPr>
          <p:cNvSpPr txBox="1">
            <a:spLocks/>
          </p:cNvSpPr>
          <p:nvPr/>
        </p:nvSpPr>
        <p:spPr bwMode="auto">
          <a:xfrm>
            <a:off x="839416" y="44624"/>
            <a:ext cx="2005137" cy="576064"/>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经典期刊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1836251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p:cNvPicPr>
          <p:nvPr/>
        </p:nvPicPr>
        <p:blipFill>
          <a:blip r:embed="rId3">
            <a:extLst>
              <a:ext uri="{28A0092B-C50C-407E-A947-70E740481C1C}">
                <a14:useLocalDpi xmlns:a14="http://schemas.microsoft.com/office/drawing/2010/main" val="0"/>
              </a:ext>
            </a:extLst>
          </a:blip>
          <a:stretch>
            <a:fillRect/>
          </a:stretch>
        </p:blipFill>
        <p:spPr>
          <a:xfrm>
            <a:off x="9912424" y="1244429"/>
            <a:ext cx="1584176" cy="2016024"/>
          </a:xfrm>
          <a:prstGeom prst="rect">
            <a:avLst/>
          </a:prstGeom>
          <a:ln>
            <a:noFill/>
          </a:ln>
          <a:effectLst>
            <a:outerShdw blurRad="190500" algn="tl" rotWithShape="0">
              <a:srgbClr val="000000">
                <a:alpha val="70000"/>
              </a:srgbClr>
            </a:outerShdw>
          </a:effectLst>
        </p:spPr>
      </p:pic>
      <p:sp>
        <p:nvSpPr>
          <p:cNvPr id="13" name="Content Placeholder 2"/>
          <p:cNvSpPr txBox="1">
            <a:spLocks/>
          </p:cNvSpPr>
          <p:nvPr/>
        </p:nvSpPr>
        <p:spPr>
          <a:xfrm>
            <a:off x="1775520" y="867182"/>
            <a:ext cx="7562801" cy="2722659"/>
          </a:xfrm>
          <a:prstGeom prst="rect">
            <a:avLst/>
          </a:prstGeom>
        </p:spPr>
        <p:txBody>
          <a:bodyPr/>
          <a:lstStyle/>
          <a:p>
            <a:pPr>
              <a:lnSpc>
                <a:spcPct val="150000"/>
              </a:lnSpc>
              <a:spcBef>
                <a:spcPts val="600"/>
              </a:spcBef>
              <a:buFont typeface="Wingdings" pitchFamily="2" charset="2"/>
              <a:buChar char="p"/>
              <a:defRPr/>
            </a:pPr>
            <a:r>
              <a:rPr lang="en-US" altLang="zh-CN" sz="2000" b="1" dirty="0">
                <a:latin typeface="思源黑体 Normal" panose="020B0400000000000000" pitchFamily="34" charset="-122"/>
                <a:ea typeface="思源黑体 Normal" panose="020B0400000000000000" pitchFamily="34" charset="-122"/>
              </a:rPr>
              <a:t>《</a:t>
            </a:r>
            <a:r>
              <a:rPr lang="zh-CN" altLang="en-US" sz="2000" b="1" dirty="0">
                <a:latin typeface="思源黑体 Normal" panose="020B0400000000000000" pitchFamily="34" charset="-122"/>
                <a:ea typeface="思源黑体 Normal" panose="020B0400000000000000" pitchFamily="34" charset="-122"/>
              </a:rPr>
              <a:t>应用力学期刊</a:t>
            </a:r>
            <a:r>
              <a:rPr lang="en-US" altLang="zh-CN" sz="2000" b="1" dirty="0">
                <a:latin typeface="思源黑体 Normal" panose="020B0400000000000000" pitchFamily="34" charset="-122"/>
                <a:ea typeface="思源黑体 Normal" panose="020B0400000000000000" pitchFamily="34" charset="-122"/>
              </a:rPr>
              <a:t>》</a:t>
            </a:r>
            <a:r>
              <a:rPr lang="en-US" sz="2000" b="1" dirty="0">
                <a:latin typeface="思源黑体 Normal" panose="020B0400000000000000" pitchFamily="34" charset="-122"/>
                <a:ea typeface="思源黑体 Normal" panose="020B0400000000000000" pitchFamily="34" charset="-122"/>
              </a:rPr>
              <a:t>Journal of Applied Mechanics</a:t>
            </a: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收录在</a:t>
            </a:r>
            <a:r>
              <a:rPr lang="en-US" altLang="zh-CN" sz="1600" dirty="0">
                <a:latin typeface="思源黑体 Normal" panose="020B0400000000000000" pitchFamily="34" charset="-122"/>
                <a:ea typeface="思源黑体 Normal" panose="020B0400000000000000" pitchFamily="34" charset="-122"/>
              </a:rPr>
              <a:t>SCI</a:t>
            </a:r>
            <a:r>
              <a:rPr lang="zh-CN" altLang="en-US" sz="1600" dirty="0">
                <a:latin typeface="思源黑体 Normal" panose="020B0400000000000000" pitchFamily="34" charset="-122"/>
                <a:ea typeface="思源黑体 Normal" panose="020B0400000000000000" pitchFamily="34" charset="-122"/>
              </a:rPr>
              <a:t>力学领域，位于</a:t>
            </a:r>
            <a:r>
              <a:rPr lang="en-US" altLang="zh-CN" sz="1600" dirty="0">
                <a:latin typeface="思源黑体 Normal" panose="020B0400000000000000" pitchFamily="34" charset="-122"/>
                <a:ea typeface="思源黑体 Normal" panose="020B0400000000000000" pitchFamily="34" charset="-122"/>
              </a:rPr>
              <a:t>JCR</a:t>
            </a:r>
            <a:r>
              <a:rPr lang="zh-CN" altLang="en-US" sz="1600" dirty="0">
                <a:latin typeface="思源黑体 Normal" panose="020B0400000000000000" pitchFamily="34" charset="-122"/>
                <a:ea typeface="思源黑体 Normal" panose="020B0400000000000000" pitchFamily="34" charset="-122"/>
              </a:rPr>
              <a:t>分区</a:t>
            </a:r>
            <a:r>
              <a:rPr lang="en-US" altLang="zh-CN" sz="1600" dirty="0">
                <a:latin typeface="思源黑体 Normal" panose="020B0400000000000000" pitchFamily="34" charset="-122"/>
                <a:ea typeface="思源黑体 Normal" panose="020B0400000000000000" pitchFamily="34" charset="-122"/>
              </a:rPr>
              <a:t>Q2</a:t>
            </a:r>
            <a:r>
              <a:rPr lang="zh-CN" altLang="en-US" sz="1600" dirty="0">
                <a:latin typeface="思源黑体 Normal" panose="020B0400000000000000" pitchFamily="34" charset="-122"/>
                <a:ea typeface="思源黑体 Normal" panose="020B0400000000000000" pitchFamily="34" charset="-122"/>
              </a:rPr>
              <a:t>。</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发表在力学各分支领域具有长期学术价值的原创性研究成果。</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范围涵盖理论与应用力学的各个领域，包括但不限于：空气动力学；生物力学；复合材料</a:t>
            </a:r>
            <a:r>
              <a:rPr lang="en-US" altLang="zh-CN" sz="1600" dirty="0">
                <a:latin typeface="思源黑体 Normal" panose="020B0400000000000000" pitchFamily="34" charset="-122"/>
                <a:ea typeface="思源黑体 Normal" panose="020B0400000000000000" pitchFamily="34" charset="-122"/>
              </a:rPr>
              <a:t>; </a:t>
            </a:r>
            <a:r>
              <a:rPr lang="zh-CN" altLang="en-US" sz="1600" dirty="0">
                <a:latin typeface="思源黑体 Normal" panose="020B0400000000000000" pitchFamily="34" charset="-122"/>
                <a:ea typeface="思源黑体 Normal" panose="020B0400000000000000" pitchFamily="34" charset="-122"/>
              </a:rPr>
              <a:t>计算力学；动力学；弹性力学；断裂与流动；水力学；冲击力学；材料力学性能；微观力学；纳米力学；结构力学；材料与流体热力学；湍流；振动；波传播等。</a:t>
            </a:r>
          </a:p>
        </p:txBody>
      </p:sp>
      <p:sp>
        <p:nvSpPr>
          <p:cNvPr id="14" name="矩形 13"/>
          <p:cNvSpPr/>
          <p:nvPr/>
        </p:nvSpPr>
        <p:spPr>
          <a:xfrm>
            <a:off x="1860686" y="3717032"/>
            <a:ext cx="7392467" cy="2385268"/>
          </a:xfrm>
          <a:prstGeom prst="rect">
            <a:avLst/>
          </a:prstGeom>
        </p:spPr>
        <p:txBody>
          <a:bodyPr wrap="square">
            <a:spAutoFit/>
          </a:bodyPr>
          <a:lstStyle/>
          <a:p>
            <a:pPr algn="just">
              <a:defRPr/>
            </a:pPr>
            <a:r>
              <a:rPr lang="zh-CN" altLang="en-US" sz="1500" b="1" dirty="0">
                <a:latin typeface="思源黑体 Normal" panose="020B0400000000000000" pitchFamily="34" charset="-122"/>
                <a:ea typeface="思源黑体 Normal" panose="020B0400000000000000" pitchFamily="34" charset="-122"/>
              </a:rPr>
              <a:t>检索关键词：</a:t>
            </a:r>
            <a:r>
              <a:rPr lang="en-US" altLang="zh-CN" sz="1500" b="1" dirty="0">
                <a:latin typeface="思源黑体 Normal" panose="020B0400000000000000" pitchFamily="34" charset="-122"/>
                <a:ea typeface="思源黑体 Normal" panose="020B0400000000000000" pitchFamily="34" charset="-122"/>
              </a:rPr>
              <a:t> </a:t>
            </a:r>
          </a:p>
          <a:p>
            <a:pPr algn="just">
              <a:defRPr/>
            </a:pPr>
            <a:r>
              <a:rPr lang="en-US" altLang="zh-CN" sz="1500" dirty="0">
                <a:latin typeface="思源黑体 Normal" panose="020B0400000000000000" pitchFamily="34" charset="-122"/>
                <a:ea typeface="思源黑体 Normal" panose="020B0400000000000000" pitchFamily="34" charset="-122"/>
              </a:rPr>
              <a:t>Aerodynamics</a:t>
            </a:r>
            <a:r>
              <a:rPr lang="zh-CN" altLang="en-US" sz="1500" dirty="0">
                <a:latin typeface="思源黑体 Normal" panose="020B0400000000000000" pitchFamily="34" charset="-122"/>
                <a:ea typeface="思源黑体 Normal" panose="020B0400000000000000" pitchFamily="34" charset="-122"/>
              </a:rPr>
              <a:t>（空气动力）</a:t>
            </a:r>
            <a:r>
              <a:rPr lang="en-US" altLang="zh-CN" sz="1500" dirty="0">
                <a:latin typeface="思源黑体 Normal" panose="020B0400000000000000" pitchFamily="34" charset="-122"/>
                <a:ea typeface="思源黑体 Normal" panose="020B0400000000000000" pitchFamily="34" charset="-122"/>
              </a:rPr>
              <a:t>; Aeroelasticity</a:t>
            </a:r>
            <a:r>
              <a:rPr lang="zh-CN" altLang="en-US" sz="1500" dirty="0">
                <a:latin typeface="思源黑体 Normal" panose="020B0400000000000000" pitchFamily="34" charset="-122"/>
                <a:ea typeface="思源黑体 Normal" panose="020B0400000000000000" pitchFamily="34" charset="-122"/>
              </a:rPr>
              <a:t> （空气弹性）</a:t>
            </a:r>
            <a:r>
              <a:rPr lang="en-US" altLang="zh-CN" sz="1500" dirty="0">
                <a:latin typeface="思源黑体 Normal" panose="020B0400000000000000" pitchFamily="34" charset="-122"/>
                <a:ea typeface="思源黑体 Normal" panose="020B0400000000000000" pitchFamily="34" charset="-122"/>
              </a:rPr>
              <a:t>; Biomechanics</a:t>
            </a:r>
            <a:r>
              <a:rPr lang="zh-CN" altLang="en-US" sz="1500" dirty="0">
                <a:latin typeface="思源黑体 Normal" panose="020B0400000000000000" pitchFamily="34" charset="-122"/>
                <a:ea typeface="思源黑体 Normal" panose="020B0400000000000000" pitchFamily="34" charset="-122"/>
              </a:rPr>
              <a:t>（生物力学）</a:t>
            </a:r>
            <a:r>
              <a:rPr lang="en-US" altLang="zh-CN" sz="1500" dirty="0">
                <a:latin typeface="思源黑体 Normal" panose="020B0400000000000000" pitchFamily="34" charset="-122"/>
                <a:ea typeface="思源黑体 Normal" panose="020B0400000000000000" pitchFamily="34" charset="-122"/>
              </a:rPr>
              <a:t>; Boundary layers</a:t>
            </a:r>
            <a:r>
              <a:rPr lang="zh-CN" altLang="en-US" sz="1500" dirty="0">
                <a:latin typeface="思源黑体 Normal" panose="020B0400000000000000" pitchFamily="34" charset="-122"/>
                <a:ea typeface="思源黑体 Normal" panose="020B0400000000000000" pitchFamily="34" charset="-122"/>
              </a:rPr>
              <a:t>（边界层）</a:t>
            </a:r>
            <a:r>
              <a:rPr lang="en-US" altLang="zh-CN" sz="1500" dirty="0">
                <a:latin typeface="思源黑体 Normal" panose="020B0400000000000000" pitchFamily="34" charset="-122"/>
                <a:ea typeface="思源黑体 Normal" panose="020B0400000000000000" pitchFamily="34" charset="-122"/>
              </a:rPr>
              <a:t>; Composite materials</a:t>
            </a:r>
            <a:r>
              <a:rPr lang="zh-CN" altLang="en-US" sz="1500" dirty="0">
                <a:latin typeface="思源黑体 Normal" panose="020B0400000000000000" pitchFamily="34" charset="-122"/>
                <a:ea typeface="思源黑体 Normal" panose="020B0400000000000000" pitchFamily="34" charset="-122"/>
              </a:rPr>
              <a:t>（复合材料）</a:t>
            </a:r>
            <a:r>
              <a:rPr lang="en-US" altLang="zh-CN" sz="1500" dirty="0">
                <a:latin typeface="思源黑体 Normal" panose="020B0400000000000000" pitchFamily="34" charset="-122"/>
                <a:ea typeface="思源黑体 Normal" panose="020B0400000000000000" pitchFamily="34" charset="-122"/>
              </a:rPr>
              <a:t>; Computational mechanics</a:t>
            </a:r>
            <a:r>
              <a:rPr lang="zh-CN" altLang="en-US" sz="1500" dirty="0">
                <a:latin typeface="思源黑体 Normal" panose="020B0400000000000000" pitchFamily="34" charset="-122"/>
                <a:ea typeface="思源黑体 Normal" panose="020B0400000000000000" pitchFamily="34" charset="-122"/>
              </a:rPr>
              <a:t>（计算力学）</a:t>
            </a:r>
            <a:r>
              <a:rPr lang="en-US" altLang="zh-CN" sz="1500" dirty="0">
                <a:latin typeface="思源黑体 Normal" panose="020B0400000000000000" pitchFamily="34" charset="-122"/>
                <a:ea typeface="思源黑体 Normal" panose="020B0400000000000000" pitchFamily="34" charset="-122"/>
              </a:rPr>
              <a:t>; Hydraulics</a:t>
            </a:r>
            <a:r>
              <a:rPr lang="zh-CN" altLang="en-US" sz="1500" dirty="0">
                <a:latin typeface="思源黑体 Normal" panose="020B0400000000000000" pitchFamily="34" charset="-122"/>
                <a:ea typeface="思源黑体 Normal" panose="020B0400000000000000" pitchFamily="34" charset="-122"/>
              </a:rPr>
              <a:t>（水力学）；</a:t>
            </a:r>
            <a:r>
              <a:rPr lang="en-US" altLang="zh-CN" sz="1500" dirty="0">
                <a:latin typeface="思源黑体 Normal" panose="020B0400000000000000" pitchFamily="34" charset="-122"/>
                <a:ea typeface="思源黑体 Normal" panose="020B0400000000000000" pitchFamily="34" charset="-122"/>
              </a:rPr>
              <a:t> Mechanical properties of materials</a:t>
            </a:r>
            <a:r>
              <a:rPr lang="zh-CN" altLang="en-US" sz="1500" dirty="0">
                <a:latin typeface="思源黑体 Normal" panose="020B0400000000000000" pitchFamily="34" charset="-122"/>
                <a:ea typeface="思源黑体 Normal" panose="020B0400000000000000" pitchFamily="34" charset="-122"/>
              </a:rPr>
              <a:t>（材料机械性能）；</a:t>
            </a:r>
            <a:r>
              <a:rPr lang="en-US" altLang="zh-CN" sz="1500" dirty="0">
                <a:latin typeface="思源黑体 Normal" panose="020B0400000000000000" pitchFamily="34" charset="-122"/>
                <a:ea typeface="思源黑体 Normal" panose="020B0400000000000000" pitchFamily="34" charset="-122"/>
              </a:rPr>
              <a:t> Mechanics of shocks</a:t>
            </a:r>
            <a:r>
              <a:rPr lang="zh-CN" altLang="en-US" sz="1500" dirty="0">
                <a:latin typeface="思源黑体 Normal" panose="020B0400000000000000" pitchFamily="34" charset="-122"/>
                <a:ea typeface="思源黑体 Normal" panose="020B0400000000000000" pitchFamily="34" charset="-122"/>
              </a:rPr>
              <a:t>（冲击力学）</a:t>
            </a:r>
            <a:r>
              <a:rPr lang="en-US" altLang="zh-CN" sz="1500" dirty="0">
                <a:latin typeface="思源黑体 Normal" panose="020B0400000000000000" pitchFamily="34" charset="-122"/>
                <a:ea typeface="思源黑体 Normal" panose="020B0400000000000000" pitchFamily="34" charset="-122"/>
              </a:rPr>
              <a:t>; Micromechanics</a:t>
            </a:r>
            <a:r>
              <a:rPr lang="zh-CN" altLang="en-US" sz="1500" dirty="0">
                <a:latin typeface="思源黑体 Normal" panose="020B0400000000000000" pitchFamily="34" charset="-122"/>
                <a:ea typeface="思源黑体 Normal" panose="020B0400000000000000" pitchFamily="34" charset="-122"/>
              </a:rPr>
              <a:t>（微观力学）</a:t>
            </a:r>
            <a:r>
              <a:rPr lang="en-US" altLang="zh-CN" sz="1500" dirty="0">
                <a:latin typeface="思源黑体 Normal" panose="020B0400000000000000" pitchFamily="34" charset="-122"/>
                <a:ea typeface="思源黑体 Normal" panose="020B0400000000000000" pitchFamily="34" charset="-122"/>
              </a:rPr>
              <a:t>; Nanomechanics</a:t>
            </a:r>
            <a:r>
              <a:rPr lang="zh-CN" altLang="en-US" sz="1500" dirty="0">
                <a:latin typeface="思源黑体 Normal" panose="020B0400000000000000" pitchFamily="34" charset="-122"/>
                <a:ea typeface="思源黑体 Normal" panose="020B0400000000000000" pitchFamily="34" charset="-122"/>
              </a:rPr>
              <a:t>（纳米力学）</a:t>
            </a:r>
            <a:r>
              <a:rPr lang="en-US" altLang="zh-CN" sz="1500" dirty="0">
                <a:latin typeface="思源黑体 Normal" panose="020B0400000000000000" pitchFamily="34" charset="-122"/>
                <a:ea typeface="思源黑体 Normal" panose="020B0400000000000000" pitchFamily="34" charset="-122"/>
              </a:rPr>
              <a:t>; Thermo-mechanics</a:t>
            </a:r>
            <a:r>
              <a:rPr lang="zh-CN" altLang="en-US" sz="1500" dirty="0">
                <a:latin typeface="思源黑体 Normal" panose="020B0400000000000000" pitchFamily="34" charset="-122"/>
                <a:ea typeface="思源黑体 Normal" panose="020B0400000000000000" pitchFamily="34" charset="-122"/>
              </a:rPr>
              <a:t>（热力学）</a:t>
            </a:r>
            <a:r>
              <a:rPr lang="en-US" altLang="zh-CN" sz="1500" dirty="0">
                <a:latin typeface="思源黑体 Normal" panose="020B0400000000000000" pitchFamily="34" charset="-122"/>
                <a:ea typeface="思源黑体 Normal" panose="020B0400000000000000" pitchFamily="34" charset="-122"/>
              </a:rPr>
              <a:t>; Turbulence</a:t>
            </a:r>
            <a:r>
              <a:rPr lang="zh-CN" altLang="en-US" sz="1500" dirty="0">
                <a:latin typeface="思源黑体 Normal" panose="020B0400000000000000" pitchFamily="34" charset="-122"/>
                <a:ea typeface="思源黑体 Normal" panose="020B0400000000000000" pitchFamily="34" charset="-122"/>
              </a:rPr>
              <a:t>（湍流）</a:t>
            </a:r>
            <a:r>
              <a:rPr lang="en-US" altLang="zh-CN" sz="1500" dirty="0">
                <a:latin typeface="思源黑体 Normal" panose="020B0400000000000000" pitchFamily="34" charset="-122"/>
                <a:ea typeface="思源黑体 Normal" panose="020B0400000000000000" pitchFamily="34" charset="-122"/>
              </a:rPr>
              <a:t>; Wave propagation</a:t>
            </a:r>
            <a:r>
              <a:rPr lang="zh-CN" altLang="en-US" sz="1500" dirty="0">
                <a:latin typeface="思源黑体 Normal" panose="020B0400000000000000" pitchFamily="34" charset="-122"/>
                <a:ea typeface="思源黑体 Normal" panose="020B0400000000000000" pitchFamily="34" charset="-122"/>
              </a:rPr>
              <a:t>（波传播）。</a:t>
            </a:r>
            <a:endParaRPr lang="en-US" altLang="zh-CN" sz="1500" dirty="0">
              <a:latin typeface="思源黑体 Normal" panose="020B0400000000000000" pitchFamily="34" charset="-122"/>
              <a:ea typeface="思源黑体 Normal" panose="020B0400000000000000" pitchFamily="34" charset="-122"/>
            </a:endParaRPr>
          </a:p>
          <a:p>
            <a:pPr>
              <a:defRPr/>
            </a:pPr>
            <a:endParaRPr lang="en-US" altLang="zh-CN" sz="1500" b="1" dirty="0">
              <a:latin typeface="思源黑体 Normal" panose="020B0400000000000000" pitchFamily="34" charset="-122"/>
              <a:ea typeface="思源黑体 Normal" panose="020B0400000000000000" pitchFamily="34" charset="-122"/>
            </a:endParaRPr>
          </a:p>
          <a:p>
            <a:pPr>
              <a:defRPr/>
            </a:pPr>
            <a:r>
              <a:rPr lang="zh-CN" altLang="zh-CN" sz="1500" b="1" dirty="0">
                <a:latin typeface="思源黑体 Normal" panose="020B0400000000000000" pitchFamily="34" charset="-122"/>
                <a:ea typeface="思源黑体 Normal" panose="020B0400000000000000" pitchFamily="34" charset="-122"/>
              </a:rPr>
              <a:t>访问网址：</a:t>
            </a:r>
            <a:r>
              <a:rPr lang="en-US" altLang="zh-CN" sz="1500" u="sng" dirty="0">
                <a:latin typeface="思源黑体 Normal" panose="020B0400000000000000" pitchFamily="34" charset="-122"/>
                <a:ea typeface="思源黑体 Normal" panose="020B0400000000000000" pitchFamily="34" charset="-122"/>
                <a:hlinkClick r:id="rId4"/>
              </a:rPr>
              <a:t>https://asmedigitalcollection.asme.org/appliedmechanics</a:t>
            </a:r>
            <a:endParaRPr lang="en-US" altLang="zh-CN" sz="1500" u="sng" dirty="0">
              <a:latin typeface="思源黑体 Normal" panose="020B0400000000000000" pitchFamily="34" charset="-122"/>
              <a:ea typeface="思源黑体 Normal" panose="020B0400000000000000" pitchFamily="34" charset="-122"/>
            </a:endParaRPr>
          </a:p>
          <a:p>
            <a:pPr algn="just">
              <a:defRPr/>
            </a:pPr>
            <a:endParaRPr lang="en-US" altLang="zh-CN" sz="1400" dirty="0">
              <a:solidFill>
                <a:srgbClr val="00B0F0"/>
              </a:solidFill>
              <a:effectLst>
                <a:outerShdw blurRad="38100" dist="38100" dir="2700000" algn="tl">
                  <a:srgbClr val="000000">
                    <a:alpha val="43137"/>
                  </a:srgbClr>
                </a:outerShdw>
              </a:effectLst>
              <a:latin typeface="思源黑体 Normal" panose="020B0400000000000000" pitchFamily="34" charset="-122"/>
              <a:ea typeface="思源黑体 Normal" panose="020B0400000000000000" pitchFamily="34" charset="-122"/>
            </a:endParaRPr>
          </a:p>
        </p:txBody>
      </p:sp>
      <p:sp>
        <p:nvSpPr>
          <p:cNvPr id="7" name="文本框 6"/>
          <p:cNvSpPr txBox="1"/>
          <p:nvPr/>
        </p:nvSpPr>
        <p:spPr>
          <a:xfrm>
            <a:off x="9624392" y="3366384"/>
            <a:ext cx="2130686" cy="923330"/>
          </a:xfrm>
          <a:prstGeom prst="rect">
            <a:avLst/>
          </a:prstGeom>
          <a:noFill/>
        </p:spPr>
        <p:txBody>
          <a:bodyPr wrap="square" rtlCol="0">
            <a:spAutoFit/>
          </a:bodyPr>
          <a:lstStyle/>
          <a:p>
            <a:pPr algn="ctr">
              <a:lnSpc>
                <a:spcPct val="150000"/>
              </a:lnSpc>
            </a:pPr>
            <a:r>
              <a:rPr lang="zh-CN" altLang="en-US" sz="1200" dirty="0">
                <a:latin typeface="思源黑体 Normal" panose="020B0400000000000000" pitchFamily="34" charset="-122"/>
                <a:ea typeface="思源黑体 Normal" panose="020B0400000000000000" pitchFamily="34" charset="-122"/>
              </a:rPr>
              <a:t>影响因子：</a:t>
            </a:r>
            <a:r>
              <a:rPr lang="en-US" altLang="zh-CN" sz="1200" dirty="0">
                <a:latin typeface="思源黑体 Normal" panose="020B0400000000000000" pitchFamily="34" charset="-122"/>
                <a:ea typeface="思源黑体 Normal" panose="020B0400000000000000" pitchFamily="34" charset="-122"/>
              </a:rPr>
              <a:t>2.8</a:t>
            </a:r>
          </a:p>
          <a:p>
            <a:pPr algn="ctr">
              <a:lnSpc>
                <a:spcPct val="150000"/>
              </a:lnSpc>
            </a:pPr>
            <a:r>
              <a:rPr lang="en-US" altLang="zh-CN" sz="1200" dirty="0" err="1">
                <a:latin typeface="思源黑体 Normal" panose="020B0400000000000000" pitchFamily="34" charset="-122"/>
                <a:ea typeface="思源黑体 Normal" panose="020B0400000000000000" pitchFamily="34" charset="-122"/>
              </a:rPr>
              <a:t>CiteScore</a:t>
            </a:r>
            <a:r>
              <a:rPr lang="zh-CN" altLang="en-US" sz="1200" dirty="0">
                <a:latin typeface="思源黑体 Normal" panose="020B0400000000000000" pitchFamily="34" charset="-122"/>
                <a:ea typeface="思源黑体 Normal" panose="020B0400000000000000" pitchFamily="34" charset="-122"/>
              </a:rPr>
              <a:t>：</a:t>
            </a:r>
            <a:r>
              <a:rPr lang="en-US" altLang="zh-CN" sz="1200" dirty="0">
                <a:latin typeface="思源黑体 Normal" panose="020B0400000000000000" pitchFamily="34" charset="-122"/>
                <a:ea typeface="思源黑体 Normal" panose="020B0400000000000000" pitchFamily="34" charset="-122"/>
              </a:rPr>
              <a:t>5</a:t>
            </a:r>
          </a:p>
          <a:p>
            <a:pPr algn="ctr">
              <a:lnSpc>
                <a:spcPct val="150000"/>
              </a:lnSpc>
            </a:pPr>
            <a:r>
              <a:rPr lang="zh-CN" altLang="en-US" sz="1200" dirty="0">
                <a:latin typeface="思源黑体 Normal" panose="020B0400000000000000" pitchFamily="34" charset="-122"/>
                <a:ea typeface="思源黑体 Normal" panose="020B0400000000000000" pitchFamily="34" charset="-122"/>
              </a:rPr>
              <a:t>年度被引用次数：</a:t>
            </a:r>
            <a:r>
              <a:rPr lang="en-US" altLang="zh-CN" sz="1200" dirty="0">
                <a:latin typeface="思源黑体 Normal" panose="020B0400000000000000" pitchFamily="34" charset="-122"/>
                <a:ea typeface="思源黑体 Normal" panose="020B0400000000000000" pitchFamily="34" charset="-122"/>
              </a:rPr>
              <a:t>16,112</a:t>
            </a:r>
          </a:p>
        </p:txBody>
      </p:sp>
      <p:sp>
        <p:nvSpPr>
          <p:cNvPr id="2" name="Title 1">
            <a:extLst>
              <a:ext uri="{FF2B5EF4-FFF2-40B4-BE49-F238E27FC236}">
                <a16:creationId xmlns:a16="http://schemas.microsoft.com/office/drawing/2014/main" id="{E344D757-C91B-0AE8-5722-33B2C2A63A74}"/>
              </a:ext>
            </a:extLst>
          </p:cNvPr>
          <p:cNvSpPr txBox="1">
            <a:spLocks/>
          </p:cNvSpPr>
          <p:nvPr/>
        </p:nvSpPr>
        <p:spPr bwMode="auto">
          <a:xfrm>
            <a:off x="839416" y="44624"/>
            <a:ext cx="2005137" cy="576064"/>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经典期刊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207199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1841984" y="1009376"/>
            <a:ext cx="7912942" cy="763440"/>
          </a:xfrm>
          <a:prstGeom prst="rect">
            <a:avLst/>
          </a:prstGeom>
          <a:noFill/>
          <a:ln w="9525">
            <a:noFill/>
            <a:miter lim="800000"/>
            <a:headEnd/>
            <a:tailEnd/>
          </a:ln>
        </p:spPr>
        <p:txBody>
          <a:bodyPr/>
          <a:lstStyle/>
          <a:p>
            <a:pPr>
              <a:lnSpc>
                <a:spcPct val="150000"/>
              </a:lnSpc>
              <a:spcBef>
                <a:spcPts val="600"/>
              </a:spcBef>
              <a:buFont typeface="Wingdings" pitchFamily="2" charset="2"/>
              <a:buChar char="p"/>
              <a:defRPr/>
            </a:pPr>
            <a:r>
              <a:rPr lang="en-US" altLang="zh-CN" sz="2000" b="1" dirty="0">
                <a:latin typeface="思源黑体 Normal" panose="020B0400000000000000" pitchFamily="34" charset="-122"/>
                <a:ea typeface="思源黑体 Normal" panose="020B0400000000000000" pitchFamily="34" charset="-122"/>
              </a:rPr>
              <a:t>《</a:t>
            </a:r>
            <a:r>
              <a:rPr lang="zh-CN" altLang="en-US" sz="2000" b="1" dirty="0">
                <a:latin typeface="思源黑体 Normal" panose="020B0400000000000000" pitchFamily="34" charset="-122"/>
                <a:ea typeface="思源黑体 Normal" panose="020B0400000000000000" pitchFamily="34" charset="-122"/>
              </a:rPr>
              <a:t>应用力学期刊</a:t>
            </a:r>
            <a:r>
              <a:rPr lang="en-US" altLang="zh-CN" sz="2000" b="1" dirty="0">
                <a:latin typeface="思源黑体 Normal" panose="020B0400000000000000" pitchFamily="34" charset="-122"/>
                <a:ea typeface="思源黑体 Normal" panose="020B0400000000000000" pitchFamily="34" charset="-122"/>
              </a:rPr>
              <a:t>》Journal of Applied Mechanics</a:t>
            </a:r>
          </a:p>
        </p:txBody>
      </p:sp>
      <p:sp>
        <p:nvSpPr>
          <p:cNvPr id="9" name="Content Placeholder 2"/>
          <p:cNvSpPr txBox="1">
            <a:spLocks/>
          </p:cNvSpPr>
          <p:nvPr/>
        </p:nvSpPr>
        <p:spPr bwMode="auto">
          <a:xfrm>
            <a:off x="1976551" y="2374355"/>
            <a:ext cx="3738563" cy="31559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麻省理工学院</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帝国理工学院</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加州理工大学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普渡大学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华盛顿大学</a:t>
            </a:r>
            <a:endParaRPr lang="en-US" altLang="zh-CN" sz="1600" dirty="0">
              <a:latin typeface="思源黑体 Normal" panose="020B0400000000000000" pitchFamily="34" charset="-122"/>
              <a:ea typeface="思源黑体 Normal" panose="020B0400000000000000" pitchFamily="34" charset="-122"/>
            </a:endParaRPr>
          </a:p>
        </p:txBody>
      </p:sp>
      <p:sp>
        <p:nvSpPr>
          <p:cNvPr id="10" name="Content Placeholder 2"/>
          <p:cNvSpPr txBox="1">
            <a:spLocks/>
          </p:cNvSpPr>
          <p:nvPr/>
        </p:nvSpPr>
        <p:spPr bwMode="auto">
          <a:xfrm>
            <a:off x="4271038" y="2400322"/>
            <a:ext cx="1467209" cy="2724150"/>
          </a:xfrm>
          <a:prstGeom prst="rect">
            <a:avLst/>
          </a:prstGeom>
          <a:noFill/>
          <a:ln w="9525">
            <a:noFill/>
            <a:miter lim="800000"/>
            <a:headEnd/>
            <a:tailEnd/>
          </a:ln>
        </p:spPr>
        <p:txBody>
          <a:bodyPr/>
          <a:lstStyle/>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清华大学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浙江大学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西安交通大学</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spcBef>
                <a:spcPts val="600"/>
              </a:spcBef>
            </a:pPr>
            <a:r>
              <a:rPr lang="zh-CN" altLang="en-US" sz="1600" dirty="0">
                <a:latin typeface="思源黑体 Normal" panose="020B0400000000000000" pitchFamily="34" charset="-122"/>
                <a:ea typeface="思源黑体 Normal" panose="020B0400000000000000" pitchFamily="34" charset="-122"/>
              </a:rPr>
              <a:t>西北工业大学</a:t>
            </a:r>
            <a:endParaRPr lang="en-US" altLang="zh-CN" sz="1600" dirty="0">
              <a:latin typeface="思源黑体 Normal" panose="020B0400000000000000" pitchFamily="34" charset="-122"/>
              <a:ea typeface="思源黑体 Normal" panose="020B0400000000000000" pitchFamily="34" charset="-122"/>
            </a:endParaRPr>
          </a:p>
        </p:txBody>
      </p:sp>
      <p:sp>
        <p:nvSpPr>
          <p:cNvPr id="11" name="矩形 10"/>
          <p:cNvSpPr>
            <a:spLocks noChangeArrowheads="1"/>
          </p:cNvSpPr>
          <p:nvPr/>
        </p:nvSpPr>
        <p:spPr bwMode="auto">
          <a:xfrm>
            <a:off x="1955006" y="1992435"/>
            <a:ext cx="8281987" cy="338137"/>
          </a:xfrm>
          <a:prstGeom prst="rect">
            <a:avLst/>
          </a:prstGeom>
          <a:noFill/>
          <a:ln w="9525">
            <a:noFill/>
            <a:miter lim="800000"/>
            <a:headEnd/>
            <a:tailEnd/>
          </a:ln>
        </p:spPr>
        <p:txBody>
          <a:bodyPr>
            <a:spAutoFit/>
          </a:bodyPr>
          <a:lstStyle/>
          <a:p>
            <a:pPr algn="just">
              <a:spcBef>
                <a:spcPts val="600"/>
              </a:spcBef>
            </a:pPr>
            <a:r>
              <a:rPr lang="zh-CN" altLang="en-US" sz="1600" b="1" dirty="0">
                <a:latin typeface="思源黑体 Normal" panose="020B0400000000000000" pitchFamily="34" charset="-122"/>
                <a:ea typeface="思源黑体 Normal" panose="020B0400000000000000" pitchFamily="34" charset="-122"/>
              </a:rPr>
              <a:t>国内外研究人员单位：</a:t>
            </a:r>
            <a:r>
              <a:rPr lang="en-US" altLang="zh-CN" sz="1600" b="1" dirty="0">
                <a:latin typeface="思源黑体 Normal" panose="020B0400000000000000" pitchFamily="34" charset="-122"/>
                <a:ea typeface="思源黑体 Normal" panose="020B0400000000000000" pitchFamily="34" charset="-122"/>
              </a:rPr>
              <a:t> </a:t>
            </a:r>
          </a:p>
        </p:txBody>
      </p:sp>
      <p:sp>
        <p:nvSpPr>
          <p:cNvPr id="13" name="Title 1"/>
          <p:cNvSpPr txBox="1">
            <a:spLocks/>
          </p:cNvSpPr>
          <p:nvPr/>
        </p:nvSpPr>
        <p:spPr bwMode="auto">
          <a:xfrm>
            <a:off x="839416" y="44624"/>
            <a:ext cx="2005137" cy="576064"/>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经典期刊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pic>
        <p:nvPicPr>
          <p:cNvPr id="14" name="图片 13"/>
          <p:cNvPicPr>
            <a:picLocks/>
          </p:cNvPicPr>
          <p:nvPr/>
        </p:nvPicPr>
        <p:blipFill>
          <a:blip r:embed="rId3">
            <a:extLst>
              <a:ext uri="{28A0092B-C50C-407E-A947-70E740481C1C}">
                <a14:useLocalDpi xmlns:a14="http://schemas.microsoft.com/office/drawing/2010/main" val="0"/>
              </a:ext>
            </a:extLst>
          </a:blip>
          <a:stretch>
            <a:fillRect/>
          </a:stretch>
        </p:blipFill>
        <p:spPr>
          <a:xfrm>
            <a:off x="7248128" y="2060848"/>
            <a:ext cx="1944216" cy="25847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00523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1703512" y="836712"/>
            <a:ext cx="6791604" cy="5452775"/>
          </a:xfrm>
          <a:prstGeom prst="rect">
            <a:avLst/>
          </a:prstGeom>
          <a:noFill/>
          <a:ln w="9525">
            <a:noFill/>
            <a:miter lim="800000"/>
            <a:headEnd/>
            <a:tailEnd/>
          </a:ln>
        </p:spPr>
        <p:txBody>
          <a:bodyPr wrap="square">
            <a:spAutoFit/>
          </a:bodyPr>
          <a:lstStyle/>
          <a:p>
            <a:pPr>
              <a:lnSpc>
                <a:spcPts val="2200"/>
              </a:lnSpc>
              <a:buFont typeface="Wingdings" pitchFamily="2" charset="2"/>
              <a:buChar char="p"/>
            </a:pPr>
            <a:r>
              <a:rPr lang="en-US" altLang="zh-CN" sz="1600" b="1" dirty="0">
                <a:latin typeface="思源黑体 Normal" panose="020B0400000000000000" pitchFamily="34" charset="-122"/>
                <a:ea typeface="思源黑体 Normal" panose="020B0400000000000000" pitchFamily="34" charset="-122"/>
              </a:rPr>
              <a:t> Journal of Micro and Nano Science and Engineering</a:t>
            </a:r>
          </a:p>
          <a:p>
            <a:pPr>
              <a:lnSpc>
                <a:spcPts val="2200"/>
              </a:lnSpc>
            </a:pPr>
            <a:r>
              <a:rPr lang="en-US" altLang="zh-CN" sz="1600" b="1" dirty="0">
                <a:latin typeface="思源黑体 Normal" panose="020B0400000000000000" pitchFamily="34" charset="-122"/>
                <a:ea typeface="思源黑体 Normal" panose="020B0400000000000000" pitchFamily="34" charset="-122"/>
              </a:rPr>
              <a:t>《</a:t>
            </a:r>
            <a:r>
              <a:rPr lang="zh-CN" altLang="en-US" sz="1600" b="1" dirty="0">
                <a:latin typeface="思源黑体 Normal" panose="020B0400000000000000" pitchFamily="34" charset="-122"/>
                <a:ea typeface="思源黑体 Normal" panose="020B0400000000000000" pitchFamily="34" charset="-122"/>
              </a:rPr>
              <a:t>微纳科学与工程期刊</a:t>
            </a:r>
            <a:r>
              <a:rPr lang="en-US" altLang="zh-CN" sz="1600" b="1" dirty="0">
                <a:latin typeface="思源黑体 Normal" panose="020B0400000000000000" pitchFamily="34" charset="-122"/>
                <a:ea typeface="思源黑体 Normal" panose="020B0400000000000000" pitchFamily="34" charset="-122"/>
              </a:rPr>
              <a:t>》</a:t>
            </a:r>
          </a:p>
          <a:p>
            <a:pPr>
              <a:lnSpc>
                <a:spcPts val="2200"/>
              </a:lnSpc>
            </a:pPr>
            <a:r>
              <a:rPr lang="zh-CN" altLang="en-US" sz="1600" dirty="0">
                <a:latin typeface="思源黑体 Normal" panose="020B0400000000000000" pitchFamily="34" charset="-122"/>
                <a:ea typeface="思源黑体 Normal" panose="020B0400000000000000" pitchFamily="34" charset="-122"/>
              </a:rPr>
              <a:t>这本季刊主要发表微纳制造理论、生产流程、设备开发、精准度、材料利用率、产品生命周期分析等方面的研究论文和技术快报。此外，还鼓励发表涉及生物医学设备、药品制造、水和能源等新兴领域的文章。</a:t>
            </a:r>
            <a:endParaRPr lang="en-US" altLang="zh-CN" sz="1600" dirty="0">
              <a:latin typeface="思源黑体 Normal" panose="020B0400000000000000" pitchFamily="34" charset="-122"/>
              <a:ea typeface="思源黑体 Normal" panose="020B0400000000000000" pitchFamily="34" charset="-122"/>
            </a:endParaRPr>
          </a:p>
          <a:p>
            <a:pPr marL="285750" indent="-285750" algn="just">
              <a:lnSpc>
                <a:spcPts val="22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范围，包括但不限于：单位微米和纳米制造工艺；混合制造工艺；高通量微米和纳米制造工艺；复合材料的微观力学、表面光洁度、铣削、切割、微晶、</a:t>
            </a:r>
            <a:r>
              <a:rPr lang="en-US" altLang="zh-CN" sz="1600" dirty="0">
                <a:latin typeface="思源黑体 Normal" panose="020B0400000000000000" pitchFamily="34" charset="-122"/>
                <a:ea typeface="思源黑体 Normal" panose="020B0400000000000000" pitchFamily="34" charset="-122"/>
              </a:rPr>
              <a:t>3D</a:t>
            </a:r>
            <a:r>
              <a:rPr lang="zh-CN" altLang="en-US" sz="1600" dirty="0">
                <a:latin typeface="思源黑体 Normal" panose="020B0400000000000000" pitchFamily="34" charset="-122"/>
                <a:ea typeface="思源黑体 Normal" panose="020B0400000000000000" pitchFamily="34" charset="-122"/>
              </a:rPr>
              <a:t>打印等。</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2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3"/>
              </a:rPr>
              <a:t>https://asmedigitalcollection.asme.org/micronanomanufacturing</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200"/>
              </a:lnSpc>
              <a:buFont typeface="Wingdings" panose="05000000000000000000" pitchFamily="2" charset="2"/>
              <a:buChar char="u"/>
            </a:pPr>
            <a:endParaRPr lang="en-US" altLang="zh-CN" sz="1600" dirty="0">
              <a:latin typeface="思源黑体 Normal" panose="020B0400000000000000" pitchFamily="34" charset="-122"/>
              <a:ea typeface="思源黑体 Normal" panose="020B0400000000000000" pitchFamily="34" charset="-122"/>
            </a:endParaRPr>
          </a:p>
          <a:p>
            <a:pPr>
              <a:lnSpc>
                <a:spcPts val="2200"/>
              </a:lnSpc>
              <a:buFont typeface="Wingdings" pitchFamily="2" charset="2"/>
              <a:buChar char="p"/>
            </a:pPr>
            <a:r>
              <a:rPr lang="en-US" altLang="zh-CN" sz="1600" b="1" dirty="0">
                <a:latin typeface="思源黑体 Normal" panose="020B0400000000000000" pitchFamily="34" charset="-122"/>
                <a:ea typeface="思源黑体 Normal" panose="020B0400000000000000" pitchFamily="34" charset="-122"/>
              </a:rPr>
              <a:t> ASCE-ASME Journal of Risk and Uncertainty in Engineering  Systems</a:t>
            </a:r>
            <a:r>
              <a:rPr lang="zh-CN" altLang="en-US" sz="1600" b="1" dirty="0">
                <a:latin typeface="思源黑体 Normal" panose="020B0400000000000000" pitchFamily="34" charset="-122"/>
                <a:ea typeface="思源黑体 Normal" panose="020B0400000000000000" pitchFamily="34" charset="-122"/>
              </a:rPr>
              <a:t>，</a:t>
            </a:r>
            <a:r>
              <a:rPr lang="en-US" altLang="zh-CN" sz="1600" b="1" dirty="0">
                <a:latin typeface="思源黑体 Normal" panose="020B0400000000000000" pitchFamily="34" charset="-122"/>
                <a:ea typeface="思源黑体 Normal" panose="020B0400000000000000" pitchFamily="34" charset="-122"/>
              </a:rPr>
              <a:t>Part B: Mechanical Engineering</a:t>
            </a:r>
          </a:p>
          <a:p>
            <a:pPr>
              <a:lnSpc>
                <a:spcPts val="2200"/>
              </a:lnSpc>
            </a:pPr>
            <a:r>
              <a:rPr lang="en-US" altLang="zh-CN" sz="1600" b="1" dirty="0">
                <a:latin typeface="思源黑体 Normal" panose="020B0400000000000000" pitchFamily="34" charset="-122"/>
                <a:ea typeface="思源黑体 Normal" panose="020B0400000000000000" pitchFamily="34" charset="-122"/>
              </a:rPr>
              <a:t>《</a:t>
            </a:r>
            <a:r>
              <a:rPr lang="zh-CN" altLang="en-US" sz="1600" b="1" dirty="0">
                <a:latin typeface="思源黑体 Normal" panose="020B0400000000000000" pitchFamily="34" charset="-122"/>
                <a:ea typeface="思源黑体 Normal" panose="020B0400000000000000" pitchFamily="34" charset="-122"/>
              </a:rPr>
              <a:t>工程系统中的风险和不确定性，</a:t>
            </a:r>
            <a:r>
              <a:rPr lang="en-US" altLang="zh-CN" sz="1600" b="1" dirty="0">
                <a:latin typeface="思源黑体 Normal" panose="020B0400000000000000" pitchFamily="34" charset="-122"/>
                <a:ea typeface="思源黑体 Normal" panose="020B0400000000000000" pitchFamily="34" charset="-122"/>
              </a:rPr>
              <a:t>B</a:t>
            </a:r>
            <a:r>
              <a:rPr lang="zh-CN" altLang="en-US" sz="1600" b="1" dirty="0">
                <a:latin typeface="思源黑体 Normal" panose="020B0400000000000000" pitchFamily="34" charset="-122"/>
                <a:ea typeface="思源黑体 Normal" panose="020B0400000000000000" pitchFamily="34" charset="-122"/>
              </a:rPr>
              <a:t>辑：机械工程</a:t>
            </a:r>
            <a:r>
              <a:rPr lang="en-US" altLang="zh-CN" sz="1600" b="1" dirty="0">
                <a:latin typeface="思源黑体 Normal" panose="020B0400000000000000" pitchFamily="34" charset="-122"/>
                <a:ea typeface="思源黑体 Normal" panose="020B0400000000000000" pitchFamily="34" charset="-122"/>
              </a:rPr>
              <a:t>》</a:t>
            </a:r>
          </a:p>
          <a:p>
            <a:pPr marL="285750" indent="-285750" algn="just">
              <a:lnSpc>
                <a:spcPts val="2200"/>
              </a:lnSpc>
              <a:buFont typeface="Wingdings" panose="05000000000000000000" pitchFamily="2" charset="2"/>
              <a:buChar char="u"/>
            </a:pPr>
            <a:r>
              <a:rPr lang="en-US" altLang="zh-CN" dirty="0">
                <a:latin typeface="思源黑体 Normal" panose="020B0400000000000000" pitchFamily="34" charset="-122"/>
                <a:ea typeface="思源黑体 Normal" panose="020B0400000000000000" pitchFamily="34" charset="-122"/>
              </a:rPr>
              <a:t> </a:t>
            </a:r>
            <a:r>
              <a:rPr lang="en-US" altLang="zh-CN" sz="1600" dirty="0">
                <a:latin typeface="思源黑体 Normal" panose="020B0400000000000000" pitchFamily="34" charset="-122"/>
                <a:ea typeface="思源黑体 Normal" panose="020B0400000000000000" pitchFamily="34" charset="-122"/>
              </a:rPr>
              <a:t>2015</a:t>
            </a:r>
            <a:r>
              <a:rPr lang="zh-CN" altLang="en-US" sz="1600" dirty="0">
                <a:latin typeface="思源黑体 Normal" panose="020B0400000000000000" pitchFamily="34" charset="-122"/>
                <a:ea typeface="思源黑体 Normal" panose="020B0400000000000000" pitchFamily="34" charset="-122"/>
              </a:rPr>
              <a:t>年，</a:t>
            </a:r>
            <a:r>
              <a:rPr lang="en-US" altLang="zh-CN" sz="1600" dirty="0">
                <a:latin typeface="思源黑体 Normal" panose="020B0400000000000000" pitchFamily="34" charset="-122"/>
                <a:ea typeface="思源黑体 Normal" panose="020B0400000000000000" pitchFamily="34" charset="-122"/>
              </a:rPr>
              <a:t>ASCE</a:t>
            </a:r>
            <a:r>
              <a:rPr lang="zh-CN" altLang="en-US" sz="1600" dirty="0">
                <a:latin typeface="思源黑体 Normal" panose="020B0400000000000000" pitchFamily="34" charset="-122"/>
                <a:ea typeface="思源黑体 Normal" panose="020B0400000000000000" pitchFamily="34" charset="-122"/>
              </a:rPr>
              <a:t>（美国土木工程学会）和</a:t>
            </a:r>
            <a:r>
              <a:rPr lang="en-US" altLang="zh-CN" sz="1600" dirty="0">
                <a:latin typeface="思源黑体 Normal" panose="020B0400000000000000" pitchFamily="34" charset="-122"/>
                <a:ea typeface="思源黑体 Normal" panose="020B0400000000000000" pitchFamily="34" charset="-122"/>
              </a:rPr>
              <a:t>ASME</a:t>
            </a:r>
            <a:r>
              <a:rPr lang="zh-CN" altLang="en-US" sz="1600" dirty="0">
                <a:latin typeface="思源黑体 Normal" panose="020B0400000000000000" pitchFamily="34" charset="-122"/>
                <a:ea typeface="思源黑体 Normal" panose="020B0400000000000000" pitchFamily="34" charset="-122"/>
              </a:rPr>
              <a:t>合作创办了</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工程系统中的风险和不确定性</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系列期刊，研究对象是工程师在规划、设计、分析、建造、制造、操作和全过程管理中遇到的各类不确定因素。其中</a:t>
            </a:r>
            <a:r>
              <a:rPr lang="en-US" altLang="zh-CN" sz="1600" dirty="0">
                <a:latin typeface="思源黑体 Normal" panose="020B0400000000000000" pitchFamily="34" charset="-122"/>
                <a:ea typeface="思源黑体 Normal" panose="020B0400000000000000" pitchFamily="34" charset="-122"/>
              </a:rPr>
              <a:t>A</a:t>
            </a:r>
            <a:r>
              <a:rPr lang="zh-CN" altLang="en-US" sz="1600" dirty="0">
                <a:latin typeface="思源黑体 Normal" panose="020B0400000000000000" pitchFamily="34" charset="-122"/>
                <a:ea typeface="思源黑体 Normal" panose="020B0400000000000000" pitchFamily="34" charset="-122"/>
              </a:rPr>
              <a:t>辑针对土木工程，</a:t>
            </a:r>
            <a:r>
              <a:rPr lang="en-US" altLang="zh-CN" sz="1600" dirty="0">
                <a:latin typeface="思源黑体 Normal" panose="020B0400000000000000" pitchFamily="34" charset="-122"/>
                <a:ea typeface="思源黑体 Normal" panose="020B0400000000000000" pitchFamily="34" charset="-122"/>
              </a:rPr>
              <a:t>B</a:t>
            </a:r>
            <a:r>
              <a:rPr lang="zh-CN" altLang="en-US" sz="1600" dirty="0">
                <a:latin typeface="思源黑体 Normal" panose="020B0400000000000000" pitchFamily="34" charset="-122"/>
                <a:ea typeface="思源黑体 Normal" panose="020B0400000000000000" pitchFamily="34" charset="-122"/>
              </a:rPr>
              <a:t>辑针对机械工程。</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2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4"/>
              </a:rPr>
              <a:t>https://asmedigitalcollection.asme.org/risk</a:t>
            </a:r>
            <a:r>
              <a:rPr lang="zh-CN" altLang="en-US" dirty="0">
                <a:latin typeface="思源黑体 Normal" panose="020B0400000000000000" pitchFamily="34" charset="-122"/>
                <a:ea typeface="思源黑体 Normal" panose="020B0400000000000000" pitchFamily="34" charset="-122"/>
                <a:hlinkClick r:id="rId4"/>
              </a:rPr>
              <a:t>     </a:t>
            </a:r>
            <a:r>
              <a:rPr lang="zh-CN" altLang="en-US" dirty="0">
                <a:latin typeface="思源黑体 Normal" panose="020B0400000000000000" pitchFamily="34" charset="-122"/>
                <a:ea typeface="思源黑体 Normal" panose="020B0400000000000000" pitchFamily="34" charset="-122"/>
              </a:rPr>
              <a:t>  </a:t>
            </a:r>
            <a:endParaRPr lang="en-US" altLang="zh-CN" b="1" dirty="0">
              <a:latin typeface="思源黑体 Normal" panose="020B0400000000000000" pitchFamily="34" charset="-122"/>
              <a:ea typeface="思源黑体 Normal" panose="020B0400000000000000" pitchFamily="34" charset="-122"/>
            </a:endParaRPr>
          </a:p>
        </p:txBody>
      </p:sp>
      <p:pic>
        <p:nvPicPr>
          <p:cNvPr id="82946" name="Picture 2"/>
          <p:cNvPicPr>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20336" y="935056"/>
            <a:ext cx="1440000" cy="1800000"/>
          </a:xfrm>
          <a:prstGeom prst="rect">
            <a:avLst/>
          </a:prstGeom>
          <a:ln>
            <a:noFill/>
          </a:ln>
          <a:effectLst>
            <a:outerShdw blurRad="190500" algn="tl" rotWithShape="0">
              <a:srgbClr val="000000">
                <a:alpha val="70000"/>
              </a:srgbClr>
            </a:outerShdw>
          </a:effectLst>
        </p:spPr>
      </p:pic>
      <p:pic>
        <p:nvPicPr>
          <p:cNvPr id="82948" name="Picture 4"/>
          <p:cNvPicPr>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120336" y="3806992"/>
            <a:ext cx="1440000" cy="1800000"/>
          </a:xfrm>
          <a:prstGeom prst="rect">
            <a:avLst/>
          </a:prstGeom>
          <a:ln>
            <a:noFill/>
          </a:ln>
          <a:effectLst>
            <a:outerShdw blurRad="190500" algn="tl" rotWithShape="0">
              <a:srgbClr val="000000">
                <a:alpha val="70000"/>
              </a:srgbClr>
            </a:outerShdw>
          </a:effectLst>
        </p:spPr>
      </p:pic>
      <p:sp>
        <p:nvSpPr>
          <p:cNvPr id="6" name="文本框 5">
            <a:extLst>
              <a:ext uri="{FF2B5EF4-FFF2-40B4-BE49-F238E27FC236}">
                <a16:creationId xmlns:a16="http://schemas.microsoft.com/office/drawing/2014/main" id="{362E6B6B-7D4D-4C38-91C2-232E5EE76CA8}"/>
              </a:ext>
            </a:extLst>
          </p:cNvPr>
          <p:cNvSpPr txBox="1"/>
          <p:nvPr/>
        </p:nvSpPr>
        <p:spPr>
          <a:xfrm>
            <a:off x="767408" y="116632"/>
            <a:ext cx="6336704" cy="418513"/>
          </a:xfrm>
          <a:prstGeom prst="rect">
            <a:avLst/>
          </a:prstGeom>
          <a:noFill/>
        </p:spPr>
        <p:txBody>
          <a:bodyPr wrap="square" rtlCol="0">
            <a:spAutoFit/>
          </a:bodyPr>
          <a:lstStyle/>
          <a:p>
            <a:pPr>
              <a:lnSpc>
                <a:spcPts val="2500"/>
              </a:lnSpc>
            </a:pPr>
            <a:r>
              <a:rPr lang="en-US" altLang="zh-CN" sz="2800" b="1" dirty="0">
                <a:solidFill>
                  <a:schemeClr val="bg1"/>
                </a:solidFill>
                <a:latin typeface="思源黑体 Normal" panose="020B0400000000000000" pitchFamily="34" charset="-122"/>
                <a:ea typeface="思源黑体 Normal" panose="020B0400000000000000" pitchFamily="34" charset="-122"/>
              </a:rPr>
              <a:t>ESCI</a:t>
            </a:r>
            <a:r>
              <a:rPr lang="zh-CN" altLang="en-US" sz="2800" b="1" dirty="0">
                <a:solidFill>
                  <a:schemeClr val="bg1"/>
                </a:solidFill>
                <a:latin typeface="思源黑体 Normal" panose="020B0400000000000000" pitchFamily="34" charset="-122"/>
                <a:ea typeface="思源黑体 Normal" panose="020B0400000000000000" pitchFamily="34" charset="-122"/>
              </a:rPr>
              <a:t> （新兴学科索引）收录期刊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
        <p:nvSpPr>
          <p:cNvPr id="8" name="文本框 7"/>
          <p:cNvSpPr txBox="1"/>
          <p:nvPr/>
        </p:nvSpPr>
        <p:spPr>
          <a:xfrm>
            <a:off x="8751312" y="2690629"/>
            <a:ext cx="2130686" cy="613694"/>
          </a:xfrm>
          <a:prstGeom prst="rect">
            <a:avLst/>
          </a:prstGeom>
          <a:noFill/>
        </p:spPr>
        <p:txBody>
          <a:bodyPr wrap="square" rtlCol="0">
            <a:spAutoFit/>
          </a:bodyPr>
          <a:lstStyle/>
          <a:p>
            <a:pPr algn="ctr">
              <a:lnSpc>
                <a:spcPct val="150000"/>
              </a:lnSpc>
            </a:pPr>
            <a:r>
              <a:rPr lang="zh-CN" altLang="en-US" sz="1200" dirty="0">
                <a:latin typeface="思源黑体 Normal" panose="020B0400000000000000" pitchFamily="34" charset="-122"/>
                <a:ea typeface="思源黑体 Normal" panose="020B0400000000000000" pitchFamily="34" charset="-122"/>
              </a:rPr>
              <a:t>影响因子：</a:t>
            </a:r>
            <a:r>
              <a:rPr lang="en-US" altLang="zh-CN" sz="1200" dirty="0">
                <a:latin typeface="思源黑体 Normal" panose="020B0400000000000000" pitchFamily="34" charset="-122"/>
                <a:ea typeface="思源黑体 Normal" panose="020B0400000000000000" pitchFamily="34" charset="-122"/>
              </a:rPr>
              <a:t>1.0</a:t>
            </a:r>
          </a:p>
          <a:p>
            <a:pPr algn="ctr">
              <a:lnSpc>
                <a:spcPct val="150000"/>
              </a:lnSpc>
            </a:pPr>
            <a:r>
              <a:rPr lang="en-US" altLang="zh-CN" sz="1200" dirty="0" err="1">
                <a:latin typeface="思源黑体 Normal" panose="020B0400000000000000" pitchFamily="34" charset="-122"/>
                <a:ea typeface="思源黑体 Normal" panose="020B0400000000000000" pitchFamily="34" charset="-122"/>
              </a:rPr>
              <a:t>CiteScore</a:t>
            </a:r>
            <a:r>
              <a:rPr lang="zh-CN" altLang="en-US" sz="1200" dirty="0">
                <a:latin typeface="思源黑体 Normal" panose="020B0400000000000000" pitchFamily="34" charset="-122"/>
                <a:ea typeface="思源黑体 Normal" panose="020B0400000000000000" pitchFamily="34" charset="-122"/>
              </a:rPr>
              <a:t>：</a:t>
            </a:r>
            <a:r>
              <a:rPr lang="en-US" altLang="zh-CN" sz="1200" dirty="0">
                <a:latin typeface="思源黑体 Normal" panose="020B0400000000000000" pitchFamily="34" charset="-122"/>
                <a:ea typeface="思源黑体 Normal" panose="020B0400000000000000" pitchFamily="34" charset="-122"/>
              </a:rPr>
              <a:t>2.9</a:t>
            </a:r>
          </a:p>
        </p:txBody>
      </p:sp>
      <p:sp>
        <p:nvSpPr>
          <p:cNvPr id="9" name="文本框 8"/>
          <p:cNvSpPr txBox="1"/>
          <p:nvPr/>
        </p:nvSpPr>
        <p:spPr>
          <a:xfrm>
            <a:off x="8810503" y="5657470"/>
            <a:ext cx="2130686" cy="613694"/>
          </a:xfrm>
          <a:prstGeom prst="rect">
            <a:avLst/>
          </a:prstGeom>
          <a:noFill/>
        </p:spPr>
        <p:txBody>
          <a:bodyPr wrap="square" rtlCol="0">
            <a:spAutoFit/>
          </a:bodyPr>
          <a:lstStyle/>
          <a:p>
            <a:pPr algn="ctr">
              <a:lnSpc>
                <a:spcPct val="150000"/>
              </a:lnSpc>
            </a:pPr>
            <a:r>
              <a:rPr lang="zh-CN" altLang="en-US" sz="1200" dirty="0">
                <a:latin typeface="思源黑体 Normal" panose="020B0400000000000000" pitchFamily="34" charset="-122"/>
                <a:ea typeface="思源黑体 Normal" panose="020B0400000000000000" pitchFamily="34" charset="-122"/>
              </a:rPr>
              <a:t>影响因子：</a:t>
            </a:r>
            <a:r>
              <a:rPr lang="en-US" altLang="zh-CN" sz="1200" dirty="0">
                <a:latin typeface="思源黑体 Normal" panose="020B0400000000000000" pitchFamily="34" charset="-122"/>
                <a:ea typeface="思源黑体 Normal" panose="020B0400000000000000" pitchFamily="34" charset="-122"/>
              </a:rPr>
              <a:t>2.3</a:t>
            </a:r>
          </a:p>
          <a:p>
            <a:pPr algn="ctr">
              <a:lnSpc>
                <a:spcPct val="150000"/>
              </a:lnSpc>
            </a:pPr>
            <a:r>
              <a:rPr lang="en-US" altLang="zh-CN" sz="1200" dirty="0" err="1">
                <a:latin typeface="思源黑体 Normal" panose="020B0400000000000000" pitchFamily="34" charset="-122"/>
                <a:ea typeface="思源黑体 Normal" panose="020B0400000000000000" pitchFamily="34" charset="-122"/>
              </a:rPr>
              <a:t>CiteScore</a:t>
            </a:r>
            <a:r>
              <a:rPr lang="zh-CN" altLang="en-US" sz="1200" dirty="0">
                <a:latin typeface="思源黑体 Normal" panose="020B0400000000000000" pitchFamily="34" charset="-122"/>
                <a:ea typeface="思源黑体 Normal" panose="020B0400000000000000" pitchFamily="34" charset="-122"/>
              </a:rPr>
              <a:t>：</a:t>
            </a:r>
            <a:r>
              <a:rPr lang="en-US" altLang="zh-CN" sz="1200" dirty="0">
                <a:latin typeface="思源黑体 Normal" panose="020B0400000000000000" pitchFamily="34" charset="-122"/>
                <a:ea typeface="思源黑体 Normal" panose="020B0400000000000000" pitchFamily="34" charset="-122"/>
              </a:rPr>
              <a:t>4.6</a:t>
            </a:r>
          </a:p>
        </p:txBody>
      </p:sp>
    </p:spTree>
    <p:extLst>
      <p:ext uri="{BB962C8B-B14F-4D97-AF65-F5344CB8AC3E}">
        <p14:creationId xmlns:p14="http://schemas.microsoft.com/office/powerpoint/2010/main" val="1390465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91544" y="908720"/>
            <a:ext cx="6552728" cy="5468164"/>
          </a:xfrm>
          <a:prstGeom prst="rect">
            <a:avLst/>
          </a:prstGeom>
        </p:spPr>
        <p:txBody>
          <a:bodyPr wrap="square">
            <a:spAutoFit/>
          </a:bodyPr>
          <a:lstStyle/>
          <a:p>
            <a:pPr marL="285750" indent="-285750">
              <a:lnSpc>
                <a:spcPts val="2500"/>
              </a:lnSpc>
              <a:buFont typeface="Wingdings" panose="05000000000000000000" pitchFamily="2" charset="2"/>
              <a:buChar char="p"/>
            </a:pPr>
            <a:r>
              <a:rPr lang="en-US" altLang="zh-CN" sz="1600" b="1" dirty="0">
                <a:latin typeface="思源黑体 Normal" panose="020B0400000000000000" pitchFamily="34" charset="-122"/>
                <a:ea typeface="思源黑体 Normal" panose="020B0400000000000000" pitchFamily="34" charset="-122"/>
              </a:rPr>
              <a:t>  Journal of Nuclear Engineering and Radiation Science</a:t>
            </a:r>
          </a:p>
          <a:p>
            <a:pPr>
              <a:lnSpc>
                <a:spcPts val="2500"/>
              </a:lnSpc>
            </a:pPr>
            <a:r>
              <a:rPr lang="en-US" altLang="zh-CN" sz="1600" dirty="0">
                <a:latin typeface="思源黑体 Normal" panose="020B0400000000000000" pitchFamily="34" charset="-122"/>
                <a:ea typeface="思源黑体 Normal" panose="020B0400000000000000" pitchFamily="34" charset="-122"/>
              </a:rPr>
              <a:t>     </a:t>
            </a:r>
            <a:r>
              <a:rPr lang="en-US" altLang="zh-CN" sz="1600" b="1" dirty="0">
                <a:latin typeface="思源黑体 Normal" panose="020B0400000000000000" pitchFamily="34" charset="-122"/>
                <a:ea typeface="思源黑体 Normal" panose="020B0400000000000000" pitchFamily="34" charset="-122"/>
              </a:rPr>
              <a:t>《</a:t>
            </a:r>
            <a:r>
              <a:rPr lang="zh-CN" altLang="en-US" sz="1600" b="1" dirty="0">
                <a:latin typeface="思源黑体 Normal" panose="020B0400000000000000" pitchFamily="34" charset="-122"/>
                <a:ea typeface="思源黑体 Normal" panose="020B0400000000000000" pitchFamily="34" charset="-122"/>
              </a:rPr>
              <a:t>核工程和放射学期刊</a:t>
            </a:r>
            <a:r>
              <a:rPr lang="en-US" altLang="zh-CN" sz="1600" b="1" dirty="0">
                <a:latin typeface="思源黑体 Normal" panose="020B0400000000000000" pitchFamily="34" charset="-122"/>
                <a:ea typeface="思源黑体 Normal" panose="020B0400000000000000" pitchFamily="34" charset="-122"/>
              </a:rPr>
              <a:t>》</a:t>
            </a:r>
          </a:p>
          <a:p>
            <a:pPr marL="285750" indent="-285750" algn="just">
              <a:lnSpc>
                <a:spcPts val="2500"/>
              </a:lnSpc>
              <a:buFont typeface="Wingdings" panose="05000000000000000000" pitchFamily="2" charset="2"/>
              <a:buChar char="u"/>
            </a:pPr>
            <a:r>
              <a:rPr lang="en-US" altLang="zh-CN" sz="1600" dirty="0">
                <a:latin typeface="思源黑体 Normal" panose="020B0400000000000000" pitchFamily="34" charset="-122"/>
                <a:ea typeface="思源黑体 Normal" panose="020B0400000000000000" pitchFamily="34" charset="-122"/>
              </a:rPr>
              <a:t>ASME </a:t>
            </a:r>
            <a:r>
              <a:rPr lang="zh-CN" altLang="en-US" sz="1600" dirty="0">
                <a:latin typeface="思源黑体 Normal" panose="020B0400000000000000" pitchFamily="34" charset="-122"/>
                <a:ea typeface="思源黑体 Normal" panose="020B0400000000000000" pitchFamily="34" charset="-122"/>
              </a:rPr>
              <a:t>在能源领域的最新刊物。面向工业界、学术界和政府的核</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电力工程领域的专家。</a:t>
            </a:r>
            <a:endParaRPr lang="en-US" altLang="zh-CN" sz="1600" dirty="0">
              <a:latin typeface="思源黑体 Normal" panose="020B0400000000000000" pitchFamily="34" charset="-122"/>
              <a:ea typeface="思源黑体 Normal" panose="020B0400000000000000" pitchFamily="34" charset="-122"/>
            </a:endParaRPr>
          </a:p>
          <a:p>
            <a:pPr marL="285750" indent="-285750" algn="just">
              <a:lnSpc>
                <a:spcPts val="25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本刊的作者和编辑群体中有来自核工业和能源业相关的政府机构和企业、如美国西屋电气公司、印度巴巴原子研究中心、俄罗斯水压试验设计院（</a:t>
            </a:r>
            <a:r>
              <a:rPr lang="en-US" altLang="zh-CN" sz="1600" dirty="0">
                <a:latin typeface="思源黑体 Normal" panose="020B0400000000000000" pitchFamily="34" charset="-122"/>
                <a:ea typeface="思源黑体 Normal" panose="020B0400000000000000" pitchFamily="34" charset="-122"/>
              </a:rPr>
              <a:t>OKB </a:t>
            </a:r>
            <a:r>
              <a:rPr lang="en-US" altLang="zh-CN" sz="1600" dirty="0" err="1">
                <a:latin typeface="思源黑体 Normal" panose="020B0400000000000000" pitchFamily="34" charset="-122"/>
                <a:ea typeface="思源黑体 Normal" panose="020B0400000000000000" pitchFamily="34" charset="-122"/>
              </a:rPr>
              <a:t>Gidropress</a:t>
            </a:r>
            <a:r>
              <a:rPr lang="zh-CN" altLang="en-US" sz="1600" dirty="0">
                <a:latin typeface="思源黑体 Normal" panose="020B0400000000000000" pitchFamily="34" charset="-122"/>
                <a:ea typeface="思源黑体 Normal" panose="020B0400000000000000" pitchFamily="34" charset="-122"/>
              </a:rPr>
              <a:t>）、中国核动力研究设计院等。</a:t>
            </a:r>
            <a:endParaRPr lang="en-US" altLang="zh-CN" sz="1600" dirty="0">
              <a:latin typeface="思源黑体 Normal" panose="020B0400000000000000" pitchFamily="34" charset="-122"/>
              <a:ea typeface="思源黑体 Normal" panose="020B0400000000000000" pitchFamily="34" charset="-122"/>
            </a:endParaRPr>
          </a:p>
          <a:p>
            <a:pPr marL="285750" indent="-285750" algn="just">
              <a:lnSpc>
                <a:spcPts val="25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范围，包括但不限于：下一代反应堆和先进反应堆；热工水力学； 计算流体动力学和耦合代码；反应堆物理和输运理论；核燃料和材料；燃料循环、放射性废物管理和退役；仪表与控制； 核安全与安保；超越设计基础事件；规范、标准、许可和监管问题；辐射防护与核技术应用；工厂运营、维护、工程、改造和生命周期；工厂系统、构造、结构和部件；核教育、公众接受度及相关问题；聚变工程；小组讨论会。</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5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访问网址：</a:t>
            </a:r>
            <a:r>
              <a:rPr lang="zh-CN" altLang="en-US" sz="1600" dirty="0">
                <a:effectLst>
                  <a:outerShdw blurRad="38100" dist="38100" dir="2700000" algn="tl">
                    <a:srgbClr val="000000">
                      <a:alpha val="43137"/>
                    </a:srgbClr>
                  </a:outerShdw>
                </a:effectLst>
                <a:latin typeface="思源黑体 Normal" panose="020B0400000000000000" pitchFamily="34" charset="-122"/>
                <a:ea typeface="思源黑体 Normal" panose="020B0400000000000000" pitchFamily="34" charset="-122"/>
              </a:rPr>
              <a:t> </a:t>
            </a:r>
            <a:r>
              <a:rPr lang="en-US" altLang="zh-CN" sz="1600" dirty="0">
                <a:latin typeface="思源黑体 Normal" panose="020B0400000000000000" pitchFamily="34" charset="-122"/>
                <a:ea typeface="思源黑体 Normal" panose="020B0400000000000000" pitchFamily="34" charset="-122"/>
                <a:hlinkClick r:id="rId3"/>
              </a:rPr>
              <a:t>https://asmedigitalcollection.asme.org/nuclearengineering</a:t>
            </a:r>
            <a:endParaRPr lang="en-US" altLang="zh-CN" sz="1600" dirty="0">
              <a:solidFill>
                <a:srgbClr val="00B0F0"/>
              </a:solidFill>
              <a:effectLst>
                <a:outerShdw blurRad="38100" dist="38100" dir="2700000" algn="tl">
                  <a:srgbClr val="000000">
                    <a:alpha val="43137"/>
                  </a:srgbClr>
                </a:outerShdw>
              </a:effectLst>
              <a:latin typeface="思源黑体 Normal" panose="020B0400000000000000" pitchFamily="34" charset="-122"/>
              <a:ea typeface="思源黑体 Normal" panose="020B0400000000000000" pitchFamily="34" charset="-122"/>
            </a:endParaRPr>
          </a:p>
          <a:p>
            <a:endParaRPr lang="zh-CN" altLang="en-US" sz="1600" dirty="0">
              <a:solidFill>
                <a:srgbClr val="00B0F0"/>
              </a:solidFill>
              <a:effectLst>
                <a:outerShdw blurRad="38100" dist="38100" dir="2700000" algn="tl">
                  <a:srgbClr val="000000">
                    <a:alpha val="43137"/>
                  </a:srgbClr>
                </a:outerShdw>
              </a:effectLst>
              <a:latin typeface="思源黑体 Normal" panose="020B0400000000000000" pitchFamily="34" charset="-122"/>
              <a:ea typeface="思源黑体 Normal" panose="020B0400000000000000" pitchFamily="34" charset="-122"/>
            </a:endParaRPr>
          </a:p>
        </p:txBody>
      </p:sp>
      <p:pic>
        <p:nvPicPr>
          <p:cNvPr id="135170" name="Picture 2" descr="http://nuclearengineering.asmedigitalcollection.asme.org/Images/client/covers/jc175.jpeg"/>
          <p:cNvPicPr>
            <a:picLocks noChangeArrowheads="1"/>
          </p:cNvPicPr>
          <p:nvPr/>
        </p:nvPicPr>
        <p:blipFill>
          <a:blip r:embed="rId4" cstate="print"/>
          <a:srcRect/>
          <a:stretch>
            <a:fillRect/>
          </a:stretch>
        </p:blipFill>
        <p:spPr bwMode="auto">
          <a:xfrm>
            <a:off x="9120336" y="1772816"/>
            <a:ext cx="1440000" cy="1800000"/>
          </a:xfrm>
          <a:prstGeom prst="rect">
            <a:avLst/>
          </a:prstGeom>
          <a:ln>
            <a:noFill/>
          </a:ln>
          <a:effectLst>
            <a:outerShdw blurRad="190500" algn="tl" rotWithShape="0">
              <a:srgbClr val="000000">
                <a:alpha val="70000"/>
              </a:srgbClr>
            </a:outerShdw>
          </a:effectLst>
        </p:spPr>
      </p:pic>
      <p:sp>
        <p:nvSpPr>
          <p:cNvPr id="6" name="文本框 5"/>
          <p:cNvSpPr txBox="1"/>
          <p:nvPr/>
        </p:nvSpPr>
        <p:spPr>
          <a:xfrm>
            <a:off x="8774993" y="3727914"/>
            <a:ext cx="2130686" cy="613694"/>
          </a:xfrm>
          <a:prstGeom prst="rect">
            <a:avLst/>
          </a:prstGeom>
          <a:noFill/>
        </p:spPr>
        <p:txBody>
          <a:bodyPr wrap="square" rtlCol="0">
            <a:spAutoFit/>
          </a:bodyPr>
          <a:lstStyle/>
          <a:p>
            <a:pPr algn="ctr">
              <a:lnSpc>
                <a:spcPct val="150000"/>
              </a:lnSpc>
            </a:pPr>
            <a:r>
              <a:rPr lang="zh-CN" altLang="en-US" sz="1200" dirty="0">
                <a:latin typeface="思源黑体 Normal" panose="020B0400000000000000" pitchFamily="34" charset="-122"/>
                <a:ea typeface="思源黑体 Normal" panose="020B0400000000000000" pitchFamily="34" charset="-122"/>
              </a:rPr>
              <a:t>影响因子：</a:t>
            </a:r>
            <a:r>
              <a:rPr lang="en-US" altLang="zh-CN" sz="1200" dirty="0">
                <a:latin typeface="思源黑体 Normal" panose="020B0400000000000000" pitchFamily="34" charset="-122"/>
                <a:ea typeface="思源黑体 Normal" panose="020B0400000000000000" pitchFamily="34" charset="-122"/>
              </a:rPr>
              <a:t>0.8</a:t>
            </a:r>
          </a:p>
          <a:p>
            <a:pPr algn="ctr">
              <a:lnSpc>
                <a:spcPct val="150000"/>
              </a:lnSpc>
            </a:pPr>
            <a:r>
              <a:rPr lang="en-US" altLang="zh-CN" sz="1200" dirty="0" err="1">
                <a:latin typeface="思源黑体 Normal" panose="020B0400000000000000" pitchFamily="34" charset="-122"/>
                <a:ea typeface="思源黑体 Normal" panose="020B0400000000000000" pitchFamily="34" charset="-122"/>
              </a:rPr>
              <a:t>CiteScore</a:t>
            </a:r>
            <a:r>
              <a:rPr lang="zh-CN" altLang="en-US" sz="1200" dirty="0">
                <a:latin typeface="思源黑体 Normal" panose="020B0400000000000000" pitchFamily="34" charset="-122"/>
                <a:ea typeface="思源黑体 Normal" panose="020B0400000000000000" pitchFamily="34" charset="-122"/>
              </a:rPr>
              <a:t>：</a:t>
            </a:r>
            <a:r>
              <a:rPr lang="en-US" altLang="zh-CN" sz="1200" dirty="0">
                <a:latin typeface="思源黑体 Normal" panose="020B0400000000000000" pitchFamily="34" charset="-122"/>
                <a:ea typeface="思源黑体 Normal" panose="020B0400000000000000" pitchFamily="34" charset="-122"/>
              </a:rPr>
              <a:t>1.8</a:t>
            </a:r>
          </a:p>
        </p:txBody>
      </p:sp>
      <p:sp>
        <p:nvSpPr>
          <p:cNvPr id="7" name="文本框 6">
            <a:extLst>
              <a:ext uri="{FF2B5EF4-FFF2-40B4-BE49-F238E27FC236}">
                <a16:creationId xmlns:a16="http://schemas.microsoft.com/office/drawing/2014/main" id="{362E6B6B-7D4D-4C38-91C2-232E5EE76CA8}"/>
              </a:ext>
            </a:extLst>
          </p:cNvPr>
          <p:cNvSpPr txBox="1"/>
          <p:nvPr/>
        </p:nvSpPr>
        <p:spPr>
          <a:xfrm>
            <a:off x="839416" y="116632"/>
            <a:ext cx="5688632" cy="418513"/>
          </a:xfrm>
          <a:prstGeom prst="rect">
            <a:avLst/>
          </a:prstGeom>
          <a:noFill/>
        </p:spPr>
        <p:txBody>
          <a:bodyPr wrap="square" rtlCol="0">
            <a:spAutoFit/>
          </a:bodyPr>
          <a:lstStyle/>
          <a:p>
            <a:pPr>
              <a:lnSpc>
                <a:spcPts val="2500"/>
              </a:lnSpc>
            </a:pPr>
            <a:r>
              <a:rPr lang="en-US" altLang="zh-CN" sz="2800" b="1" dirty="0">
                <a:solidFill>
                  <a:schemeClr val="bg1"/>
                </a:solidFill>
                <a:latin typeface="思源黑体 Normal" panose="020B0400000000000000" pitchFamily="34" charset="-122"/>
                <a:ea typeface="思源黑体 Normal" panose="020B0400000000000000" pitchFamily="34" charset="-122"/>
              </a:rPr>
              <a:t>ESCI</a:t>
            </a:r>
            <a:r>
              <a:rPr lang="zh-CN" altLang="en-US" sz="2800" b="1" dirty="0">
                <a:solidFill>
                  <a:schemeClr val="bg1"/>
                </a:solidFill>
                <a:latin typeface="思源黑体 Normal" panose="020B0400000000000000" pitchFamily="34" charset="-122"/>
                <a:ea typeface="思源黑体 Normal" panose="020B0400000000000000" pitchFamily="34" charset="-122"/>
              </a:rPr>
              <a:t> （新兴学科索引）收录期刊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2343232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833268" y="888154"/>
            <a:ext cx="8556112" cy="576064"/>
          </a:xfrm>
          <a:prstGeom prst="rect">
            <a:avLst/>
          </a:prstGeom>
        </p:spPr>
        <p:txBody>
          <a:bodyPr/>
          <a:lstStyle/>
          <a:p>
            <a:pPr marL="285750" indent="-285750">
              <a:buFont typeface="Wingdings" panose="05000000000000000000" pitchFamily="2" charset="2"/>
              <a:buChar char="p"/>
              <a:defRPr/>
            </a:pPr>
            <a:r>
              <a:rPr lang="en-US" altLang="zh-CN" sz="1600" b="1" dirty="0">
                <a:latin typeface="思源黑体 Normal" panose="020B0400000000000000" pitchFamily="34" charset="-122"/>
                <a:ea typeface="思源黑体 Normal" panose="020B0400000000000000" pitchFamily="34" charset="-122"/>
              </a:rPr>
              <a:t> Verification</a:t>
            </a:r>
            <a:r>
              <a:rPr lang="zh-CN" altLang="en-US" sz="1600" b="1" dirty="0">
                <a:latin typeface="思源黑体 Normal" panose="020B0400000000000000" pitchFamily="34" charset="-122"/>
                <a:ea typeface="思源黑体 Normal" panose="020B0400000000000000" pitchFamily="34" charset="-122"/>
              </a:rPr>
              <a:t>、</a:t>
            </a:r>
            <a:r>
              <a:rPr lang="en-US" altLang="zh-CN" sz="1600" b="1" dirty="0">
                <a:latin typeface="思源黑体 Normal" panose="020B0400000000000000" pitchFamily="34" charset="-122"/>
                <a:ea typeface="思源黑体 Normal" panose="020B0400000000000000" pitchFamily="34" charset="-122"/>
              </a:rPr>
              <a:t>Validation and Uncertainty Quantification </a:t>
            </a:r>
          </a:p>
          <a:p>
            <a:pPr>
              <a:defRPr/>
            </a:pPr>
            <a:r>
              <a:rPr lang="en-US" altLang="zh-CN" sz="1600" b="1" dirty="0">
                <a:latin typeface="思源黑体 Normal" panose="020B0400000000000000" pitchFamily="34" charset="-122"/>
                <a:ea typeface="思源黑体 Normal" panose="020B0400000000000000" pitchFamily="34" charset="-122"/>
              </a:rPr>
              <a:t>    《</a:t>
            </a:r>
            <a:r>
              <a:rPr lang="zh-CN" altLang="en-US" sz="1600" b="1" dirty="0">
                <a:latin typeface="思源黑体 Normal" panose="020B0400000000000000" pitchFamily="34" charset="-122"/>
                <a:ea typeface="思源黑体 Normal" panose="020B0400000000000000" pitchFamily="34" charset="-122"/>
              </a:rPr>
              <a:t>校核、验证和不确定性量化期刊</a:t>
            </a:r>
            <a:r>
              <a:rPr lang="en-US" altLang="zh-CN" sz="1600" b="1" dirty="0">
                <a:latin typeface="思源黑体 Normal" panose="020B0400000000000000" pitchFamily="34" charset="-122"/>
                <a:ea typeface="思源黑体 Normal" panose="020B0400000000000000" pitchFamily="34" charset="-122"/>
              </a:rPr>
              <a:t>》</a:t>
            </a:r>
            <a:r>
              <a:rPr lang="en-US" altLang="zh-CN" sz="1600" b="1" i="1" dirty="0">
                <a:latin typeface="思源黑体 Normal" panose="020B0400000000000000" pitchFamily="34" charset="-122"/>
                <a:ea typeface="思源黑体 Normal" panose="020B0400000000000000" pitchFamily="34" charset="-122"/>
              </a:rPr>
              <a:t> </a:t>
            </a:r>
            <a:endParaRPr lang="en-US" altLang="zh-CN" sz="1600" b="1" dirty="0">
              <a:latin typeface="思源黑体 Normal" panose="020B0400000000000000" pitchFamily="34" charset="-122"/>
              <a:ea typeface="思源黑体 Normal" panose="020B0400000000000000" pitchFamily="34" charset="-122"/>
            </a:endParaRPr>
          </a:p>
          <a:p>
            <a:pPr algn="just">
              <a:defRPr/>
            </a:pPr>
            <a:endParaRPr lang="en-US" altLang="zh-CN" b="1" dirty="0">
              <a:latin typeface="思源黑体 Normal" panose="020B0400000000000000" pitchFamily="34" charset="-122"/>
              <a:ea typeface="思源黑体 Normal" panose="020B0400000000000000" pitchFamily="34" charset="-122"/>
            </a:endParaRPr>
          </a:p>
          <a:p>
            <a:pPr marL="360000" algn="just">
              <a:lnSpc>
                <a:spcPts val="2400"/>
              </a:lnSpc>
              <a:defRPr/>
            </a:pPr>
            <a:endParaRPr lang="en-US" altLang="zh-CN" dirty="0">
              <a:latin typeface="思源黑体 Normal" panose="020B0400000000000000" pitchFamily="34" charset="-122"/>
              <a:ea typeface="思源黑体 Normal" panose="020B0400000000000000" pitchFamily="34" charset="-122"/>
            </a:endParaRPr>
          </a:p>
          <a:p>
            <a:pPr marL="360000" algn="just">
              <a:lnSpc>
                <a:spcPts val="2400"/>
              </a:lnSpc>
              <a:defRPr/>
            </a:pPr>
            <a:endParaRPr lang="en-US" altLang="zh-CN" dirty="0">
              <a:latin typeface="思源黑体 Normal" panose="020B0400000000000000" pitchFamily="34" charset="-122"/>
              <a:ea typeface="思源黑体 Normal" panose="020B0400000000000000" pitchFamily="34" charset="-122"/>
            </a:endParaRPr>
          </a:p>
          <a:p>
            <a:pPr marL="360000" algn="just">
              <a:lnSpc>
                <a:spcPts val="2400"/>
              </a:lnSpc>
              <a:defRPr/>
            </a:pPr>
            <a:endParaRPr lang="en-US" altLang="zh-CN" dirty="0">
              <a:latin typeface="思源黑体 Normal" panose="020B0400000000000000" pitchFamily="34" charset="-122"/>
              <a:ea typeface="思源黑体 Normal" panose="020B0400000000000000" pitchFamily="34" charset="-122"/>
            </a:endParaRPr>
          </a:p>
          <a:p>
            <a:pPr marL="360000" algn="just">
              <a:lnSpc>
                <a:spcPts val="2400"/>
              </a:lnSpc>
              <a:defRPr/>
            </a:pPr>
            <a:endParaRPr lang="en-US" altLang="zh-CN" dirty="0">
              <a:latin typeface="思源黑体 Normal" panose="020B0400000000000000" pitchFamily="34" charset="-122"/>
              <a:ea typeface="思源黑体 Normal" panose="020B0400000000000000" pitchFamily="34" charset="-122"/>
            </a:endParaRPr>
          </a:p>
          <a:p>
            <a:pPr marL="360000" algn="just">
              <a:lnSpc>
                <a:spcPts val="2400"/>
              </a:lnSpc>
              <a:defRPr/>
            </a:pPr>
            <a:endParaRPr lang="en-US" altLang="zh-CN" dirty="0">
              <a:latin typeface="思源黑体 Normal" panose="020B0400000000000000" pitchFamily="34" charset="-122"/>
              <a:ea typeface="思源黑体 Normal" panose="020B0400000000000000" pitchFamily="34" charset="-122"/>
            </a:endParaRPr>
          </a:p>
          <a:p>
            <a:pPr marL="360000" algn="just">
              <a:lnSpc>
                <a:spcPts val="2400"/>
              </a:lnSpc>
              <a:defRPr/>
            </a:pPr>
            <a:endParaRPr lang="en-US" altLang="zh-CN" dirty="0">
              <a:latin typeface="思源黑体 Normal" panose="020B0400000000000000" pitchFamily="34" charset="-122"/>
              <a:ea typeface="思源黑体 Normal" panose="020B0400000000000000" pitchFamily="34" charset="-122"/>
            </a:endParaRPr>
          </a:p>
          <a:p>
            <a:pPr marL="360000">
              <a:lnSpc>
                <a:spcPts val="2400"/>
              </a:lnSpc>
              <a:defRPr/>
            </a:pPr>
            <a:endParaRPr lang="en-US" altLang="zh-CN" sz="1600" b="1" dirty="0">
              <a:latin typeface="思源黑体 Normal" panose="020B0400000000000000" pitchFamily="34" charset="-122"/>
              <a:ea typeface="思源黑体 Normal" panose="020B0400000000000000" pitchFamily="34" charset="-122"/>
            </a:endParaRPr>
          </a:p>
          <a:p>
            <a:pPr marL="360000">
              <a:lnSpc>
                <a:spcPts val="2400"/>
              </a:lnSpc>
              <a:defRPr/>
            </a:pPr>
            <a:endParaRPr lang="en-US" altLang="zh-CN" sz="1600" b="1" dirty="0">
              <a:latin typeface="思源黑体 Normal" panose="020B0400000000000000" pitchFamily="34" charset="-122"/>
              <a:ea typeface="思源黑体 Normal" panose="020B0400000000000000" pitchFamily="34" charset="-122"/>
            </a:endParaRPr>
          </a:p>
          <a:p>
            <a:pPr marL="360000">
              <a:lnSpc>
                <a:spcPts val="2400"/>
              </a:lnSpc>
              <a:defRPr/>
            </a:pPr>
            <a:endParaRPr lang="en-US" altLang="zh-CN" sz="1600" b="1" dirty="0">
              <a:latin typeface="思源黑体 Normal" panose="020B0400000000000000" pitchFamily="34" charset="-122"/>
              <a:ea typeface="思源黑体 Normal" panose="020B0400000000000000" pitchFamily="34" charset="-122"/>
            </a:endParaRPr>
          </a:p>
          <a:p>
            <a:pPr marL="360000">
              <a:lnSpc>
                <a:spcPts val="2400"/>
              </a:lnSpc>
              <a:defRPr/>
            </a:pPr>
            <a:endParaRPr lang="en-US" altLang="zh-CN" sz="1600" b="1" dirty="0">
              <a:latin typeface="思源黑体 Normal" panose="020B0400000000000000" pitchFamily="34" charset="-122"/>
              <a:ea typeface="思源黑体 Normal" panose="020B0400000000000000" pitchFamily="34" charset="-122"/>
            </a:endParaRPr>
          </a:p>
          <a:p>
            <a:pPr marL="285750" indent="-285750">
              <a:lnSpc>
                <a:spcPts val="2400"/>
              </a:lnSpc>
              <a:buFont typeface="Wingdings" panose="05000000000000000000" pitchFamily="2" charset="2"/>
              <a:buChar char="p"/>
            </a:pPr>
            <a:endParaRPr lang="en-US" altLang="zh-CN" sz="1400" b="1" dirty="0">
              <a:latin typeface="思源黑体 Normal" panose="020B0400000000000000" pitchFamily="34" charset="-122"/>
              <a:ea typeface="思源黑体 Normal" panose="020B0400000000000000" pitchFamily="34" charset="-122"/>
            </a:endParaRPr>
          </a:p>
          <a:p>
            <a:pPr marL="360000">
              <a:lnSpc>
                <a:spcPts val="2400"/>
              </a:lnSpc>
              <a:defRPr/>
            </a:pPr>
            <a:endParaRPr lang="en-US" altLang="zh-CN" sz="1400" dirty="0">
              <a:solidFill>
                <a:srgbClr val="00B0F0"/>
              </a:solidFill>
              <a:effectLst>
                <a:outerShdw blurRad="38100" dist="38100" dir="2700000" algn="tl">
                  <a:srgbClr val="000000">
                    <a:alpha val="43137"/>
                  </a:srgbClr>
                </a:outerShdw>
              </a:effectLst>
              <a:latin typeface="思源黑体 Normal" panose="020B0400000000000000" pitchFamily="34" charset="-122"/>
              <a:ea typeface="思源黑体 Normal" panose="020B0400000000000000" pitchFamily="34" charset="-122"/>
            </a:endParaRPr>
          </a:p>
          <a:p>
            <a:pPr>
              <a:spcBef>
                <a:spcPts val="600"/>
              </a:spcBef>
              <a:defRPr/>
            </a:pPr>
            <a:endParaRPr lang="en-US" altLang="zh-CN" sz="1600" dirty="0">
              <a:solidFill>
                <a:srgbClr val="00B0F0"/>
              </a:solidFill>
              <a:effectLst>
                <a:outerShdw blurRad="38100" dist="38100" dir="2700000" algn="tl">
                  <a:srgbClr val="000000">
                    <a:alpha val="43137"/>
                  </a:srgbClr>
                </a:outerShdw>
              </a:effectLst>
              <a:latin typeface="思源黑体 Normal" panose="020B0400000000000000" pitchFamily="34" charset="-122"/>
              <a:ea typeface="思源黑体 Normal" panose="020B0400000000000000" pitchFamily="34" charset="-122"/>
            </a:endParaRPr>
          </a:p>
        </p:txBody>
      </p:sp>
      <p:pic>
        <p:nvPicPr>
          <p:cNvPr id="1029" name="Picture 5" descr="http://verification.asmedigitalcollection.asme.org/Images/client/covers/jc176.jpeg"/>
          <p:cNvPicPr>
            <a:picLocks noChangeArrowheads="1"/>
          </p:cNvPicPr>
          <p:nvPr/>
        </p:nvPicPr>
        <p:blipFill>
          <a:blip r:embed="rId3" cstate="print"/>
          <a:srcRect/>
          <a:stretch>
            <a:fillRect/>
          </a:stretch>
        </p:blipFill>
        <p:spPr bwMode="auto">
          <a:xfrm>
            <a:off x="9336360" y="888154"/>
            <a:ext cx="1440000" cy="1800000"/>
          </a:xfrm>
          <a:prstGeom prst="rect">
            <a:avLst/>
          </a:prstGeom>
          <a:ln>
            <a:noFill/>
          </a:ln>
          <a:effectLst>
            <a:outerShdw blurRad="190500" algn="tl" rotWithShape="0">
              <a:srgbClr val="000000">
                <a:alpha val="70000"/>
              </a:srgbClr>
            </a:outerShdw>
          </a:effectLst>
        </p:spPr>
      </p:pic>
      <p:sp>
        <p:nvSpPr>
          <p:cNvPr id="2" name="文本框 1">
            <a:extLst>
              <a:ext uri="{FF2B5EF4-FFF2-40B4-BE49-F238E27FC236}">
                <a16:creationId xmlns:a16="http://schemas.microsoft.com/office/drawing/2014/main" id="{808ECD14-EA99-4A38-98AA-7C6655A9C8FD}"/>
              </a:ext>
            </a:extLst>
          </p:cNvPr>
          <p:cNvSpPr txBox="1"/>
          <p:nvPr/>
        </p:nvSpPr>
        <p:spPr>
          <a:xfrm>
            <a:off x="1592094" y="4593128"/>
            <a:ext cx="7251167" cy="1938992"/>
          </a:xfrm>
          <a:prstGeom prst="rect">
            <a:avLst/>
          </a:prstGeom>
          <a:noFill/>
        </p:spPr>
        <p:txBody>
          <a:bodyPr wrap="square" rtlCol="0">
            <a:spAutoFit/>
          </a:bodyPr>
          <a:lstStyle/>
          <a:p>
            <a:pPr marL="360000" algn="just">
              <a:lnSpc>
                <a:spcPts val="2400"/>
              </a:lnSpc>
              <a:defRPr/>
            </a:pPr>
            <a:r>
              <a:rPr lang="zh-CN" altLang="en-US" sz="1600" b="1" dirty="0">
                <a:latin typeface="思源黑体 Normal" panose="020B0400000000000000" pitchFamily="34" charset="-122"/>
                <a:ea typeface="思源黑体 Normal" panose="020B0400000000000000" pitchFamily="34" charset="-122"/>
              </a:rPr>
              <a:t>检索关键词：</a:t>
            </a:r>
            <a:endParaRPr lang="en-US" altLang="zh-CN" sz="1600" b="1" dirty="0">
              <a:latin typeface="思源黑体 Normal" panose="020B0400000000000000" pitchFamily="34" charset="-122"/>
              <a:ea typeface="思源黑体 Normal" panose="020B0400000000000000" pitchFamily="34" charset="-122"/>
            </a:endParaRPr>
          </a:p>
          <a:p>
            <a:pPr marL="645750" indent="-285750" algn="just">
              <a:lnSpc>
                <a:spcPts val="24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传感器；电子硬件；测试方法；诊断特征提取；损伤分类；诊断决策支持；预后；使用寿命预测；电子；系统；核和近海工程；恶劣或极端的环境；电力系统；材料测试；制造工艺；产品质量控制；工程系统中的故障和失效分析。</a:t>
            </a:r>
            <a:endParaRPr lang="en-US" altLang="zh-CN" sz="1600" b="1" dirty="0">
              <a:latin typeface="思源黑体 Normal" panose="020B0400000000000000" pitchFamily="34" charset="-122"/>
              <a:ea typeface="思源黑体 Normal" panose="020B0400000000000000" pitchFamily="34" charset="-122"/>
            </a:endParaRPr>
          </a:p>
          <a:p>
            <a:pPr marL="645750" indent="-285750" algn="just">
              <a:lnSpc>
                <a:spcPts val="2400"/>
              </a:lnSpc>
              <a:buFont typeface="Wingdings" panose="05000000000000000000" pitchFamily="2" charset="2"/>
              <a:buChar char="u"/>
              <a:defRPr/>
            </a:pPr>
            <a:r>
              <a:rPr lang="zh-CN" altLang="en-US" sz="1600" b="1"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4"/>
              </a:rPr>
              <a:t>https://asmedigitalcollection.asme.org/verification</a:t>
            </a:r>
            <a:endParaRPr lang="en-US" altLang="zh-CN" sz="1600" dirty="0">
              <a:latin typeface="思源黑体 Normal" panose="020B0400000000000000" pitchFamily="34" charset="-122"/>
              <a:ea typeface="思源黑体 Normal" panose="020B0400000000000000" pitchFamily="34" charset="-122"/>
            </a:endParaRPr>
          </a:p>
        </p:txBody>
      </p:sp>
      <p:sp>
        <p:nvSpPr>
          <p:cNvPr id="3" name="文本框 2"/>
          <p:cNvSpPr txBox="1"/>
          <p:nvPr/>
        </p:nvSpPr>
        <p:spPr>
          <a:xfrm>
            <a:off x="1847528" y="3893202"/>
            <a:ext cx="7431836" cy="679930"/>
          </a:xfrm>
          <a:prstGeom prst="rect">
            <a:avLst/>
          </a:prstGeom>
          <a:noFill/>
        </p:spPr>
        <p:txBody>
          <a:bodyPr wrap="square" rtlCol="0">
            <a:spAutoFit/>
          </a:bodyPr>
          <a:lstStyle/>
          <a:p>
            <a:pPr marL="285750" indent="-285750">
              <a:lnSpc>
                <a:spcPts val="2400"/>
              </a:lnSpc>
              <a:buFont typeface="Wingdings" panose="05000000000000000000" pitchFamily="2" charset="2"/>
              <a:buChar char="p"/>
            </a:pPr>
            <a:r>
              <a:rPr lang="en-US" altLang="zh-CN" sz="1600" b="1" dirty="0">
                <a:latin typeface="思源黑体 Normal" panose="020B0400000000000000" pitchFamily="34" charset="-122"/>
                <a:ea typeface="思源黑体 Normal" panose="020B0400000000000000" pitchFamily="34" charset="-122"/>
              </a:rPr>
              <a:t>Journal of Nondestructive Evaluation,</a:t>
            </a:r>
            <a:r>
              <a:rPr lang="zh-CN" altLang="en-US" sz="1600" b="1" dirty="0">
                <a:latin typeface="思源黑体 Normal" panose="020B0400000000000000" pitchFamily="34" charset="-122"/>
                <a:ea typeface="思源黑体 Normal" panose="020B0400000000000000" pitchFamily="34" charset="-122"/>
              </a:rPr>
              <a:t> </a:t>
            </a:r>
            <a:r>
              <a:rPr lang="en-US" altLang="zh-CN" sz="1600" b="1" dirty="0">
                <a:latin typeface="思源黑体 Normal" panose="020B0400000000000000" pitchFamily="34" charset="-122"/>
                <a:ea typeface="思源黑体 Normal" panose="020B0400000000000000" pitchFamily="34" charset="-122"/>
              </a:rPr>
              <a:t>Diagnostics and Prognostics of Engineering Systems《</a:t>
            </a:r>
            <a:r>
              <a:rPr lang="zh-CN" altLang="en-US" sz="1600" b="1" dirty="0">
                <a:latin typeface="思源黑体 Normal" panose="020B0400000000000000" pitchFamily="34" charset="-122"/>
                <a:ea typeface="思源黑体 Normal" panose="020B0400000000000000" pitchFamily="34" charset="-122"/>
              </a:rPr>
              <a:t>工程系统的无损评估、检测和预测期刊</a:t>
            </a:r>
            <a:r>
              <a:rPr lang="en-US" altLang="zh-CN" sz="1600" b="1" dirty="0">
                <a:latin typeface="思源黑体 Normal" panose="020B0400000000000000" pitchFamily="34" charset="-122"/>
                <a:ea typeface="思源黑体 Normal" panose="020B0400000000000000" pitchFamily="34" charset="-122"/>
              </a:rPr>
              <a:t>》</a:t>
            </a:r>
          </a:p>
        </p:txBody>
      </p:sp>
      <p:pic>
        <p:nvPicPr>
          <p:cNvPr id="11" name="图片 10"/>
          <p:cNvPicPr>
            <a:picLocks/>
          </p:cNvPicPr>
          <p:nvPr/>
        </p:nvPicPr>
        <p:blipFill>
          <a:blip r:embed="rId5">
            <a:extLst>
              <a:ext uri="{28A0092B-C50C-407E-A947-70E740481C1C}">
                <a14:useLocalDpi xmlns:a14="http://schemas.microsoft.com/office/drawing/2010/main" val="0"/>
              </a:ext>
            </a:extLst>
          </a:blip>
          <a:stretch>
            <a:fillRect/>
          </a:stretch>
        </p:blipFill>
        <p:spPr>
          <a:xfrm>
            <a:off x="9384741" y="3861406"/>
            <a:ext cx="1440000" cy="1800000"/>
          </a:xfrm>
          <a:prstGeom prst="rect">
            <a:avLst/>
          </a:prstGeom>
          <a:effectLst>
            <a:outerShdw blurRad="63500" sx="102000" sy="102000" algn="ctr" rotWithShape="0">
              <a:prstClr val="black">
                <a:alpha val="40000"/>
              </a:prstClr>
            </a:outerShdw>
          </a:effectLst>
        </p:spPr>
      </p:pic>
      <p:sp>
        <p:nvSpPr>
          <p:cNvPr id="8" name="文本框 7"/>
          <p:cNvSpPr txBox="1"/>
          <p:nvPr/>
        </p:nvSpPr>
        <p:spPr>
          <a:xfrm>
            <a:off x="8949676" y="2765854"/>
            <a:ext cx="2130686" cy="613694"/>
          </a:xfrm>
          <a:prstGeom prst="rect">
            <a:avLst/>
          </a:prstGeom>
          <a:noFill/>
        </p:spPr>
        <p:txBody>
          <a:bodyPr wrap="square" rtlCol="0">
            <a:spAutoFit/>
          </a:bodyPr>
          <a:lstStyle/>
          <a:p>
            <a:pPr algn="ctr">
              <a:lnSpc>
                <a:spcPct val="150000"/>
              </a:lnSpc>
            </a:pPr>
            <a:r>
              <a:rPr lang="zh-CN" altLang="en-US" sz="1200" dirty="0">
                <a:latin typeface="思源黑体 Normal" panose="020B0400000000000000" pitchFamily="34" charset="-122"/>
                <a:ea typeface="思源黑体 Normal" panose="020B0400000000000000" pitchFamily="34" charset="-122"/>
              </a:rPr>
              <a:t>影响因子：</a:t>
            </a:r>
            <a:r>
              <a:rPr lang="en-US" altLang="zh-CN" sz="1200" dirty="0">
                <a:latin typeface="思源黑体 Normal" panose="020B0400000000000000" pitchFamily="34" charset="-122"/>
                <a:ea typeface="思源黑体 Normal" panose="020B0400000000000000" pitchFamily="34" charset="-122"/>
              </a:rPr>
              <a:t>0.8</a:t>
            </a:r>
          </a:p>
          <a:p>
            <a:pPr algn="ctr">
              <a:lnSpc>
                <a:spcPct val="150000"/>
              </a:lnSpc>
            </a:pPr>
            <a:r>
              <a:rPr lang="en-US" altLang="zh-CN" sz="1200" dirty="0" err="1">
                <a:latin typeface="思源黑体 Normal" panose="020B0400000000000000" pitchFamily="34" charset="-122"/>
                <a:ea typeface="思源黑体 Normal" panose="020B0400000000000000" pitchFamily="34" charset="-122"/>
              </a:rPr>
              <a:t>CiteScore</a:t>
            </a:r>
            <a:r>
              <a:rPr lang="zh-CN" altLang="en-US" sz="1200" dirty="0">
                <a:latin typeface="思源黑体 Normal" panose="020B0400000000000000" pitchFamily="34" charset="-122"/>
                <a:ea typeface="思源黑体 Normal" panose="020B0400000000000000" pitchFamily="34" charset="-122"/>
              </a:rPr>
              <a:t>：</a:t>
            </a:r>
            <a:r>
              <a:rPr lang="en-US" altLang="zh-CN" sz="1200" dirty="0">
                <a:latin typeface="思源黑体 Normal" panose="020B0400000000000000" pitchFamily="34" charset="-122"/>
                <a:ea typeface="思源黑体 Normal" panose="020B0400000000000000" pitchFamily="34" charset="-122"/>
              </a:rPr>
              <a:t>1.7</a:t>
            </a:r>
          </a:p>
        </p:txBody>
      </p:sp>
      <p:sp>
        <p:nvSpPr>
          <p:cNvPr id="9" name="文本框 8"/>
          <p:cNvSpPr txBox="1"/>
          <p:nvPr/>
        </p:nvSpPr>
        <p:spPr>
          <a:xfrm>
            <a:off x="9005768" y="5632243"/>
            <a:ext cx="2130686" cy="6136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200" dirty="0">
                <a:latin typeface="思源黑体 Normal" panose="020B0400000000000000" pitchFamily="34" charset="-122"/>
                <a:ea typeface="思源黑体 Normal" panose="020B0400000000000000" pitchFamily="34" charset="-122"/>
              </a:rPr>
              <a:t>影响因子：</a:t>
            </a:r>
            <a:r>
              <a:rPr lang="en-US" altLang="zh-CN" sz="1200" dirty="0">
                <a:latin typeface="思源黑体 Normal" panose="020B0400000000000000" pitchFamily="34" charset="-122"/>
                <a:ea typeface="思源黑体 Normal" panose="020B0400000000000000" pitchFamily="34" charset="-122"/>
              </a:rPr>
              <a:t>1.9</a:t>
            </a:r>
          </a:p>
          <a:p>
            <a:pPr algn="ctr">
              <a:lnSpc>
                <a:spcPct val="150000"/>
              </a:lnSpc>
            </a:pPr>
            <a:r>
              <a:rPr lang="en-US" altLang="zh-CN" sz="1200" dirty="0" err="1">
                <a:latin typeface="思源黑体 Normal" panose="020B0400000000000000" pitchFamily="34" charset="-122"/>
                <a:ea typeface="思源黑体 Normal" panose="020B0400000000000000" pitchFamily="34" charset="-122"/>
              </a:rPr>
              <a:t>CiteScore</a:t>
            </a:r>
            <a:r>
              <a:rPr lang="zh-CN" altLang="en-US" sz="1200" dirty="0">
                <a:latin typeface="思源黑体 Normal" panose="020B0400000000000000" pitchFamily="34" charset="-122"/>
                <a:ea typeface="思源黑体 Normal" panose="020B0400000000000000" pitchFamily="34" charset="-122"/>
              </a:rPr>
              <a:t>：</a:t>
            </a:r>
            <a:r>
              <a:rPr lang="en-US" altLang="zh-CN" sz="1200" dirty="0">
                <a:latin typeface="思源黑体 Normal" panose="020B0400000000000000" pitchFamily="34" charset="-122"/>
                <a:ea typeface="思源黑体 Normal" panose="020B0400000000000000" pitchFamily="34" charset="-122"/>
              </a:rPr>
              <a:t>5</a:t>
            </a:r>
          </a:p>
        </p:txBody>
      </p:sp>
      <p:sp>
        <p:nvSpPr>
          <p:cNvPr id="10" name="文本框 9">
            <a:extLst>
              <a:ext uri="{FF2B5EF4-FFF2-40B4-BE49-F238E27FC236}">
                <a16:creationId xmlns:a16="http://schemas.microsoft.com/office/drawing/2014/main" id="{808ECD14-EA99-4A38-98AA-7C6655A9C8FD}"/>
              </a:ext>
            </a:extLst>
          </p:cNvPr>
          <p:cNvSpPr txBox="1"/>
          <p:nvPr/>
        </p:nvSpPr>
        <p:spPr>
          <a:xfrm>
            <a:off x="1577388" y="1445439"/>
            <a:ext cx="7219088" cy="2246769"/>
          </a:xfrm>
          <a:prstGeom prst="rect">
            <a:avLst/>
          </a:prstGeom>
          <a:noFill/>
        </p:spPr>
        <p:txBody>
          <a:bodyPr wrap="square" rtlCol="0">
            <a:spAutoFit/>
          </a:bodyPr>
          <a:lstStyle/>
          <a:p>
            <a:pPr marL="360000" algn="just">
              <a:lnSpc>
                <a:spcPts val="2400"/>
              </a:lnSpc>
              <a:defRPr/>
            </a:pPr>
            <a:r>
              <a:rPr lang="zh-CN" altLang="en-US" sz="1600" b="1" dirty="0">
                <a:latin typeface="思源黑体 Normal" panose="020B0400000000000000" pitchFamily="34" charset="-122"/>
                <a:ea typeface="思源黑体 Normal" panose="020B0400000000000000" pitchFamily="34" charset="-122"/>
              </a:rPr>
              <a:t>检索关键词：</a:t>
            </a:r>
            <a:endParaRPr lang="en-US" altLang="zh-CN" sz="1600" b="1" dirty="0">
              <a:latin typeface="思源黑体 Normal" panose="020B0400000000000000" pitchFamily="34" charset="-122"/>
              <a:ea typeface="思源黑体 Normal" panose="020B0400000000000000" pitchFamily="34" charset="-122"/>
            </a:endParaRPr>
          </a:p>
          <a:p>
            <a:pPr marL="645750" indent="-285750" algn="just">
              <a:lnSpc>
                <a:spcPts val="24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标准的校核；解决方案的验证；不确定性量化；裕度量化；模型预测；模型适当度；模型成熟度；模型逼真度；模型不确定性的敏感度分析；偶发不确定性；认知不确定性；实验的不确定性；测量的不确定性；产能预测；征状识别和排序表（</a:t>
            </a:r>
            <a:r>
              <a:rPr lang="en-US" altLang="zh-CN" sz="1600" dirty="0">
                <a:latin typeface="思源黑体 Normal" panose="020B0400000000000000" pitchFamily="34" charset="-122"/>
                <a:ea typeface="思源黑体 Normal" panose="020B0400000000000000" pitchFamily="34" charset="-122"/>
              </a:rPr>
              <a:t>PIRT</a:t>
            </a:r>
            <a:r>
              <a:rPr lang="zh-CN" altLang="en-US" sz="1600" dirty="0">
                <a:latin typeface="思源黑体 Normal" panose="020B0400000000000000" pitchFamily="34" charset="-122"/>
                <a:ea typeface="思源黑体 Normal" panose="020B0400000000000000" pitchFamily="34" charset="-122"/>
              </a:rPr>
              <a:t>）的建立；预期使用途径；模拟使用情景；监管学；比较器。</a:t>
            </a:r>
            <a:endParaRPr lang="en-US" altLang="zh-CN" sz="1600" dirty="0">
              <a:latin typeface="思源黑体 Normal" panose="020B0400000000000000" pitchFamily="34" charset="-122"/>
              <a:ea typeface="思源黑体 Normal" panose="020B0400000000000000" pitchFamily="34" charset="-122"/>
            </a:endParaRPr>
          </a:p>
          <a:p>
            <a:pPr marL="645750" indent="-285750">
              <a:lnSpc>
                <a:spcPts val="2400"/>
              </a:lnSpc>
              <a:buFont typeface="Wingdings" panose="05000000000000000000" pitchFamily="2" charset="2"/>
              <a:buChar char="u"/>
              <a:defRPr/>
            </a:pPr>
            <a:r>
              <a:rPr lang="zh-CN" altLang="en-US" sz="1600" b="1"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4"/>
              </a:rPr>
              <a:t>https://asmedigitalcollection.asme.org/verification</a:t>
            </a:r>
            <a:endParaRPr lang="en-US" altLang="zh-CN" sz="1600" dirty="0">
              <a:latin typeface="思源黑体 Normal" panose="020B0400000000000000" pitchFamily="34" charset="-122"/>
              <a:ea typeface="思源黑体 Normal" panose="020B0400000000000000" pitchFamily="34" charset="-122"/>
            </a:endParaRPr>
          </a:p>
        </p:txBody>
      </p:sp>
      <p:sp>
        <p:nvSpPr>
          <p:cNvPr id="12" name="文本框 11">
            <a:extLst>
              <a:ext uri="{FF2B5EF4-FFF2-40B4-BE49-F238E27FC236}">
                <a16:creationId xmlns:a16="http://schemas.microsoft.com/office/drawing/2014/main" id="{362E6B6B-7D4D-4C38-91C2-232E5EE76CA8}"/>
              </a:ext>
            </a:extLst>
          </p:cNvPr>
          <p:cNvSpPr txBox="1"/>
          <p:nvPr/>
        </p:nvSpPr>
        <p:spPr>
          <a:xfrm>
            <a:off x="767408" y="102773"/>
            <a:ext cx="5544616" cy="418513"/>
          </a:xfrm>
          <a:prstGeom prst="rect">
            <a:avLst/>
          </a:prstGeom>
          <a:noFill/>
        </p:spPr>
        <p:txBody>
          <a:bodyPr wrap="square" rtlCol="0">
            <a:spAutoFit/>
          </a:bodyPr>
          <a:lstStyle/>
          <a:p>
            <a:pPr>
              <a:lnSpc>
                <a:spcPts val="2500"/>
              </a:lnSpc>
            </a:pPr>
            <a:r>
              <a:rPr lang="en-US" altLang="zh-CN" sz="2800" b="1" dirty="0">
                <a:solidFill>
                  <a:schemeClr val="bg1"/>
                </a:solidFill>
                <a:latin typeface="思源黑体 Normal" panose="020B0400000000000000" pitchFamily="34" charset="-122"/>
                <a:ea typeface="思源黑体 Normal" panose="020B0400000000000000" pitchFamily="34" charset="-122"/>
              </a:rPr>
              <a:t>ESCI</a:t>
            </a:r>
            <a:r>
              <a:rPr lang="zh-CN" altLang="en-US" sz="2800" b="1" dirty="0">
                <a:solidFill>
                  <a:schemeClr val="bg1"/>
                </a:solidFill>
                <a:latin typeface="思源黑体 Normal" panose="020B0400000000000000" pitchFamily="34" charset="-122"/>
                <a:ea typeface="思源黑体 Normal" panose="020B0400000000000000" pitchFamily="34" charset="-122"/>
              </a:rPr>
              <a:t> （新兴学科索引）收录期刊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073683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A2174-3610-000D-5A6F-EB84C96C3E89}"/>
            </a:ext>
          </a:extLst>
        </p:cNvPr>
        <p:cNvGrpSpPr/>
        <p:nvPr/>
      </p:nvGrpSpPr>
      <p:grpSpPr>
        <a:xfrm>
          <a:off x="0" y="0"/>
          <a:ext cx="0" cy="0"/>
          <a:chOff x="0" y="0"/>
          <a:chExt cx="0" cy="0"/>
        </a:xfrm>
      </p:grpSpPr>
      <p:grpSp>
        <p:nvGrpSpPr>
          <p:cNvPr id="2" name="组合 15">
            <a:extLst>
              <a:ext uri="{FF2B5EF4-FFF2-40B4-BE49-F238E27FC236}">
                <a16:creationId xmlns:a16="http://schemas.microsoft.com/office/drawing/2014/main" id="{9E3929C3-CF87-275D-71CD-22ECCC05BE6A}"/>
              </a:ext>
            </a:extLst>
          </p:cNvPr>
          <p:cNvGrpSpPr>
            <a:grpSpLocks/>
          </p:cNvGrpSpPr>
          <p:nvPr/>
        </p:nvGrpSpPr>
        <p:grpSpPr bwMode="auto">
          <a:xfrm>
            <a:off x="3719736" y="1628800"/>
            <a:ext cx="3424971" cy="888445"/>
            <a:chOff x="4247964" y="2057753"/>
            <a:chExt cx="3425794" cy="888157"/>
          </a:xfrm>
        </p:grpSpPr>
        <p:sp>
          <p:nvSpPr>
            <p:cNvPr id="7" name="TextBox 6">
              <a:extLst>
                <a:ext uri="{FF2B5EF4-FFF2-40B4-BE49-F238E27FC236}">
                  <a16:creationId xmlns:a16="http://schemas.microsoft.com/office/drawing/2014/main" id="{4F1F1F11-8B1D-CCA0-4813-A8BC54570C16}"/>
                </a:ext>
              </a:extLst>
            </p:cNvPr>
            <p:cNvSpPr txBox="1"/>
            <p:nvPr/>
          </p:nvSpPr>
          <p:spPr>
            <a:xfrm>
              <a:off x="5003796" y="2057753"/>
              <a:ext cx="2669962" cy="461515"/>
            </a:xfrm>
            <a:prstGeom prst="rect">
              <a:avLst/>
            </a:prstGeom>
            <a:noFill/>
          </p:spPr>
          <p:txBody>
            <a:bodyPr wrap="none">
              <a:spAutoFit/>
            </a:bodyPr>
            <a:lstStyle/>
            <a:p>
              <a:r>
                <a:rPr lang="en-US" altLang="zh-CN" sz="2400" b="1" dirty="0">
                  <a:solidFill>
                    <a:schemeClr val="tx1">
                      <a:lumMod val="95000"/>
                      <a:lumOff val="5000"/>
                    </a:schemeClr>
                  </a:solidFill>
                  <a:latin typeface="思源黑体 Normal" panose="020B0400000000000000" pitchFamily="34" charset="-122"/>
                  <a:ea typeface="思源黑体 Normal" panose="020B0400000000000000" pitchFamily="34" charset="-122"/>
                </a:rPr>
                <a:t>ASME </a:t>
              </a:r>
              <a:r>
                <a:rPr lang="zh-CN" altLang="en-US" sz="2400" b="1" dirty="0">
                  <a:solidFill>
                    <a:schemeClr val="tx1">
                      <a:lumMod val="95000"/>
                      <a:lumOff val="5000"/>
                    </a:schemeClr>
                  </a:solidFill>
                  <a:latin typeface="思源黑体 Normal" panose="020B0400000000000000" pitchFamily="34" charset="-122"/>
                  <a:ea typeface="思源黑体 Normal" panose="020B0400000000000000" pitchFamily="34" charset="-122"/>
                </a:rPr>
                <a:t>出版社简介</a:t>
              </a:r>
            </a:p>
          </p:txBody>
        </p:sp>
        <p:sp>
          <p:nvSpPr>
            <p:cNvPr id="8" name="圆角矩形​​ 10">
              <a:extLst>
                <a:ext uri="{FF2B5EF4-FFF2-40B4-BE49-F238E27FC236}">
                  <a16:creationId xmlns:a16="http://schemas.microsoft.com/office/drawing/2014/main" id="{D39A43E2-3DD0-26C2-BCC7-B3899D436327}"/>
                </a:ext>
              </a:extLst>
            </p:cNvPr>
            <p:cNvSpPr/>
            <p:nvPr/>
          </p:nvSpPr>
          <p:spPr>
            <a:xfrm>
              <a:off x="4247964" y="2133928"/>
              <a:ext cx="647856" cy="647490"/>
            </a:xfrm>
            <a:prstGeom prst="roundRect">
              <a:avLst/>
            </a:prstGeom>
            <a:gradFill flip="none" rotWithShape="1">
              <a:gsLst>
                <a:gs pos="0">
                  <a:srgbClr val="0070C0"/>
                </a:gs>
                <a:gs pos="16700">
                  <a:srgbClr val="00B0F0"/>
                </a:gs>
                <a:gs pos="100000">
                  <a:srgbClr val="0070C0"/>
                </a:gs>
              </a:gsLst>
              <a:lin ang="16200000" scaled="0"/>
              <a:tileRect/>
            </a:gradFill>
            <a:ln w="25400" cap="flat" cmpd="sng" algn="ctr">
              <a:solidFill>
                <a:schemeClr val="tx2">
                  <a:lumMod val="40000"/>
                  <a:lumOff val="60000"/>
                </a:schemeClr>
              </a:solidFill>
              <a:prstDash val="solid"/>
            </a:ln>
            <a:effectLst/>
          </p:spPr>
          <p:txBody>
            <a:bodyPr anchor="ctr"/>
            <a:lstStyle/>
            <a:p>
              <a:pPr algn="ctr">
                <a:defRPr/>
              </a:pPr>
              <a:r>
                <a:rPr lang="en-US" altLang="zh-CN" sz="2800" b="1" kern="0" dirty="0">
                  <a:solidFill>
                    <a:schemeClr val="tx1">
                      <a:lumMod val="95000"/>
                      <a:lumOff val="5000"/>
                    </a:schemeClr>
                  </a:solidFill>
                  <a:latin typeface="思源黑体 Normal" panose="020B0400000000000000" pitchFamily="34" charset="-122"/>
                  <a:ea typeface="思源黑体 Normal" panose="020B0400000000000000" pitchFamily="34" charset="-122"/>
                  <a:cs typeface="Arial" pitchFamily="34" charset="0"/>
                </a:rPr>
                <a:t>1</a:t>
              </a:r>
              <a:endParaRPr lang="zh-CN" altLang="en-US" sz="2800" b="1" kern="0" dirty="0">
                <a:solidFill>
                  <a:schemeClr val="tx1">
                    <a:lumMod val="95000"/>
                    <a:lumOff val="5000"/>
                  </a:schemeClr>
                </a:solidFill>
                <a:latin typeface="思源黑体 Normal" panose="020B0400000000000000" pitchFamily="34" charset="-122"/>
                <a:ea typeface="思源黑体 Normal" panose="020B0400000000000000" pitchFamily="34" charset="-122"/>
                <a:cs typeface="Arial" pitchFamily="34" charset="0"/>
              </a:endParaRPr>
            </a:p>
          </p:txBody>
        </p:sp>
        <p:sp>
          <p:nvSpPr>
            <p:cNvPr id="9" name="TextBox 8">
              <a:extLst>
                <a:ext uri="{FF2B5EF4-FFF2-40B4-BE49-F238E27FC236}">
                  <a16:creationId xmlns:a16="http://schemas.microsoft.com/office/drawing/2014/main" id="{39383507-A456-60E2-BB7D-9244F11DC954}"/>
                </a:ext>
              </a:extLst>
            </p:cNvPr>
            <p:cNvSpPr txBox="1"/>
            <p:nvPr/>
          </p:nvSpPr>
          <p:spPr>
            <a:xfrm>
              <a:off x="5013323" y="2576698"/>
              <a:ext cx="1794512" cy="369212"/>
            </a:xfrm>
            <a:prstGeom prst="rect">
              <a:avLst/>
            </a:prstGeom>
            <a:noFill/>
          </p:spPr>
          <p:txBody>
            <a:bodyPr wrap="none">
              <a:spAutoFit/>
            </a:bodyPr>
            <a:lstStyle/>
            <a:p>
              <a:pPr>
                <a:defRPr/>
              </a:pPr>
              <a:r>
                <a:rPr lang="en-US" altLang="zh-CN" b="1" dirty="0">
                  <a:solidFill>
                    <a:schemeClr val="tx1">
                      <a:lumMod val="95000"/>
                      <a:lumOff val="5000"/>
                    </a:schemeClr>
                  </a:solidFill>
                  <a:latin typeface="思源黑体 Normal" panose="020B0400000000000000" pitchFamily="34" charset="-122"/>
                  <a:ea typeface="思源黑体 Normal" panose="020B0400000000000000" pitchFamily="34" charset="-122"/>
                </a:rPr>
                <a:t>——</a:t>
              </a:r>
              <a:r>
                <a:rPr lang="zh-CN" altLang="en-US" b="1" dirty="0">
                  <a:solidFill>
                    <a:schemeClr val="tx1">
                      <a:lumMod val="95000"/>
                      <a:lumOff val="5000"/>
                    </a:schemeClr>
                  </a:solidFill>
                  <a:latin typeface="思源黑体 Normal" panose="020B0400000000000000" pitchFamily="34" charset="-122"/>
                  <a:ea typeface="思源黑体 Normal" panose="020B0400000000000000" pitchFamily="34" charset="-122"/>
                </a:rPr>
                <a:t>背景、学会</a:t>
              </a:r>
              <a:endParaRPr lang="zh-CN" altLang="en-US" b="1" kern="0" dirty="0">
                <a:solidFill>
                  <a:schemeClr val="tx1">
                    <a:lumMod val="95000"/>
                    <a:lumOff val="5000"/>
                  </a:schemeClr>
                </a:solidFill>
                <a:latin typeface="思源黑体 Normal" panose="020B0400000000000000" pitchFamily="34" charset="-122"/>
                <a:ea typeface="思源黑体 Normal" panose="020B0400000000000000" pitchFamily="34" charset="-122"/>
              </a:endParaRPr>
            </a:p>
          </p:txBody>
        </p:sp>
      </p:grpSp>
      <p:grpSp>
        <p:nvGrpSpPr>
          <p:cNvPr id="3" name="组合 16">
            <a:extLst>
              <a:ext uri="{FF2B5EF4-FFF2-40B4-BE49-F238E27FC236}">
                <a16:creationId xmlns:a16="http://schemas.microsoft.com/office/drawing/2014/main" id="{53AF2AD0-C6B6-E573-DE80-BEC7EBE0B5BE}"/>
              </a:ext>
            </a:extLst>
          </p:cNvPr>
          <p:cNvGrpSpPr>
            <a:grpSpLocks/>
          </p:cNvGrpSpPr>
          <p:nvPr/>
        </p:nvGrpSpPr>
        <p:grpSpPr bwMode="auto">
          <a:xfrm>
            <a:off x="3725415" y="3001142"/>
            <a:ext cx="4750561" cy="812247"/>
            <a:chOff x="4247965" y="2057753"/>
            <a:chExt cx="4750695" cy="811369"/>
          </a:xfrm>
        </p:grpSpPr>
        <p:sp>
          <p:nvSpPr>
            <p:cNvPr id="11" name="TextBox 10">
              <a:extLst>
                <a:ext uri="{FF2B5EF4-FFF2-40B4-BE49-F238E27FC236}">
                  <a16:creationId xmlns:a16="http://schemas.microsoft.com/office/drawing/2014/main" id="{C2252B0D-DA14-26B3-BE31-B755709BDF20}"/>
                </a:ext>
              </a:extLst>
            </p:cNvPr>
            <p:cNvSpPr txBox="1">
              <a:spLocks noChangeArrowheads="1"/>
            </p:cNvSpPr>
            <p:nvPr/>
          </p:nvSpPr>
          <p:spPr bwMode="auto">
            <a:xfrm>
              <a:off x="5003661" y="2057753"/>
              <a:ext cx="2680617" cy="461166"/>
            </a:xfrm>
            <a:prstGeom prst="rect">
              <a:avLst/>
            </a:prstGeom>
            <a:noFill/>
            <a:ln w="9525">
              <a:noFill/>
              <a:miter lim="800000"/>
              <a:headEnd/>
              <a:tailEnd/>
            </a:ln>
          </p:spPr>
          <p:txBody>
            <a:bodyPr wrap="none">
              <a:spAutoFit/>
            </a:bodyPr>
            <a:lstStyle/>
            <a:p>
              <a:r>
                <a:rPr lang="en-US" altLang="zh-CN" sz="2400" b="1" dirty="0">
                  <a:solidFill>
                    <a:schemeClr val="tx1">
                      <a:lumMod val="95000"/>
                      <a:lumOff val="5000"/>
                    </a:schemeClr>
                  </a:solidFill>
                  <a:latin typeface="思源黑体 Normal" panose="020B0400000000000000" pitchFamily="34" charset="-122"/>
                  <a:ea typeface="思源黑体 Normal" panose="020B0400000000000000" pitchFamily="34" charset="-122"/>
                </a:rPr>
                <a:t>ASME </a:t>
              </a:r>
              <a:r>
                <a:rPr lang="zh-CN" altLang="en-US" sz="2400" b="1" dirty="0">
                  <a:solidFill>
                    <a:schemeClr val="tx1">
                      <a:lumMod val="95000"/>
                      <a:lumOff val="5000"/>
                    </a:schemeClr>
                  </a:solidFill>
                  <a:latin typeface="思源黑体 Normal" panose="020B0400000000000000" pitchFamily="34" charset="-122"/>
                  <a:ea typeface="思源黑体 Normal" panose="020B0400000000000000" pitchFamily="34" charset="-122"/>
                </a:rPr>
                <a:t>出版物介绍</a:t>
              </a:r>
            </a:p>
          </p:txBody>
        </p:sp>
        <p:sp>
          <p:nvSpPr>
            <p:cNvPr id="12" name="圆角矩形​​ 18">
              <a:extLst>
                <a:ext uri="{FF2B5EF4-FFF2-40B4-BE49-F238E27FC236}">
                  <a16:creationId xmlns:a16="http://schemas.microsoft.com/office/drawing/2014/main" id="{B3A6CB9B-3F49-EC1D-C10D-28208CC1ABE4}"/>
                </a:ext>
              </a:extLst>
            </p:cNvPr>
            <p:cNvSpPr/>
            <p:nvPr/>
          </p:nvSpPr>
          <p:spPr>
            <a:xfrm>
              <a:off x="4247965" y="2133871"/>
              <a:ext cx="647719" cy="647000"/>
            </a:xfrm>
            <a:prstGeom prst="roundRect">
              <a:avLst/>
            </a:prstGeom>
            <a:gradFill flip="none" rotWithShape="1">
              <a:gsLst>
                <a:gs pos="0">
                  <a:schemeClr val="accent3">
                    <a:lumMod val="20000"/>
                    <a:lumOff val="80000"/>
                  </a:schemeClr>
                </a:gs>
                <a:gs pos="16700">
                  <a:srgbClr val="A7C46E"/>
                </a:gs>
                <a:gs pos="100000">
                  <a:schemeClr val="accent3">
                    <a:lumMod val="75000"/>
                  </a:schemeClr>
                </a:gs>
              </a:gsLst>
              <a:lin ang="16200000" scaled="0"/>
              <a:tileRect/>
            </a:gradFill>
            <a:ln w="25400" cap="flat" cmpd="sng" algn="ctr">
              <a:solidFill>
                <a:srgbClr val="A7C46E"/>
              </a:solidFill>
              <a:prstDash val="solid"/>
            </a:ln>
            <a:effectLst/>
          </p:spPr>
          <p:txBody>
            <a:bodyPr anchor="ctr"/>
            <a:lstStyle/>
            <a:p>
              <a:pPr algn="ctr">
                <a:defRPr/>
              </a:pPr>
              <a:r>
                <a:rPr lang="en-US" altLang="zh-CN" sz="2800" b="1" kern="0" dirty="0">
                  <a:solidFill>
                    <a:schemeClr val="tx1">
                      <a:lumMod val="95000"/>
                      <a:lumOff val="5000"/>
                    </a:schemeClr>
                  </a:solidFill>
                  <a:latin typeface="思源黑体 Normal" panose="020B0400000000000000" pitchFamily="34" charset="-122"/>
                  <a:ea typeface="思源黑体 Normal" panose="020B0400000000000000" pitchFamily="34" charset="-122"/>
                  <a:cs typeface="Arial" pitchFamily="34" charset="0"/>
                </a:rPr>
                <a:t>2</a:t>
              </a:r>
              <a:endParaRPr lang="zh-CN" altLang="en-US" sz="2800" b="1" kern="0" dirty="0">
                <a:solidFill>
                  <a:schemeClr val="tx1">
                    <a:lumMod val="95000"/>
                    <a:lumOff val="5000"/>
                  </a:schemeClr>
                </a:solidFill>
                <a:latin typeface="思源黑体 Normal" panose="020B0400000000000000" pitchFamily="34" charset="-122"/>
                <a:ea typeface="思源黑体 Normal" panose="020B0400000000000000" pitchFamily="34" charset="-122"/>
                <a:cs typeface="Arial" pitchFamily="34" charset="0"/>
              </a:endParaRPr>
            </a:p>
          </p:txBody>
        </p:sp>
        <p:sp>
          <p:nvSpPr>
            <p:cNvPr id="13" name="TextBox 12">
              <a:extLst>
                <a:ext uri="{FF2B5EF4-FFF2-40B4-BE49-F238E27FC236}">
                  <a16:creationId xmlns:a16="http://schemas.microsoft.com/office/drawing/2014/main" id="{00528F53-81F7-ED18-C76D-6484389B4FDB}"/>
                </a:ext>
              </a:extLst>
            </p:cNvPr>
            <p:cNvSpPr txBox="1"/>
            <p:nvPr/>
          </p:nvSpPr>
          <p:spPr>
            <a:xfrm>
              <a:off x="5013161" y="2500189"/>
              <a:ext cx="3985499" cy="368933"/>
            </a:xfrm>
            <a:prstGeom prst="rect">
              <a:avLst/>
            </a:prstGeom>
            <a:noFill/>
          </p:spPr>
          <p:txBody>
            <a:bodyPr wrap="none">
              <a:spAutoFit/>
            </a:bodyPr>
            <a:lstStyle/>
            <a:p>
              <a:pPr marL="0" lvl="1">
                <a:defRPr/>
              </a:pPr>
              <a:r>
                <a:rPr lang="en-US" altLang="zh-CN" b="1" dirty="0">
                  <a:solidFill>
                    <a:schemeClr val="tx1">
                      <a:lumMod val="95000"/>
                      <a:lumOff val="5000"/>
                    </a:schemeClr>
                  </a:solidFill>
                  <a:latin typeface="思源黑体 Normal" panose="020B0400000000000000" pitchFamily="34" charset="-122"/>
                  <a:ea typeface="思源黑体 Normal" panose="020B0400000000000000" pitchFamily="34" charset="-122"/>
                </a:rPr>
                <a:t> ——</a:t>
              </a:r>
              <a:r>
                <a:rPr lang="zh-CN" altLang="en-US" b="1" dirty="0">
                  <a:solidFill>
                    <a:schemeClr val="tx1">
                      <a:lumMod val="95000"/>
                      <a:lumOff val="5000"/>
                    </a:schemeClr>
                  </a:solidFill>
                  <a:latin typeface="思源黑体 Normal" panose="020B0400000000000000" pitchFamily="34" charset="-122"/>
                  <a:ea typeface="思源黑体 Normal" panose="020B0400000000000000" pitchFamily="34" charset="-122"/>
                </a:rPr>
                <a:t>期刊、会议录、电子图书、标准</a:t>
              </a:r>
              <a:endParaRPr lang="zh-CN" altLang="en-US" b="1" dirty="0">
                <a:solidFill>
                  <a:schemeClr val="tx1">
                    <a:lumMod val="95000"/>
                    <a:lumOff val="5000"/>
                  </a:schemeClr>
                </a:solidFill>
                <a:latin typeface="思源黑体 Normal" panose="020B0400000000000000" pitchFamily="34" charset="-122"/>
                <a:ea typeface="思源黑体 Normal" panose="020B0400000000000000" pitchFamily="34" charset="-122"/>
                <a:cs typeface="Times New Roman" pitchFamily="18" charset="0"/>
              </a:endParaRPr>
            </a:p>
          </p:txBody>
        </p:sp>
      </p:grpSp>
      <p:grpSp>
        <p:nvGrpSpPr>
          <p:cNvPr id="4" name="组合 20">
            <a:extLst>
              <a:ext uri="{FF2B5EF4-FFF2-40B4-BE49-F238E27FC236}">
                <a16:creationId xmlns:a16="http://schemas.microsoft.com/office/drawing/2014/main" id="{E33714EB-830C-80CE-E2D1-B12685864E3A}"/>
              </a:ext>
            </a:extLst>
          </p:cNvPr>
          <p:cNvGrpSpPr>
            <a:grpSpLocks/>
          </p:cNvGrpSpPr>
          <p:nvPr/>
        </p:nvGrpSpPr>
        <p:grpSpPr bwMode="auto">
          <a:xfrm>
            <a:off x="3721002" y="4297288"/>
            <a:ext cx="5757790" cy="812245"/>
            <a:chOff x="4247964" y="2057753"/>
            <a:chExt cx="5758298" cy="811368"/>
          </a:xfrm>
        </p:grpSpPr>
        <p:sp>
          <p:nvSpPr>
            <p:cNvPr id="15" name="TextBox 14">
              <a:extLst>
                <a:ext uri="{FF2B5EF4-FFF2-40B4-BE49-F238E27FC236}">
                  <a16:creationId xmlns:a16="http://schemas.microsoft.com/office/drawing/2014/main" id="{EEFDC4FD-3218-440D-A820-2F630C641EAC}"/>
                </a:ext>
              </a:extLst>
            </p:cNvPr>
            <p:cNvSpPr txBox="1"/>
            <p:nvPr/>
          </p:nvSpPr>
          <p:spPr>
            <a:xfrm>
              <a:off x="5003681" y="2057753"/>
              <a:ext cx="5002581" cy="461167"/>
            </a:xfrm>
            <a:prstGeom prst="rect">
              <a:avLst/>
            </a:prstGeom>
            <a:noFill/>
          </p:spPr>
          <p:txBody>
            <a:bodyPr wrap="none">
              <a:spAutoFit/>
            </a:bodyPr>
            <a:lstStyle/>
            <a:p>
              <a:r>
                <a:rPr lang="en-US" altLang="zh-CN" sz="2400" b="1" dirty="0">
                  <a:solidFill>
                    <a:schemeClr val="tx1">
                      <a:lumMod val="95000"/>
                      <a:lumOff val="5000"/>
                    </a:schemeClr>
                  </a:solidFill>
                  <a:latin typeface="思源黑体 Normal" panose="020B0400000000000000" pitchFamily="34" charset="-122"/>
                  <a:ea typeface="思源黑体 Normal" panose="020B0400000000000000" pitchFamily="34" charset="-122"/>
                </a:rPr>
                <a:t>ASME Digital Collection </a:t>
              </a:r>
              <a:r>
                <a:rPr lang="zh-CN" altLang="en-US" sz="2400" b="1" dirty="0">
                  <a:solidFill>
                    <a:schemeClr val="tx1">
                      <a:lumMod val="95000"/>
                      <a:lumOff val="5000"/>
                    </a:schemeClr>
                  </a:solidFill>
                  <a:latin typeface="思源黑体 Normal" panose="020B0400000000000000" pitchFamily="34" charset="-122"/>
                  <a:ea typeface="思源黑体 Normal" panose="020B0400000000000000" pitchFamily="34" charset="-122"/>
                </a:rPr>
                <a:t>平台介绍</a:t>
              </a:r>
              <a:endParaRPr lang="en-US" altLang="zh-CN" sz="2400" b="1" dirty="0">
                <a:solidFill>
                  <a:schemeClr val="tx1">
                    <a:lumMod val="95000"/>
                    <a:lumOff val="5000"/>
                  </a:schemeClr>
                </a:solidFill>
                <a:latin typeface="思源黑体 Normal" panose="020B0400000000000000" pitchFamily="34" charset="-122"/>
                <a:ea typeface="思源黑体 Normal" panose="020B0400000000000000" pitchFamily="34" charset="-122"/>
              </a:endParaRPr>
            </a:p>
          </p:txBody>
        </p:sp>
        <p:sp>
          <p:nvSpPr>
            <p:cNvPr id="16" name="圆角矩形​​ 22">
              <a:extLst>
                <a:ext uri="{FF2B5EF4-FFF2-40B4-BE49-F238E27FC236}">
                  <a16:creationId xmlns:a16="http://schemas.microsoft.com/office/drawing/2014/main" id="{CC5E676C-F613-E1AD-EA4D-81259957D9FD}"/>
                </a:ext>
              </a:extLst>
            </p:cNvPr>
            <p:cNvSpPr/>
            <p:nvPr/>
          </p:nvSpPr>
          <p:spPr>
            <a:xfrm>
              <a:off x="4247964" y="2133871"/>
              <a:ext cx="647757" cy="647000"/>
            </a:xfrm>
            <a:prstGeom prst="roundRect">
              <a:avLst/>
            </a:prstGeom>
            <a:gradFill flip="none" rotWithShape="1">
              <a:gsLst>
                <a:gs pos="1000">
                  <a:schemeClr val="accent6">
                    <a:lumMod val="40000"/>
                    <a:lumOff val="60000"/>
                  </a:schemeClr>
                </a:gs>
                <a:gs pos="16700">
                  <a:srgbClr val="F8A662"/>
                </a:gs>
                <a:gs pos="100000">
                  <a:srgbClr val="EF720B"/>
                </a:gs>
              </a:gsLst>
              <a:lin ang="16200000" scaled="0"/>
              <a:tileRect/>
            </a:gradFill>
            <a:ln w="25400" cap="flat" cmpd="sng" algn="ctr">
              <a:solidFill>
                <a:srgbClr val="F8A764"/>
              </a:solidFill>
              <a:prstDash val="solid"/>
            </a:ln>
            <a:effectLst/>
          </p:spPr>
          <p:txBody>
            <a:bodyPr anchor="ctr"/>
            <a:lstStyle/>
            <a:p>
              <a:pPr algn="ctr">
                <a:defRPr/>
              </a:pPr>
              <a:r>
                <a:rPr lang="en-US" altLang="zh-CN" sz="2800" b="1" kern="0" dirty="0">
                  <a:solidFill>
                    <a:schemeClr val="tx1">
                      <a:lumMod val="95000"/>
                      <a:lumOff val="5000"/>
                    </a:schemeClr>
                  </a:solidFill>
                  <a:latin typeface="思源黑体 Normal" panose="020B0400000000000000" pitchFamily="34" charset="-122"/>
                  <a:ea typeface="思源黑体 Normal" panose="020B0400000000000000" pitchFamily="34" charset="-122"/>
                  <a:cs typeface="Arial" pitchFamily="34" charset="0"/>
                </a:rPr>
                <a:t>3</a:t>
              </a:r>
              <a:endParaRPr lang="zh-CN" altLang="en-US" sz="2800" b="1" kern="0" dirty="0">
                <a:solidFill>
                  <a:schemeClr val="tx1">
                    <a:lumMod val="95000"/>
                    <a:lumOff val="5000"/>
                  </a:schemeClr>
                </a:solidFill>
                <a:latin typeface="思源黑体 Normal" panose="020B0400000000000000" pitchFamily="34" charset="-122"/>
                <a:ea typeface="思源黑体 Normal" panose="020B0400000000000000" pitchFamily="34" charset="-122"/>
                <a:cs typeface="Arial" pitchFamily="34" charset="0"/>
              </a:endParaRPr>
            </a:p>
          </p:txBody>
        </p:sp>
        <p:sp>
          <p:nvSpPr>
            <p:cNvPr id="17" name="TextBox 16">
              <a:extLst>
                <a:ext uri="{FF2B5EF4-FFF2-40B4-BE49-F238E27FC236}">
                  <a16:creationId xmlns:a16="http://schemas.microsoft.com/office/drawing/2014/main" id="{44FF983B-2367-EDE5-B515-C07C3B385160}"/>
                </a:ext>
              </a:extLst>
            </p:cNvPr>
            <p:cNvSpPr txBox="1"/>
            <p:nvPr/>
          </p:nvSpPr>
          <p:spPr>
            <a:xfrm>
              <a:off x="5013207" y="2500188"/>
              <a:ext cx="4461872" cy="368933"/>
            </a:xfrm>
            <a:prstGeom prst="rect">
              <a:avLst/>
            </a:prstGeom>
            <a:noFill/>
          </p:spPr>
          <p:txBody>
            <a:bodyPr wrap="none">
              <a:spAutoFit/>
            </a:bodyPr>
            <a:lstStyle/>
            <a:p>
              <a:pPr>
                <a:defRPr/>
              </a:pPr>
              <a:r>
                <a:rPr lang="en-US" altLang="zh-CN" b="1" dirty="0">
                  <a:solidFill>
                    <a:schemeClr val="tx1">
                      <a:lumMod val="95000"/>
                      <a:lumOff val="5000"/>
                    </a:schemeClr>
                  </a:solidFill>
                  <a:latin typeface="思源黑体 Normal" panose="020B0400000000000000" pitchFamily="34" charset="-122"/>
                  <a:ea typeface="思源黑体 Normal" panose="020B0400000000000000" pitchFamily="34" charset="-122"/>
                </a:rPr>
                <a:t> ——</a:t>
              </a:r>
              <a:r>
                <a:rPr lang="zh-CN" altLang="en-US" b="1" dirty="0">
                  <a:solidFill>
                    <a:schemeClr val="tx1">
                      <a:lumMod val="95000"/>
                      <a:lumOff val="5000"/>
                    </a:schemeClr>
                  </a:solidFill>
                  <a:latin typeface="思源黑体 Normal" panose="020B0400000000000000" pitchFamily="34" charset="-122"/>
                  <a:ea typeface="思源黑体 Normal" panose="020B0400000000000000" pitchFamily="34" charset="-122"/>
                </a:rPr>
                <a:t>浏览、检索、个性化功能、远程访问</a:t>
              </a:r>
              <a:endParaRPr lang="zh-CN" altLang="en-US" b="1" kern="0" dirty="0">
                <a:solidFill>
                  <a:schemeClr val="tx1">
                    <a:lumMod val="95000"/>
                    <a:lumOff val="5000"/>
                  </a:schemeClr>
                </a:solidFill>
                <a:latin typeface="思源黑体 Normal" panose="020B0400000000000000" pitchFamily="34" charset="-122"/>
                <a:ea typeface="思源黑体 Normal" panose="020B0400000000000000" pitchFamily="34" charset="-122"/>
              </a:endParaRPr>
            </a:p>
          </p:txBody>
        </p:sp>
      </p:grpSp>
      <p:sp>
        <p:nvSpPr>
          <p:cNvPr id="19" name="标题 24">
            <a:extLst>
              <a:ext uri="{FF2B5EF4-FFF2-40B4-BE49-F238E27FC236}">
                <a16:creationId xmlns:a16="http://schemas.microsoft.com/office/drawing/2014/main" id="{2C8D5E6D-4818-5C86-2C97-253D6394A22C}"/>
              </a:ext>
            </a:extLst>
          </p:cNvPr>
          <p:cNvSpPr txBox="1">
            <a:spLocks/>
          </p:cNvSpPr>
          <p:nvPr/>
        </p:nvSpPr>
        <p:spPr bwMode="auto">
          <a:xfrm>
            <a:off x="767408" y="15652"/>
            <a:ext cx="2448272" cy="499865"/>
          </a:xfrm>
          <a:prstGeom prst="rect">
            <a:avLst/>
          </a:prstGeom>
          <a:noFill/>
          <a:ln w="9525">
            <a:noFill/>
            <a:miter lim="800000"/>
            <a:headEnd/>
            <a:tailEnd/>
          </a:ln>
        </p:spPr>
        <p:txBody>
          <a:bodyPr anchor="ctr"/>
          <a:lstStyle/>
          <a:p>
            <a:r>
              <a:rPr lang="en-US" altLang="zh-CN" sz="2800" b="1" dirty="0">
                <a:solidFill>
                  <a:schemeClr val="bg1"/>
                </a:solidFill>
                <a:latin typeface="思源黑体 Normal" panose="020B0400000000000000" pitchFamily="34" charset="-122"/>
                <a:ea typeface="思源黑体 Normal" panose="020B0400000000000000" pitchFamily="34" charset="-122"/>
              </a:rPr>
              <a:t>CONTENTS</a:t>
            </a:r>
            <a:endParaRPr lang="zh-CN" altLang="en-US" sz="2800" b="1" dirty="0">
              <a:solidFill>
                <a:schemeClr val="bg1"/>
              </a:solidFill>
              <a:latin typeface="思源黑体 Normal" panose="020B0400000000000000" pitchFamily="34" charset="-122"/>
              <a:ea typeface="思源黑体 Normal" panose="020B0400000000000000" pitchFamily="34" charset="-122"/>
            </a:endParaRPr>
          </a:p>
        </p:txBody>
      </p:sp>
      <p:pic>
        <p:nvPicPr>
          <p:cNvPr id="14" name="图片 13">
            <a:extLst>
              <a:ext uri="{FF2B5EF4-FFF2-40B4-BE49-F238E27FC236}">
                <a16:creationId xmlns:a16="http://schemas.microsoft.com/office/drawing/2014/main" id="{ED21270A-B287-D16E-A683-1797F56887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384" y="982401"/>
            <a:ext cx="2232248" cy="1292797"/>
          </a:xfrm>
          <a:prstGeom prst="rect">
            <a:avLst/>
          </a:prstGeom>
        </p:spPr>
      </p:pic>
    </p:spTree>
    <p:extLst>
      <p:ext uri="{BB962C8B-B14F-4D97-AF65-F5344CB8AC3E}">
        <p14:creationId xmlns:p14="http://schemas.microsoft.com/office/powerpoint/2010/main" val="517966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25"/>
                                      </p:to>
                                    </p:set>
                                    <p:animEffect filter="image" prLst="opacity: 0.25">
                                      <p:cBhvr rctx="IE">
                                        <p:cTn id="10"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03512" y="980728"/>
            <a:ext cx="8172908" cy="707886"/>
          </a:xfrm>
          <a:prstGeom prst="rect">
            <a:avLst/>
          </a:prstGeom>
          <a:noFill/>
        </p:spPr>
        <p:txBody>
          <a:bodyPr wrap="square" rtlCol="0">
            <a:spAutoFit/>
          </a:bodyPr>
          <a:lstStyle/>
          <a:p>
            <a:pPr marL="285750" indent="-285750">
              <a:lnSpc>
                <a:spcPts val="2400"/>
              </a:lnSpc>
              <a:buFont typeface="Wingdings" panose="05000000000000000000" pitchFamily="2" charset="2"/>
              <a:buChar char="p"/>
            </a:pPr>
            <a:r>
              <a:rPr lang="en-US" altLang="zh-CN" b="1" dirty="0">
                <a:latin typeface="思源黑体 Normal" panose="020B0400000000000000" pitchFamily="34" charset="-122"/>
                <a:ea typeface="思源黑体 Normal" panose="020B0400000000000000" pitchFamily="34" charset="-122"/>
              </a:rPr>
              <a:t> Journal of Engineering for Sustainable Buildings and Cities</a:t>
            </a:r>
            <a:r>
              <a:rPr lang="zh-CN" altLang="en-US" b="1" dirty="0">
                <a:latin typeface="思源黑体 Normal" panose="020B0400000000000000" pitchFamily="34" charset="-122"/>
                <a:ea typeface="思源黑体 Normal" panose="020B0400000000000000" pitchFamily="34" charset="-122"/>
              </a:rPr>
              <a:t> </a:t>
            </a:r>
            <a:endParaRPr lang="en-US" altLang="zh-CN" b="1" dirty="0">
              <a:latin typeface="思源黑体 Normal" panose="020B0400000000000000" pitchFamily="34" charset="-122"/>
              <a:ea typeface="思源黑体 Normal" panose="020B0400000000000000" pitchFamily="34" charset="-122"/>
            </a:endParaRPr>
          </a:p>
          <a:p>
            <a:pPr>
              <a:lnSpc>
                <a:spcPts val="2400"/>
              </a:lnSpc>
            </a:pPr>
            <a:r>
              <a:rPr lang="zh-CN" altLang="en-US" b="1" dirty="0">
                <a:latin typeface="思源黑体 Normal" panose="020B0400000000000000" pitchFamily="34" charset="-122"/>
                <a:ea typeface="思源黑体 Normal" panose="020B0400000000000000" pitchFamily="34" charset="-122"/>
              </a:rPr>
              <a:t>   </a:t>
            </a:r>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可持续建筑与城市工程期刊</a:t>
            </a:r>
            <a:r>
              <a:rPr lang="en-US" altLang="zh-CN" b="1" dirty="0">
                <a:latin typeface="思源黑体 Normal" panose="020B0400000000000000" pitchFamily="34" charset="-122"/>
                <a:ea typeface="思源黑体 Normal" panose="020B0400000000000000" pitchFamily="34" charset="-122"/>
              </a:rPr>
              <a:t>》</a:t>
            </a:r>
          </a:p>
        </p:txBody>
      </p:sp>
      <p:pic>
        <p:nvPicPr>
          <p:cNvPr id="11" name="Picture 3">
            <a:extLst>
              <a:ext uri="{FF2B5EF4-FFF2-40B4-BE49-F238E27FC236}">
                <a16:creationId xmlns:a16="http://schemas.microsoft.com/office/drawing/2014/main" id="{243FBDA8-DEA9-4179-898E-7E10C3E7A37B}"/>
              </a:ext>
            </a:extLst>
          </p:cNvPr>
          <p:cNvPicPr/>
          <p:nvPr/>
        </p:nvPicPr>
        <p:blipFill>
          <a:blip r:embed="rId3">
            <a:extLst>
              <a:ext uri="{28A0092B-C50C-407E-A947-70E740481C1C}">
                <a14:useLocalDpi xmlns:a14="http://schemas.microsoft.com/office/drawing/2010/main" val="0"/>
              </a:ext>
            </a:extLst>
          </a:blip>
          <a:stretch>
            <a:fillRect/>
          </a:stretch>
        </p:blipFill>
        <p:spPr>
          <a:xfrm>
            <a:off x="9624392" y="1878363"/>
            <a:ext cx="1912988" cy="2461480"/>
          </a:xfrm>
          <a:prstGeom prst="rect">
            <a:avLst/>
          </a:prstGeom>
          <a:ln>
            <a:noFill/>
          </a:ln>
          <a:effectLst>
            <a:outerShdw blurRad="190500" algn="tl" rotWithShape="0">
              <a:srgbClr val="000000">
                <a:alpha val="70000"/>
              </a:srgbClr>
            </a:outerShdw>
          </a:effectLst>
        </p:spPr>
      </p:pic>
      <p:sp>
        <p:nvSpPr>
          <p:cNvPr id="2" name="文本框 1">
            <a:extLst>
              <a:ext uri="{FF2B5EF4-FFF2-40B4-BE49-F238E27FC236}">
                <a16:creationId xmlns:a16="http://schemas.microsoft.com/office/drawing/2014/main" id="{75288278-D2D5-489B-AF63-E1A32C1AA3B3}"/>
              </a:ext>
            </a:extLst>
          </p:cNvPr>
          <p:cNvSpPr txBox="1"/>
          <p:nvPr/>
        </p:nvSpPr>
        <p:spPr>
          <a:xfrm>
            <a:off x="1445072" y="1878363"/>
            <a:ext cx="8035304" cy="4093428"/>
          </a:xfrm>
          <a:prstGeom prst="rect">
            <a:avLst/>
          </a:prstGeom>
          <a:noFill/>
        </p:spPr>
        <p:txBody>
          <a:bodyPr wrap="square" rtlCol="0">
            <a:spAutoFit/>
          </a:bodyPr>
          <a:lstStyle/>
          <a:p>
            <a:pPr marL="645750" indent="-285750" algn="just">
              <a:lnSpc>
                <a:spcPts val="24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期刊主要关注可持续和韧性建筑能源系统相关主题，内容包括但不限于：集成多种建筑组件的创新技术、精准的能源设备和建筑能源建模工具、高效的热电联产、具有成本效益的建筑专用储能系统，以及用于运行建筑机械能源系统的先进优化控制策略等。此外，期刊也关注提升建筑在气候变化和极端天气下可靠性与适应能力的设备与系统。</a:t>
            </a:r>
            <a:endParaRPr lang="en-US" altLang="zh-CN" sz="1600" dirty="0">
              <a:latin typeface="思源黑体 Normal" panose="020B0400000000000000" pitchFamily="34" charset="-122"/>
              <a:ea typeface="思源黑体 Normal" panose="020B0400000000000000" pitchFamily="34" charset="-122"/>
            </a:endParaRPr>
          </a:p>
          <a:p>
            <a:pPr marL="645750" indent="-285750" algn="just">
              <a:lnSpc>
                <a:spcPts val="2400"/>
              </a:lnSpc>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范围，包括但不限于：</a:t>
            </a:r>
            <a:r>
              <a:rPr lang="zh-CN" altLang="en-US" sz="1600" dirty="0">
                <a:latin typeface="思源黑体 Normal" panose="020B0400000000000000" pitchFamily="34" charset="-122"/>
                <a:ea typeface="思源黑体 Normal" panose="020B0400000000000000" pitchFamily="34" charset="-122"/>
              </a:rPr>
              <a:t>建筑可持续与韧性机械系统及设备的设计、开发与研究；建筑围护结构技术；智能建筑结构；建筑电力设备与技术；建筑区域供冷与供热；高层建筑能源工程；建筑能源负荷管理；建筑与城市的能量收集；建筑、城市和电网的智能能源系统；建筑的流体循环加热系统等。</a:t>
            </a:r>
            <a:endParaRPr lang="en-US" altLang="zh-CN" sz="1600" dirty="0">
              <a:latin typeface="思源黑体 Normal" panose="020B0400000000000000" pitchFamily="34" charset="-122"/>
              <a:ea typeface="思源黑体 Normal" panose="020B0400000000000000" pitchFamily="34" charset="-122"/>
            </a:endParaRPr>
          </a:p>
          <a:p>
            <a:pPr marL="64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4"/>
              </a:rPr>
              <a:t>https://asmedigitalcollection.asme.org/sustainablebuildings</a:t>
            </a:r>
            <a:endParaRPr lang="en-US" altLang="zh-CN" sz="1600" dirty="0">
              <a:latin typeface="思源黑体 Normal" panose="020B0400000000000000" pitchFamily="34" charset="-122"/>
              <a:ea typeface="思源黑体 Normal" panose="020B0400000000000000" pitchFamily="34" charset="-122"/>
            </a:endParaRPr>
          </a:p>
          <a:p>
            <a:pPr marL="360000"/>
            <a:endParaRPr lang="en-US" altLang="zh-CN" sz="1600" dirty="0">
              <a:solidFill>
                <a:srgbClr val="00B0F0"/>
              </a:solidFill>
              <a:effectLst>
                <a:outerShdw blurRad="38100" dist="38100" dir="2700000" algn="tl">
                  <a:srgbClr val="000000">
                    <a:alpha val="43137"/>
                  </a:srgbClr>
                </a:outerShdw>
              </a:effectLst>
              <a:latin typeface="思源黑体 Normal" panose="020B0400000000000000" pitchFamily="34" charset="-122"/>
              <a:ea typeface="思源黑体 Normal" panose="020B0400000000000000" pitchFamily="34" charset="-122"/>
            </a:endParaRPr>
          </a:p>
          <a:p>
            <a:pPr marL="64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投稿入口：</a:t>
            </a:r>
            <a:r>
              <a:rPr lang="en-US" altLang="zh-CN" sz="1600" dirty="0">
                <a:latin typeface="思源黑体 Normal" panose="020B0400000000000000" pitchFamily="34" charset="-122"/>
                <a:ea typeface="思源黑体 Normal" panose="020B0400000000000000" pitchFamily="34" charset="-122"/>
                <a:hlinkClick r:id="rId5"/>
              </a:rPr>
              <a:t>https://journaltool.asme.org/home/JournalDescriptions.cfm?JournalID=34&amp;Journal=JESBC</a:t>
            </a:r>
            <a:endParaRPr lang="zh-CN" altLang="en-US" sz="1600" dirty="0">
              <a:latin typeface="思源黑体 Normal" panose="020B0400000000000000" pitchFamily="34" charset="-122"/>
              <a:ea typeface="思源黑体 Normal" panose="020B0400000000000000" pitchFamily="34" charset="-122"/>
            </a:endParaRPr>
          </a:p>
        </p:txBody>
      </p:sp>
      <p:sp>
        <p:nvSpPr>
          <p:cNvPr id="3" name="文本框 2">
            <a:extLst>
              <a:ext uri="{FF2B5EF4-FFF2-40B4-BE49-F238E27FC236}">
                <a16:creationId xmlns:a16="http://schemas.microsoft.com/office/drawing/2014/main" id="{362E6B6B-7D4D-4C38-91C2-232E5EE76CA8}"/>
              </a:ext>
            </a:extLst>
          </p:cNvPr>
          <p:cNvSpPr txBox="1"/>
          <p:nvPr/>
        </p:nvSpPr>
        <p:spPr>
          <a:xfrm>
            <a:off x="695400" y="40048"/>
            <a:ext cx="2304256" cy="800219"/>
          </a:xfrm>
          <a:prstGeom prst="rect">
            <a:avLst/>
          </a:prstGeom>
          <a:noFill/>
        </p:spPr>
        <p:txBody>
          <a:bodyPr wrap="square" rtlCol="0">
            <a:spAutoFit/>
          </a:bodyPr>
          <a:lstStyle/>
          <a:p>
            <a:r>
              <a:rPr lang="en-US" altLang="zh-CN" sz="2800" b="1" dirty="0">
                <a:solidFill>
                  <a:schemeClr val="bg1"/>
                </a:solidFill>
                <a:latin typeface="思源黑体 Normal" panose="020B0400000000000000" pitchFamily="34" charset="-122"/>
                <a:ea typeface="思源黑体 Normal" panose="020B0400000000000000" pitchFamily="34" charset="-122"/>
              </a:rPr>
              <a:t>2020</a:t>
            </a:r>
            <a:r>
              <a:rPr lang="zh-CN" altLang="en-US" sz="2800" b="1" dirty="0">
                <a:solidFill>
                  <a:schemeClr val="bg1"/>
                </a:solidFill>
                <a:latin typeface="思源黑体 Normal" panose="020B0400000000000000" pitchFamily="34" charset="-122"/>
                <a:ea typeface="思源黑体 Normal" panose="020B0400000000000000" pitchFamily="34" charset="-122"/>
              </a:rPr>
              <a:t>年新刊</a:t>
            </a:r>
          </a:p>
          <a:p>
            <a:endParaRPr lang="zh-CN" altLang="en-US"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476956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p:nvPr/>
        </p:nvPicPr>
        <p:blipFill>
          <a:blip r:embed="rId3">
            <a:extLst>
              <a:ext uri="{28A0092B-C50C-407E-A947-70E740481C1C}">
                <a14:useLocalDpi xmlns:a14="http://schemas.microsoft.com/office/drawing/2010/main" val="0"/>
              </a:ext>
            </a:extLst>
          </a:blip>
          <a:stretch>
            <a:fillRect/>
          </a:stretch>
        </p:blipFill>
        <p:spPr>
          <a:xfrm>
            <a:off x="9500133" y="1844824"/>
            <a:ext cx="1976709" cy="2522021"/>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1703512" y="1751333"/>
            <a:ext cx="7704856" cy="4930324"/>
          </a:xfrm>
          <a:prstGeom prst="rect">
            <a:avLst/>
          </a:prstGeom>
          <a:noFill/>
        </p:spPr>
        <p:txBody>
          <a:bodyPr wrap="square" rtlCol="0">
            <a:spAutoFit/>
          </a:bodyPr>
          <a:lstStyle/>
          <a:p>
            <a:pPr marL="285750" indent="-285750" algn="just">
              <a:lnSpc>
                <a:spcPts val="23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本刊为自动驾驶车辆与系统领域提供一个国际化学术交流平台，围绕自动驾驶车辆及其在多介质、多环境（地面、空中、太空和水域）运行场景中的研究与工程设计，探讨相关技术知识与解决方案。重点关注</a:t>
            </a:r>
            <a:r>
              <a:rPr lang="zh-CN" altLang="en-US" sz="1600" u="sng" dirty="0">
                <a:latin typeface="思源黑体 Normal" panose="020B0400000000000000" pitchFamily="34" charset="-122"/>
                <a:ea typeface="思源黑体 Normal" panose="020B0400000000000000" pitchFamily="34" charset="-122"/>
              </a:rPr>
              <a:t>自主车辆系统集成方法</a:t>
            </a:r>
            <a:r>
              <a:rPr lang="zh-CN" altLang="en-US" sz="1600" dirty="0">
                <a:latin typeface="思源黑体 Normal" panose="020B0400000000000000" pitchFamily="34" charset="-122"/>
                <a:ea typeface="思源黑体 Normal" panose="020B0400000000000000" pitchFamily="34" charset="-122"/>
              </a:rPr>
              <a:t>在建模、仿真、设计及虚拟与实物测试中的应用。车辆应用场景涵盖但不限于：人员与货物运输、建筑与林业、农业、科学研究、地下、空中与水域探测、行星探索、基础设施监测、安防监控与军事应用等。</a:t>
            </a:r>
            <a:endParaRPr lang="en-US" altLang="zh-CN" sz="1600" dirty="0">
              <a:latin typeface="思源黑体 Normal" panose="020B0400000000000000" pitchFamily="34" charset="-122"/>
              <a:ea typeface="思源黑体 Normal" panose="020B0400000000000000" pitchFamily="34" charset="-122"/>
            </a:endParaRPr>
          </a:p>
          <a:p>
            <a:pPr marL="285750" indent="-285750" algn="just">
              <a:lnSpc>
                <a:spcPts val="2300"/>
              </a:lnSpc>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范围，包括但不限于：</a:t>
            </a:r>
            <a:r>
              <a:rPr lang="zh-CN" altLang="en-US" sz="1600" dirty="0">
                <a:latin typeface="思源黑体 Normal" panose="020B0400000000000000" pitchFamily="34" charset="-122"/>
                <a:ea typeface="思源黑体 Normal" panose="020B0400000000000000" pitchFamily="34" charset="-122"/>
              </a:rPr>
              <a:t>人工智能与机器学习在自动驾驶车辆中的应用；模拟人类智能的人工智能方法；用于自主运行、路径规划、定位与导航、决策、控制及监测的智能感知与认知架构；各级别自主车辆系统的建模、仿真与设计；车辆与人、车辆、基础设施等交互；主动有效载荷模型；游戏化环境中的自主车辆仿真与测试等。</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4"/>
              </a:rPr>
              <a:t>https://asmedigitalcollection.asme.org/autonomousvehicles</a:t>
            </a:r>
            <a:endParaRPr lang="en-US" altLang="zh-CN" sz="1600" dirty="0">
              <a:latin typeface="思源黑体 Normal" panose="020B0400000000000000" pitchFamily="34" charset="-122"/>
              <a:ea typeface="思源黑体 Normal" panose="020B0400000000000000" pitchFamily="34" charset="-122"/>
            </a:endParaRPr>
          </a:p>
          <a:p>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投稿入口：</a:t>
            </a:r>
            <a:r>
              <a:rPr lang="en-US" altLang="zh-CN" sz="1600" dirty="0">
                <a:latin typeface="思源黑体 Normal" panose="020B0400000000000000" pitchFamily="34" charset="-122"/>
                <a:ea typeface="思源黑体 Normal" panose="020B0400000000000000" pitchFamily="34" charset="-122"/>
                <a:hlinkClick r:id="rId5"/>
              </a:rPr>
              <a:t>https://journaltool.asme.org/home/JournalDescriptions.cfm?JournalID=37&amp;Journal=JAVS</a:t>
            </a:r>
            <a:endParaRPr lang="en-US" altLang="zh-CN" sz="1600" dirty="0">
              <a:latin typeface="思源黑体 Normal" panose="020B0400000000000000" pitchFamily="34" charset="-122"/>
              <a:ea typeface="思源黑体 Normal" panose="020B0400000000000000" pitchFamily="34" charset="-122"/>
            </a:endParaRPr>
          </a:p>
          <a:p>
            <a:pPr marL="285750" indent="-285750" algn="just">
              <a:lnSpc>
                <a:spcPts val="2300"/>
              </a:lnSpc>
              <a:buFont typeface="Wingdings" panose="05000000000000000000" pitchFamily="2" charset="2"/>
              <a:buChar char="u"/>
            </a:pPr>
            <a:endParaRPr lang="en-US" altLang="zh-CN" sz="1600" dirty="0">
              <a:latin typeface="思源黑体 Normal" panose="020B0400000000000000" pitchFamily="34" charset="-122"/>
              <a:ea typeface="思源黑体 Normal" panose="020B0400000000000000" pitchFamily="34" charset="-122"/>
            </a:endParaRPr>
          </a:p>
        </p:txBody>
      </p:sp>
      <p:sp>
        <p:nvSpPr>
          <p:cNvPr id="11" name="矩形 10"/>
          <p:cNvSpPr>
            <a:spLocks noChangeArrowheads="1"/>
          </p:cNvSpPr>
          <p:nvPr/>
        </p:nvSpPr>
        <p:spPr bwMode="auto">
          <a:xfrm>
            <a:off x="1703512" y="980728"/>
            <a:ext cx="6550724"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思源黑体 Normal" panose="020B0400000000000000" pitchFamily="34" charset="-122"/>
                <a:ea typeface="思源黑体 Normal" panose="020B0400000000000000" pitchFamily="34" charset="-122"/>
              </a:rPr>
              <a:t>  </a:t>
            </a:r>
            <a:r>
              <a:rPr lang="en-US" altLang="zh-CN" b="1" dirty="0">
                <a:latin typeface="思源黑体 Normal" panose="020B0400000000000000" pitchFamily="34" charset="-122"/>
                <a:ea typeface="思源黑体 Normal" panose="020B0400000000000000" pitchFamily="34" charset="-122"/>
              </a:rPr>
              <a:t>Journal of Autonomous Vehicles and Systems</a:t>
            </a:r>
          </a:p>
          <a:p>
            <a:r>
              <a:rPr lang="en-US" altLang="zh-CN" b="1" dirty="0">
                <a:latin typeface="思源黑体 Normal" panose="020B0400000000000000" pitchFamily="34" charset="-122"/>
                <a:ea typeface="思源黑体 Normal" panose="020B0400000000000000" pitchFamily="34" charset="-122"/>
              </a:rPr>
              <a:t>   《</a:t>
            </a:r>
            <a:r>
              <a:rPr lang="zh-CN" altLang="en-US" b="1" dirty="0">
                <a:latin typeface="思源黑体 Normal" panose="020B0400000000000000" pitchFamily="34" charset="-122"/>
                <a:ea typeface="思源黑体 Normal" panose="020B0400000000000000" pitchFamily="34" charset="-122"/>
              </a:rPr>
              <a:t>自动驾驶车辆和系统期刊</a:t>
            </a:r>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               </a:t>
            </a:r>
            <a:r>
              <a:rPr lang="zh-CN" altLang="en-US" sz="1600" dirty="0">
                <a:latin typeface="思源黑体 Normal" panose="020B0400000000000000" pitchFamily="34" charset="-122"/>
                <a:ea typeface="思源黑体 Normal" panose="020B0400000000000000" pitchFamily="34" charset="-122"/>
              </a:rPr>
              <a:t>  </a:t>
            </a:r>
            <a:r>
              <a:rPr lang="en-US" altLang="zh-CN" sz="1600" dirty="0">
                <a:latin typeface="思源黑体 Normal" panose="020B0400000000000000" pitchFamily="34" charset="-122"/>
                <a:ea typeface="思源黑体 Normal" panose="020B0400000000000000" pitchFamily="34" charset="-122"/>
              </a:rPr>
              <a:t> </a:t>
            </a:r>
            <a:r>
              <a:rPr lang="zh-CN" altLang="en-US" dirty="0">
                <a:latin typeface="思源黑体 Normal" panose="020B0400000000000000" pitchFamily="34" charset="-122"/>
                <a:ea typeface="思源黑体 Normal" panose="020B0400000000000000" pitchFamily="34" charset="-122"/>
              </a:rPr>
              <a:t>                       </a:t>
            </a:r>
            <a:endParaRPr lang="en-US" altLang="zh-CN" b="1" dirty="0">
              <a:latin typeface="思源黑体 Normal" panose="020B0400000000000000" pitchFamily="34" charset="-122"/>
              <a:ea typeface="思源黑体 Normal" panose="020B0400000000000000" pitchFamily="34" charset="-122"/>
            </a:endParaRPr>
          </a:p>
        </p:txBody>
      </p:sp>
      <p:sp>
        <p:nvSpPr>
          <p:cNvPr id="7" name="文本框 6">
            <a:extLst>
              <a:ext uri="{FF2B5EF4-FFF2-40B4-BE49-F238E27FC236}">
                <a16:creationId xmlns:a16="http://schemas.microsoft.com/office/drawing/2014/main" id="{89D1B261-4EDB-435C-9135-E6B8E22B8D5D}"/>
              </a:ext>
            </a:extLst>
          </p:cNvPr>
          <p:cNvSpPr txBox="1"/>
          <p:nvPr/>
        </p:nvSpPr>
        <p:spPr>
          <a:xfrm>
            <a:off x="695400" y="30797"/>
            <a:ext cx="2448272" cy="523220"/>
          </a:xfrm>
          <a:prstGeom prst="rect">
            <a:avLst/>
          </a:prstGeom>
          <a:noFill/>
        </p:spPr>
        <p:txBody>
          <a:bodyPr wrap="square" rtlCol="0">
            <a:spAutoFit/>
          </a:bodyPr>
          <a:lstStyle/>
          <a:p>
            <a:r>
              <a:rPr lang="en-US" altLang="zh-CN" sz="2800" b="1" dirty="0">
                <a:solidFill>
                  <a:schemeClr val="bg1"/>
                </a:solidFill>
                <a:latin typeface="思源黑体 Normal" panose="020B0400000000000000" pitchFamily="34" charset="-122"/>
                <a:ea typeface="思源黑体 Normal" panose="020B0400000000000000" pitchFamily="34" charset="-122"/>
              </a:rPr>
              <a:t>2021</a:t>
            </a:r>
            <a:r>
              <a:rPr lang="zh-CN" altLang="en-US" sz="2800" b="1" dirty="0">
                <a:solidFill>
                  <a:schemeClr val="bg1"/>
                </a:solidFill>
                <a:latin typeface="思源黑体 Normal" panose="020B0400000000000000" pitchFamily="34" charset="-122"/>
                <a:ea typeface="思源黑体 Normal" panose="020B0400000000000000" pitchFamily="34" charset="-122"/>
              </a:rPr>
              <a:t>年新刊</a:t>
            </a:r>
          </a:p>
        </p:txBody>
      </p:sp>
    </p:spTree>
    <p:extLst>
      <p:ext uri="{BB962C8B-B14F-4D97-AF65-F5344CB8AC3E}">
        <p14:creationId xmlns:p14="http://schemas.microsoft.com/office/powerpoint/2010/main" val="2347300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p:nvPr/>
        </p:nvPicPr>
        <p:blipFill>
          <a:blip r:embed="rId3">
            <a:extLst>
              <a:ext uri="{28A0092B-C50C-407E-A947-70E740481C1C}">
                <a14:useLocalDpi xmlns:a14="http://schemas.microsoft.com/office/drawing/2010/main" val="0"/>
              </a:ext>
            </a:extLst>
          </a:blip>
          <a:stretch>
            <a:fillRect/>
          </a:stretch>
        </p:blipFill>
        <p:spPr>
          <a:xfrm>
            <a:off x="9264352" y="1794688"/>
            <a:ext cx="2074098" cy="2488830"/>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1775518" y="1824196"/>
            <a:ext cx="6643788" cy="4177554"/>
          </a:xfrm>
          <a:prstGeom prst="rect">
            <a:avLst/>
          </a:prstGeom>
          <a:noFill/>
        </p:spPr>
        <p:txBody>
          <a:bodyPr wrap="square" rtlCol="0">
            <a:spAutoFit/>
          </a:bodyPr>
          <a:lstStyle/>
          <a:p>
            <a:pPr marL="285750" indent="-285750" algn="just">
              <a:lnSpc>
                <a:spcPts val="25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本刊快速发表动态系统与控制领域的最新原创性高水平研究成果，内容涵盖理论与应用研究。所有论文均遵循</a:t>
            </a:r>
            <a:r>
              <a:rPr lang="en-US" altLang="zh-CN" sz="1600" dirty="0">
                <a:latin typeface="思源黑体 Normal" panose="020B0400000000000000" pitchFamily="34" charset="-122"/>
                <a:ea typeface="思源黑体 Normal" panose="020B0400000000000000" pitchFamily="34" charset="-122"/>
              </a:rPr>
              <a:t>ASME</a:t>
            </a:r>
            <a:r>
              <a:rPr lang="zh-CN" altLang="en-US" sz="1600" dirty="0">
                <a:latin typeface="思源黑体 Normal" panose="020B0400000000000000" pitchFamily="34" charset="-122"/>
                <a:ea typeface="思源黑体 Normal" panose="020B0400000000000000" pitchFamily="34" charset="-122"/>
              </a:rPr>
              <a:t>的严格高质量同行评审标准。</a:t>
            </a:r>
            <a:endParaRPr lang="en-US" altLang="zh-CN" sz="1600" dirty="0">
              <a:latin typeface="思源黑体 Normal" panose="020B0400000000000000" pitchFamily="34" charset="-122"/>
              <a:ea typeface="思源黑体 Normal" panose="020B0400000000000000" pitchFamily="34" charset="-122"/>
            </a:endParaRPr>
          </a:p>
          <a:p>
            <a:pPr marL="285750" indent="-285750" algn="just">
              <a:lnSpc>
                <a:spcPts val="2500"/>
              </a:lnSpc>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范围，包括但不限于：</a:t>
            </a:r>
            <a:r>
              <a:rPr lang="zh-CN" altLang="en-US" sz="1600" dirty="0">
                <a:latin typeface="思源黑体 Normal" panose="020B0400000000000000" pitchFamily="34" charset="-122"/>
                <a:ea typeface="思源黑体 Normal" panose="020B0400000000000000" pitchFamily="34" charset="-122"/>
              </a:rPr>
              <a:t>汽车系统、生物医学工程、动态系统与控制、能源工程、环境工程、内燃机技术、制造与加工、纳米技术、噪声控制与声学、海洋、海上与极地工程、可再生能源、机器人与机电一体化、交通运输工程等。</a:t>
            </a:r>
            <a:endParaRPr lang="en-US" altLang="zh-CN" sz="1600" dirty="0">
              <a:latin typeface="思源黑体 Normal" panose="020B0400000000000000" pitchFamily="34" charset="-122"/>
              <a:ea typeface="思源黑体 Normal" panose="020B0400000000000000" pitchFamily="34" charset="-122"/>
            </a:endParaRPr>
          </a:p>
          <a:p>
            <a:pPr marL="285750" indent="-285750" algn="just">
              <a:lnSpc>
                <a:spcPts val="2500"/>
              </a:lnSpc>
              <a:buFont typeface="Wingdings" panose="05000000000000000000" pitchFamily="2" charset="2"/>
              <a:buChar char="u"/>
            </a:pP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4"/>
              </a:rPr>
              <a:t>https://asmedigitalcollection.asme.org/lettersdynsys</a:t>
            </a:r>
            <a:endParaRPr lang="en-US" altLang="zh-CN" sz="1600" dirty="0">
              <a:latin typeface="思源黑体 Normal" panose="020B0400000000000000" pitchFamily="34" charset="-122"/>
              <a:ea typeface="思源黑体 Normal" panose="020B0400000000000000" pitchFamily="34" charset="-122"/>
            </a:endParaRPr>
          </a:p>
          <a:p>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投稿入口：</a:t>
            </a:r>
            <a:r>
              <a:rPr lang="en-US" altLang="zh-CN" sz="1600" dirty="0">
                <a:latin typeface="思源黑体 Normal" panose="020B0400000000000000" pitchFamily="34" charset="-122"/>
                <a:ea typeface="思源黑体 Normal" panose="020B0400000000000000" pitchFamily="34" charset="-122"/>
                <a:hlinkClick r:id="rId5"/>
              </a:rPr>
              <a:t>https://journaltool.asme.org/home/JournalDescriptions.cfm?JournalID=35&amp;Journal=ALDSC</a:t>
            </a:r>
            <a:endParaRPr lang="zh-CN" altLang="en-US" sz="1600" dirty="0">
              <a:solidFill>
                <a:srgbClr val="00B0F0"/>
              </a:solidFill>
              <a:effectLst>
                <a:outerShdw blurRad="38100" dist="38100" dir="2700000" algn="tl">
                  <a:srgbClr val="000000">
                    <a:alpha val="43137"/>
                  </a:srgbClr>
                </a:outerShdw>
              </a:effectLst>
              <a:latin typeface="思源黑体 Normal" panose="020B0400000000000000" pitchFamily="34" charset="-122"/>
              <a:ea typeface="思源黑体 Normal" panose="020B0400000000000000" pitchFamily="34" charset="-122"/>
            </a:endParaRPr>
          </a:p>
          <a:p>
            <a:pPr marL="285750" indent="-285750" algn="just">
              <a:lnSpc>
                <a:spcPts val="2500"/>
              </a:lnSpc>
              <a:buFont typeface="Wingdings" panose="05000000000000000000" pitchFamily="2" charset="2"/>
              <a:buChar char="u"/>
            </a:pPr>
            <a:endParaRPr lang="zh-CN" altLang="en-US" sz="1600" dirty="0">
              <a:latin typeface="思源黑体 Normal" panose="020B0400000000000000" pitchFamily="34" charset="-122"/>
              <a:ea typeface="思源黑体 Normal" panose="020B0400000000000000" pitchFamily="34" charset="-122"/>
            </a:endParaRPr>
          </a:p>
        </p:txBody>
      </p:sp>
      <p:sp>
        <p:nvSpPr>
          <p:cNvPr id="11" name="矩形 10"/>
          <p:cNvSpPr>
            <a:spLocks noChangeArrowheads="1"/>
          </p:cNvSpPr>
          <p:nvPr/>
        </p:nvSpPr>
        <p:spPr bwMode="auto">
          <a:xfrm>
            <a:off x="1775520" y="980728"/>
            <a:ext cx="6558617"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b="1" dirty="0">
                <a:latin typeface="思源黑体 Normal" panose="020B0400000000000000" pitchFamily="34" charset="-122"/>
                <a:ea typeface="思源黑体 Normal" panose="020B0400000000000000" pitchFamily="34" charset="-122"/>
              </a:rPr>
              <a:t>  ASME Letters in Dynamic Systems and Control</a:t>
            </a:r>
          </a:p>
          <a:p>
            <a:r>
              <a:rPr lang="en-US" altLang="zh-CN" b="1" dirty="0">
                <a:latin typeface="思源黑体 Normal" panose="020B0400000000000000" pitchFamily="34" charset="-122"/>
                <a:ea typeface="思源黑体 Normal" panose="020B0400000000000000" pitchFamily="34" charset="-122"/>
              </a:rPr>
              <a:t>   《ASME </a:t>
            </a:r>
            <a:r>
              <a:rPr lang="zh-CN" altLang="en-US" b="1" dirty="0">
                <a:latin typeface="思源黑体 Normal" panose="020B0400000000000000" pitchFamily="34" charset="-122"/>
                <a:ea typeface="思源黑体 Normal" panose="020B0400000000000000" pitchFamily="34" charset="-122"/>
              </a:rPr>
              <a:t>动态系统与控制快报</a:t>
            </a:r>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           </a:t>
            </a:r>
            <a:r>
              <a:rPr lang="zh-CN" altLang="en-US" sz="1600" dirty="0">
                <a:latin typeface="思源黑体 Normal" panose="020B0400000000000000" pitchFamily="34" charset="-122"/>
                <a:ea typeface="思源黑体 Normal" panose="020B0400000000000000" pitchFamily="34" charset="-122"/>
              </a:rPr>
              <a:t>      </a:t>
            </a:r>
            <a:r>
              <a:rPr lang="en-US" altLang="zh-CN" sz="1600" dirty="0">
                <a:latin typeface="思源黑体 Normal" panose="020B0400000000000000" pitchFamily="34" charset="-122"/>
                <a:ea typeface="思源黑体 Normal" panose="020B0400000000000000" pitchFamily="34" charset="-122"/>
              </a:rPr>
              <a:t> </a:t>
            </a:r>
            <a:r>
              <a:rPr lang="zh-CN" altLang="en-US" dirty="0">
                <a:latin typeface="思源黑体 Normal" panose="020B0400000000000000" pitchFamily="34" charset="-122"/>
                <a:ea typeface="思源黑体 Normal" panose="020B0400000000000000" pitchFamily="34" charset="-122"/>
              </a:rPr>
              <a:t>                       </a:t>
            </a:r>
            <a:endParaRPr lang="en-US" altLang="zh-CN" b="1" dirty="0">
              <a:latin typeface="思源黑体 Normal" panose="020B0400000000000000" pitchFamily="34" charset="-122"/>
              <a:ea typeface="思源黑体 Normal" panose="020B0400000000000000" pitchFamily="34" charset="-122"/>
            </a:endParaRPr>
          </a:p>
        </p:txBody>
      </p:sp>
      <p:sp>
        <p:nvSpPr>
          <p:cNvPr id="7" name="文本框 6">
            <a:extLst>
              <a:ext uri="{FF2B5EF4-FFF2-40B4-BE49-F238E27FC236}">
                <a16:creationId xmlns:a16="http://schemas.microsoft.com/office/drawing/2014/main" id="{A5FA2E75-404E-4099-B658-89E9D62C2ED8}"/>
              </a:ext>
            </a:extLst>
          </p:cNvPr>
          <p:cNvSpPr txBox="1"/>
          <p:nvPr/>
        </p:nvSpPr>
        <p:spPr>
          <a:xfrm>
            <a:off x="695400" y="0"/>
            <a:ext cx="2376264" cy="523220"/>
          </a:xfrm>
          <a:prstGeom prst="rect">
            <a:avLst/>
          </a:prstGeom>
          <a:noFill/>
        </p:spPr>
        <p:txBody>
          <a:bodyPr wrap="square" rtlCol="0">
            <a:spAutoFit/>
          </a:bodyPr>
          <a:lstStyle/>
          <a:p>
            <a:r>
              <a:rPr lang="en-US" altLang="zh-CN" sz="2800" b="1" dirty="0">
                <a:solidFill>
                  <a:schemeClr val="bg1"/>
                </a:solidFill>
                <a:latin typeface="思源黑体 Normal" panose="020B0400000000000000" pitchFamily="34" charset="-122"/>
                <a:ea typeface="思源黑体 Normal" panose="020B0400000000000000" pitchFamily="34" charset="-122"/>
              </a:rPr>
              <a:t>2021</a:t>
            </a:r>
            <a:r>
              <a:rPr lang="zh-CN" altLang="en-US" sz="2800" b="1" dirty="0">
                <a:solidFill>
                  <a:schemeClr val="bg1"/>
                </a:solidFill>
                <a:latin typeface="思源黑体 Normal" panose="020B0400000000000000" pitchFamily="34" charset="-122"/>
                <a:ea typeface="思源黑体 Normal" panose="020B0400000000000000" pitchFamily="34" charset="-122"/>
              </a:rPr>
              <a:t>年新刊</a:t>
            </a:r>
          </a:p>
        </p:txBody>
      </p:sp>
    </p:spTree>
    <p:extLst>
      <p:ext uri="{BB962C8B-B14F-4D97-AF65-F5344CB8AC3E}">
        <p14:creationId xmlns:p14="http://schemas.microsoft.com/office/powerpoint/2010/main" val="1273445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919536" y="1916832"/>
            <a:ext cx="6983701" cy="4129464"/>
          </a:xfrm>
          <a:prstGeom prst="rect">
            <a:avLst/>
          </a:prstGeom>
          <a:noFill/>
        </p:spPr>
        <p:txBody>
          <a:bodyPr wrap="square" rtlCol="0">
            <a:spAutoFit/>
          </a:bodyPr>
          <a:lstStyle/>
          <a:p>
            <a:pPr marL="285750" indent="-285750">
              <a:lnSpc>
                <a:spcPts val="20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本刊是一本快速审稿、多学科、开放获取的期刊，发布原创研究，涵盖</a:t>
            </a:r>
            <a:r>
              <a:rPr lang="en-US" altLang="zh-CN" sz="1600" dirty="0">
                <a:latin typeface="思源黑体 Normal" panose="020B0400000000000000" pitchFamily="34" charset="-122"/>
                <a:ea typeface="思源黑体 Normal" panose="020B0400000000000000" pitchFamily="34" charset="-122"/>
              </a:rPr>
              <a:t>ASME</a:t>
            </a:r>
            <a:r>
              <a:rPr lang="zh-CN" altLang="en-US" sz="1600" dirty="0">
                <a:latin typeface="思源黑体 Normal" panose="020B0400000000000000" pitchFamily="34" charset="-122"/>
                <a:ea typeface="思源黑体 Normal" panose="020B0400000000000000" pitchFamily="34" charset="-122"/>
              </a:rPr>
              <a:t>各技术领域，特别关注跨学科和新兴领域的创新性研究。</a:t>
            </a:r>
            <a:endParaRPr lang="en-US" altLang="zh-CN" sz="1600" dirty="0">
              <a:latin typeface="思源黑体 Normal" panose="020B0400000000000000" pitchFamily="34" charset="-122"/>
              <a:ea typeface="思源黑体 Normal" panose="020B0400000000000000" pitchFamily="34" charset="-122"/>
            </a:endParaRPr>
          </a:p>
          <a:p>
            <a:pPr>
              <a:lnSpc>
                <a:spcPts val="2000"/>
              </a:lnSpc>
            </a:pP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000"/>
              </a:lnSpc>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范围，包括但不限于：</a:t>
            </a:r>
            <a:r>
              <a:rPr lang="zh-CN" altLang="en-US" sz="1600" dirty="0">
                <a:latin typeface="思源黑体 Normal" panose="020B0400000000000000" pitchFamily="34" charset="-122"/>
                <a:ea typeface="思源黑体 Normal" panose="020B0400000000000000" pitchFamily="34" charset="-122"/>
              </a:rPr>
              <a:t>先进能源系统、航空航天、应用力学、生物工程、机械设计、动态系统与控制、电子与光子封装、能源与发电、环境工程、液压系统、流体工程、燃气轮机、传热、内燃机、制造、材料、纳米技术、噪声控制和声学、无损评估、核工程、海洋、海上和极地工程、管道系统、压力容器和管道、铁路运输、机器人与自动化、安全和风险分析、太阳能、固废处理、可持续工程、摩擦学等。</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000"/>
              </a:lnSpc>
              <a:buFont typeface="Wingdings" panose="05000000000000000000" pitchFamily="2" charset="2"/>
              <a:buChar char="u"/>
            </a:pP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3"/>
              </a:rPr>
              <a:t>https://asmedigitalcollection.asme.org/openengineering</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endParaRPr lang="en-US" altLang="zh-CN" sz="1600" b="1"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投稿入口：</a:t>
            </a:r>
            <a:r>
              <a:rPr lang="en-US" altLang="zh-CN" sz="1600" dirty="0">
                <a:latin typeface="思源黑体 Normal" panose="020B0400000000000000" pitchFamily="34" charset="-122"/>
                <a:ea typeface="思源黑体 Normal" panose="020B0400000000000000" pitchFamily="34" charset="-122"/>
                <a:hlinkClick r:id="rId4"/>
              </a:rPr>
              <a:t>https://journaltool.asme.org/home/JournalDescriptions.cfm?JournalID=38&amp;Journal=AOJE</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000"/>
              </a:lnSpc>
              <a:buFont typeface="Wingdings" panose="05000000000000000000" pitchFamily="2" charset="2"/>
              <a:buChar char="u"/>
            </a:pPr>
            <a:endParaRPr lang="zh-CN" altLang="en-US" sz="1600" dirty="0">
              <a:latin typeface="思源黑体 Normal" panose="020B0400000000000000" pitchFamily="34" charset="-122"/>
              <a:ea typeface="思源黑体 Normal" panose="020B0400000000000000" pitchFamily="34" charset="-122"/>
            </a:endParaRPr>
          </a:p>
        </p:txBody>
      </p:sp>
      <p:sp>
        <p:nvSpPr>
          <p:cNvPr id="11" name="矩形 10"/>
          <p:cNvSpPr>
            <a:spLocks noChangeArrowheads="1"/>
          </p:cNvSpPr>
          <p:nvPr/>
        </p:nvSpPr>
        <p:spPr bwMode="auto">
          <a:xfrm>
            <a:off x="1775520" y="908720"/>
            <a:ext cx="6558617"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思源黑体 Normal" panose="020B0400000000000000" pitchFamily="34" charset="-122"/>
                <a:ea typeface="思源黑体 Normal" panose="020B0400000000000000" pitchFamily="34" charset="-122"/>
              </a:rPr>
              <a:t>  </a:t>
            </a:r>
            <a:r>
              <a:rPr lang="en-US" altLang="zh-CN" b="1" dirty="0">
                <a:latin typeface="思源黑体 Normal" panose="020B0400000000000000" pitchFamily="34" charset="-122"/>
                <a:ea typeface="思源黑体 Normal" panose="020B0400000000000000" pitchFamily="34" charset="-122"/>
              </a:rPr>
              <a:t>ASME Open Journal of Engineering</a:t>
            </a:r>
          </a:p>
          <a:p>
            <a:r>
              <a:rPr lang="en-US" altLang="zh-CN" b="1" dirty="0">
                <a:latin typeface="思源黑体 Normal" panose="020B0400000000000000" pitchFamily="34" charset="-122"/>
                <a:ea typeface="思源黑体 Normal" panose="020B0400000000000000" pitchFamily="34" charset="-122"/>
              </a:rPr>
              <a:t>  《ASME </a:t>
            </a:r>
            <a:r>
              <a:rPr lang="zh-CN" altLang="en-US" b="1" dirty="0">
                <a:latin typeface="思源黑体 Normal" panose="020B0400000000000000" pitchFamily="34" charset="-122"/>
                <a:ea typeface="思源黑体 Normal" panose="020B0400000000000000" pitchFamily="34" charset="-122"/>
              </a:rPr>
              <a:t>开放工程期刊</a:t>
            </a:r>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                 </a:t>
            </a:r>
            <a:r>
              <a:rPr lang="en-US" altLang="zh-CN" b="1" dirty="0">
                <a:latin typeface="思源黑体 Normal" panose="020B0400000000000000" pitchFamily="34" charset="-122"/>
                <a:ea typeface="思源黑体 Normal" panose="020B0400000000000000" pitchFamily="34" charset="-122"/>
              </a:rPr>
              <a:t> </a:t>
            </a:r>
            <a:r>
              <a:rPr lang="zh-CN" altLang="en-US" b="1" dirty="0">
                <a:latin typeface="思源黑体 Normal" panose="020B0400000000000000" pitchFamily="34" charset="-122"/>
                <a:ea typeface="思源黑体 Normal" panose="020B0400000000000000" pitchFamily="34" charset="-122"/>
              </a:rPr>
              <a:t>     </a:t>
            </a:r>
            <a:r>
              <a:rPr lang="zh-CN" altLang="en-US" dirty="0">
                <a:latin typeface="思源黑体 Normal" panose="020B0400000000000000" pitchFamily="34" charset="-122"/>
                <a:ea typeface="思源黑体 Normal" panose="020B0400000000000000" pitchFamily="34" charset="-122"/>
              </a:rPr>
              <a:t>                  </a:t>
            </a:r>
            <a:endParaRPr lang="en-US" altLang="zh-CN" b="1" dirty="0">
              <a:latin typeface="思源黑体 Normal" panose="020B0400000000000000" pitchFamily="34" charset="-122"/>
              <a:ea typeface="思源黑体 Normal" panose="020B0400000000000000" pitchFamily="34" charset="-122"/>
            </a:endParaRPr>
          </a:p>
        </p:txBody>
      </p:sp>
      <p:pic>
        <p:nvPicPr>
          <p:cNvPr id="3" name="图片 2">
            <a:extLst>
              <a:ext uri="{FF2B5EF4-FFF2-40B4-BE49-F238E27FC236}">
                <a16:creationId xmlns:a16="http://schemas.microsoft.com/office/drawing/2014/main" id="{005DF2F4-4FEF-485B-A2E6-40CB8235D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6360" y="1772816"/>
            <a:ext cx="2140467" cy="2761203"/>
          </a:xfrm>
          <a:prstGeom prst="rect">
            <a:avLst/>
          </a:prstGeom>
          <a:ln>
            <a:noFill/>
          </a:ln>
          <a:effectLst>
            <a:outerShdw blurRad="292100" dist="139700" dir="2700000" algn="tl" rotWithShape="0">
              <a:srgbClr val="333333">
                <a:alpha val="65000"/>
              </a:srgbClr>
            </a:outerShdw>
          </a:effectLst>
        </p:spPr>
      </p:pic>
      <p:sp>
        <p:nvSpPr>
          <p:cNvPr id="7" name="文本框 6">
            <a:extLst>
              <a:ext uri="{FF2B5EF4-FFF2-40B4-BE49-F238E27FC236}">
                <a16:creationId xmlns:a16="http://schemas.microsoft.com/office/drawing/2014/main" id="{8B66E08B-B9B2-40AA-96AF-C4FBBBBAF5AA}"/>
              </a:ext>
            </a:extLst>
          </p:cNvPr>
          <p:cNvSpPr txBox="1"/>
          <p:nvPr/>
        </p:nvSpPr>
        <p:spPr>
          <a:xfrm>
            <a:off x="9624392" y="1185719"/>
            <a:ext cx="1440160" cy="369332"/>
          </a:xfrm>
          <a:prstGeom prst="rect">
            <a:avLst/>
          </a:prstGeom>
          <a:noFill/>
        </p:spPr>
        <p:txBody>
          <a:bodyPr wrap="square" rtlCol="0">
            <a:spAutoFit/>
          </a:bodyPr>
          <a:lstStyle/>
          <a:p>
            <a:r>
              <a:rPr lang="en-US" altLang="zh-CN" dirty="0">
                <a:latin typeface="思源黑体 Normal" panose="020B0400000000000000" pitchFamily="34" charset="-122"/>
                <a:ea typeface="思源黑体 Normal" panose="020B0400000000000000" pitchFamily="34" charset="-122"/>
              </a:rPr>
              <a:t>2022</a:t>
            </a:r>
            <a:r>
              <a:rPr lang="zh-CN" altLang="en-US" dirty="0">
                <a:latin typeface="思源黑体 Normal" panose="020B0400000000000000" pitchFamily="34" charset="-122"/>
                <a:ea typeface="思源黑体 Normal" panose="020B0400000000000000" pitchFamily="34" charset="-122"/>
              </a:rPr>
              <a:t>年新刊</a:t>
            </a:r>
          </a:p>
        </p:txBody>
      </p:sp>
      <p:sp>
        <p:nvSpPr>
          <p:cNvPr id="2" name="文本框 1">
            <a:extLst>
              <a:ext uri="{FF2B5EF4-FFF2-40B4-BE49-F238E27FC236}">
                <a16:creationId xmlns:a16="http://schemas.microsoft.com/office/drawing/2014/main" id="{75DC37C7-C5BC-75F4-6F73-E02BF1531E2A}"/>
              </a:ext>
            </a:extLst>
          </p:cNvPr>
          <p:cNvSpPr txBox="1"/>
          <p:nvPr/>
        </p:nvSpPr>
        <p:spPr>
          <a:xfrm>
            <a:off x="623392" y="188640"/>
            <a:ext cx="6264696" cy="418513"/>
          </a:xfrm>
          <a:prstGeom prst="rect">
            <a:avLst/>
          </a:prstGeom>
          <a:noFill/>
        </p:spPr>
        <p:txBody>
          <a:bodyPr wrap="square" rtlCol="0">
            <a:spAutoFit/>
          </a:bodyPr>
          <a:lstStyle/>
          <a:p>
            <a:pPr>
              <a:lnSpc>
                <a:spcPts val="2500"/>
              </a:lnSpc>
            </a:pPr>
            <a:r>
              <a:rPr lang="en-US" altLang="zh-CN" sz="2800" b="1" dirty="0">
                <a:solidFill>
                  <a:schemeClr val="bg1"/>
                </a:solidFill>
                <a:latin typeface="思源黑体 Normal" panose="020B0400000000000000" pitchFamily="34" charset="-122"/>
                <a:ea typeface="思源黑体 Normal" panose="020B0400000000000000" pitchFamily="34" charset="-122"/>
              </a:rPr>
              <a:t>ESCI</a:t>
            </a:r>
            <a:r>
              <a:rPr lang="zh-CN" altLang="en-US" sz="2800" b="1" dirty="0">
                <a:solidFill>
                  <a:schemeClr val="bg1"/>
                </a:solidFill>
                <a:latin typeface="思源黑体 Normal" panose="020B0400000000000000" pitchFamily="34" charset="-122"/>
                <a:ea typeface="思源黑体 Normal" panose="020B0400000000000000" pitchFamily="34" charset="-122"/>
              </a:rPr>
              <a:t> （新兴学科索引）收录期刊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1819371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04586" y="1736463"/>
            <a:ext cx="6839685" cy="846642"/>
          </a:xfrm>
          <a:prstGeom prst="rect">
            <a:avLst/>
          </a:prstGeom>
          <a:noFill/>
        </p:spPr>
        <p:txBody>
          <a:bodyPr wrap="square" rtlCol="0">
            <a:spAutoFit/>
          </a:bodyPr>
          <a:lstStyle/>
          <a:p>
            <a:pPr algn="just">
              <a:lnSpc>
                <a:spcPts val="2000"/>
              </a:lnSpc>
            </a:pPr>
            <a:r>
              <a:rPr lang="en-US" altLang="zh-CN" sz="1600" dirty="0">
                <a:latin typeface="思源黑体 Normal" panose="020B0400000000000000" pitchFamily="34" charset="-122"/>
                <a:ea typeface="思源黑体 Normal" panose="020B0400000000000000" pitchFamily="34" charset="-122"/>
              </a:rPr>
              <a:t>Mechanical Engineering® </a:t>
            </a:r>
            <a:r>
              <a:rPr lang="zh-CN" altLang="en-US" sz="1600" dirty="0">
                <a:latin typeface="思源黑体 Normal" panose="020B0400000000000000" pitchFamily="34" charset="-122"/>
                <a:ea typeface="思源黑体 Normal" panose="020B0400000000000000" pitchFamily="34" charset="-122"/>
              </a:rPr>
              <a:t>杂志是 </a:t>
            </a:r>
            <a:r>
              <a:rPr lang="en-US" altLang="zh-CN" sz="1600" dirty="0">
                <a:latin typeface="思源黑体 Normal" panose="020B0400000000000000" pitchFamily="34" charset="-122"/>
                <a:ea typeface="思源黑体 Normal" panose="020B0400000000000000" pitchFamily="34" charset="-122"/>
              </a:rPr>
              <a:t>ASME </a:t>
            </a:r>
            <a:r>
              <a:rPr lang="zh-CN" altLang="en-US" sz="1600" dirty="0">
                <a:latin typeface="思源黑体 Normal" panose="020B0400000000000000" pitchFamily="34" charset="-122"/>
                <a:ea typeface="思源黑体 Normal" panose="020B0400000000000000" pitchFamily="34" charset="-122"/>
              </a:rPr>
              <a:t>的旗舰刊物。自</a:t>
            </a:r>
            <a:r>
              <a:rPr lang="en-US" altLang="zh-CN" sz="1600" dirty="0">
                <a:latin typeface="思源黑体 Normal" panose="020B0400000000000000" pitchFamily="34" charset="-122"/>
                <a:ea typeface="思源黑体 Normal" panose="020B0400000000000000" pitchFamily="34" charset="-122"/>
              </a:rPr>
              <a:t>1880</a:t>
            </a:r>
            <a:r>
              <a:rPr lang="zh-CN" altLang="en-US" sz="1600" dirty="0">
                <a:latin typeface="思源黑体 Normal" panose="020B0400000000000000" pitchFamily="34" charset="-122"/>
                <a:ea typeface="思源黑体 Normal" panose="020B0400000000000000" pitchFamily="34" charset="-122"/>
              </a:rPr>
              <a:t>年创刊，屡获殊荣。该杂志以跨学科视角，聚焦工程技术趋势与突破，为读者提供了解当今技术与未来创新趋势的路线图。</a:t>
            </a:r>
            <a:endParaRPr lang="en-US" altLang="zh-CN" sz="1500" dirty="0">
              <a:latin typeface="思源黑体 Normal" panose="020B0400000000000000" pitchFamily="34" charset="-122"/>
              <a:ea typeface="思源黑体 Normal" panose="020B0400000000000000" pitchFamily="34" charset="-122"/>
            </a:endParaRPr>
          </a:p>
        </p:txBody>
      </p:sp>
      <p:sp>
        <p:nvSpPr>
          <p:cNvPr id="11" name="矩形 10"/>
          <p:cNvSpPr>
            <a:spLocks noChangeArrowheads="1"/>
          </p:cNvSpPr>
          <p:nvPr/>
        </p:nvSpPr>
        <p:spPr bwMode="auto">
          <a:xfrm>
            <a:off x="1559496" y="980728"/>
            <a:ext cx="6558617"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思源黑体 Normal" panose="020B0400000000000000" pitchFamily="34" charset="-122"/>
                <a:ea typeface="思源黑体 Normal" panose="020B0400000000000000" pitchFamily="34" charset="-122"/>
              </a:rPr>
              <a:t>  </a:t>
            </a:r>
            <a:r>
              <a:rPr lang="en-US" altLang="zh-CN" b="1" dirty="0">
                <a:latin typeface="思源黑体 Normal" panose="020B0400000000000000" pitchFamily="34" charset="-122"/>
                <a:ea typeface="思源黑体 Normal" panose="020B0400000000000000" pitchFamily="34" charset="-122"/>
              </a:rPr>
              <a:t>Mechanical Engineering Magazine Select Articles</a:t>
            </a:r>
          </a:p>
          <a:p>
            <a:r>
              <a:rPr lang="en-US" altLang="zh-CN" b="1" dirty="0">
                <a:latin typeface="思源黑体 Normal" panose="020B0400000000000000" pitchFamily="34" charset="-122"/>
                <a:ea typeface="思源黑体 Normal" panose="020B0400000000000000" pitchFamily="34" charset="-122"/>
              </a:rPr>
              <a:t>  《</a:t>
            </a:r>
            <a:r>
              <a:rPr lang="zh-CN" altLang="en-US" b="1" dirty="0">
                <a:latin typeface="思源黑体 Normal" panose="020B0400000000000000" pitchFamily="34" charset="-122"/>
                <a:ea typeface="思源黑体 Normal" panose="020B0400000000000000" pitchFamily="34" charset="-122"/>
              </a:rPr>
              <a:t>机械工程杂志精选文章</a:t>
            </a:r>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                 </a:t>
            </a:r>
            <a:r>
              <a:rPr lang="en-US" altLang="zh-CN" b="1" dirty="0">
                <a:latin typeface="思源黑体 Normal" panose="020B0400000000000000" pitchFamily="34" charset="-122"/>
                <a:ea typeface="思源黑体 Normal" panose="020B0400000000000000" pitchFamily="34" charset="-122"/>
              </a:rPr>
              <a:t> </a:t>
            </a:r>
            <a:r>
              <a:rPr lang="zh-CN" altLang="en-US" b="1" dirty="0">
                <a:latin typeface="思源黑体 Normal" panose="020B0400000000000000" pitchFamily="34" charset="-122"/>
                <a:ea typeface="思源黑体 Normal" panose="020B0400000000000000" pitchFamily="34" charset="-122"/>
              </a:rPr>
              <a:t>     </a:t>
            </a:r>
            <a:r>
              <a:rPr lang="zh-CN" altLang="en-US" dirty="0">
                <a:latin typeface="思源黑体 Normal" panose="020B0400000000000000" pitchFamily="34" charset="-122"/>
                <a:ea typeface="思源黑体 Normal" panose="020B0400000000000000" pitchFamily="34" charset="-122"/>
              </a:rPr>
              <a:t>                  </a:t>
            </a:r>
            <a:endParaRPr lang="en-US" altLang="zh-CN" b="1" dirty="0">
              <a:latin typeface="思源黑体 Normal" panose="020B0400000000000000" pitchFamily="34" charset="-122"/>
              <a:ea typeface="思源黑体 Normal" panose="020B0400000000000000" pitchFamily="34" charset="-122"/>
            </a:endParaRPr>
          </a:p>
        </p:txBody>
      </p:sp>
      <p:pic>
        <p:nvPicPr>
          <p:cNvPr id="3" name="图片 2">
            <a:extLst>
              <a:ext uri="{FF2B5EF4-FFF2-40B4-BE49-F238E27FC236}">
                <a16:creationId xmlns:a16="http://schemas.microsoft.com/office/drawing/2014/main" id="{005DF2F4-4FEF-485B-A2E6-40CB8235D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2938" y="1419200"/>
            <a:ext cx="1937529" cy="2499414"/>
          </a:xfrm>
          <a:prstGeom prst="rect">
            <a:avLst/>
          </a:prstGeom>
          <a:ln>
            <a:noFill/>
          </a:ln>
          <a:effectLst>
            <a:outerShdw blurRad="292100" dist="139700" dir="2700000" algn="tl" rotWithShape="0">
              <a:srgbClr val="333333">
                <a:alpha val="65000"/>
              </a:srgbClr>
            </a:outerShdw>
          </a:effectLst>
        </p:spPr>
      </p:pic>
      <p:sp>
        <p:nvSpPr>
          <p:cNvPr id="9" name="文本框 8"/>
          <p:cNvSpPr txBox="1"/>
          <p:nvPr/>
        </p:nvSpPr>
        <p:spPr>
          <a:xfrm>
            <a:off x="9336359" y="4276825"/>
            <a:ext cx="2130686" cy="377411"/>
          </a:xfrm>
          <a:prstGeom prst="rect">
            <a:avLst/>
          </a:prstGeom>
          <a:noFill/>
        </p:spPr>
        <p:txBody>
          <a:bodyPr wrap="square" rtlCol="0">
            <a:spAutoFit/>
          </a:bodyPr>
          <a:lstStyle/>
          <a:p>
            <a:pPr algn="ctr">
              <a:lnSpc>
                <a:spcPct val="150000"/>
              </a:lnSpc>
            </a:pPr>
            <a:r>
              <a:rPr lang="en-US" altLang="zh-CN" sz="1400" dirty="0" err="1">
                <a:latin typeface="思源黑体 Normal" panose="020B0400000000000000" pitchFamily="34" charset="-122"/>
                <a:ea typeface="思源黑体 Normal" panose="020B0400000000000000" pitchFamily="34" charset="-122"/>
              </a:rPr>
              <a:t>CiteScore</a:t>
            </a:r>
            <a:r>
              <a:rPr lang="zh-CN" altLang="en-US" sz="1400" dirty="0">
                <a:latin typeface="思源黑体 Normal" panose="020B0400000000000000" pitchFamily="34" charset="-122"/>
                <a:ea typeface="思源黑体 Normal" panose="020B0400000000000000" pitchFamily="34" charset="-122"/>
              </a:rPr>
              <a:t>：</a:t>
            </a:r>
            <a:r>
              <a:rPr lang="en-US" altLang="zh-CN" sz="1400" dirty="0">
                <a:latin typeface="思源黑体 Normal" panose="020B0400000000000000" pitchFamily="34" charset="-122"/>
                <a:ea typeface="思源黑体 Normal" panose="020B0400000000000000" pitchFamily="34" charset="-122"/>
              </a:rPr>
              <a:t>0.6</a:t>
            </a:r>
          </a:p>
        </p:txBody>
      </p:sp>
      <p:sp>
        <p:nvSpPr>
          <p:cNvPr id="2" name="矩形 1"/>
          <p:cNvSpPr/>
          <p:nvPr/>
        </p:nvSpPr>
        <p:spPr>
          <a:xfrm>
            <a:off x="1704586" y="2668907"/>
            <a:ext cx="7527532" cy="3043910"/>
          </a:xfrm>
          <a:prstGeom prst="rect">
            <a:avLst/>
          </a:prstGeom>
        </p:spPr>
        <p:txBody>
          <a:bodyPr wrap="square">
            <a:spAutoFit/>
          </a:bodyPr>
          <a:lstStyle/>
          <a:p>
            <a:pPr fontAlgn="base"/>
            <a:r>
              <a:rPr lang="zh-CN" altLang="en-US" sz="1400" b="1" dirty="0">
                <a:solidFill>
                  <a:srgbClr val="000000"/>
                </a:solidFill>
                <a:latin typeface="思源黑体 Normal" panose="020B0400000000000000" pitchFamily="34" charset="-122"/>
                <a:ea typeface="思源黑体 Normal" panose="020B0400000000000000" pitchFamily="34" charset="-122"/>
              </a:rPr>
              <a:t>高阅读量及高下载量文章推荐：</a:t>
            </a:r>
            <a:endParaRPr lang="en-US" altLang="zh-CN" sz="1400" b="1" dirty="0">
              <a:solidFill>
                <a:srgbClr val="000000"/>
              </a:solidFill>
              <a:latin typeface="思源黑体 Normal" panose="020B0400000000000000" pitchFamily="34" charset="-122"/>
              <a:ea typeface="思源黑体 Normal" panose="020B0400000000000000" pitchFamily="34" charset="-122"/>
            </a:endParaRPr>
          </a:p>
          <a:p>
            <a:pPr fontAlgn="base">
              <a:lnSpc>
                <a:spcPts val="1000"/>
              </a:lnSpc>
            </a:pPr>
            <a:endParaRPr lang="en-US" altLang="zh-CN" sz="1400" b="1" dirty="0">
              <a:solidFill>
                <a:srgbClr val="000000"/>
              </a:solidFill>
              <a:latin typeface="思源黑体 Normal" panose="020B0400000000000000" pitchFamily="34" charset="-122"/>
              <a:ea typeface="思源黑体 Normal" panose="020B0400000000000000" pitchFamily="34" charset="-122"/>
              <a:hlinkClick r:id="rId4"/>
            </a:endParaRPr>
          </a:p>
          <a:p>
            <a:pPr marL="285750" indent="-285750" fontAlgn="base">
              <a:lnSpc>
                <a:spcPct val="130000"/>
              </a:lnSpc>
              <a:buFont typeface="Wingdings" panose="05000000000000000000" pitchFamily="2" charset="2"/>
              <a:buChar char="u"/>
            </a:pPr>
            <a:r>
              <a:rPr lang="en-US" altLang="zh-CN" sz="1400" b="1" dirty="0">
                <a:latin typeface="思源黑体 Normal" panose="020B0400000000000000" pitchFamily="34" charset="-122"/>
                <a:ea typeface="思源黑体 Normal" panose="020B0400000000000000" pitchFamily="34" charset="-122"/>
                <a:hlinkClick r:id="rId5"/>
              </a:rPr>
              <a:t>AI and the Future of the Machine Design</a:t>
            </a:r>
            <a:endParaRPr lang="en-US" altLang="zh-CN" sz="1400" b="1" dirty="0">
              <a:latin typeface="思源黑体 Normal" panose="020B0400000000000000" pitchFamily="34" charset="-122"/>
              <a:ea typeface="思源黑体 Normal" panose="020B0400000000000000" pitchFamily="34" charset="-122"/>
            </a:endParaRPr>
          </a:p>
          <a:p>
            <a:pPr fontAlgn="base">
              <a:lnSpc>
                <a:spcPct val="130000"/>
              </a:lnSpc>
            </a:pPr>
            <a:r>
              <a:rPr lang="zh-CN" altLang="en-US" sz="1400" b="1" dirty="0">
                <a:solidFill>
                  <a:srgbClr val="000000"/>
                </a:solidFill>
                <a:latin typeface="思源黑体 Normal" panose="020B0400000000000000" pitchFamily="34" charset="-122"/>
                <a:ea typeface="思源黑体 Normal" panose="020B0400000000000000" pitchFamily="34" charset="-122"/>
              </a:rPr>
              <a:t>      </a:t>
            </a:r>
            <a:r>
              <a:rPr lang="zh-CN" altLang="en-US" sz="1400" dirty="0">
                <a:solidFill>
                  <a:srgbClr val="000000"/>
                </a:solidFill>
                <a:latin typeface="思源黑体 Normal" panose="020B0400000000000000" pitchFamily="34" charset="-122"/>
                <a:ea typeface="思源黑体 Normal" panose="020B0400000000000000" pitchFamily="34" charset="-122"/>
              </a:rPr>
              <a:t>人工智能与机器设计的未来</a:t>
            </a:r>
            <a:endParaRPr lang="en-US" altLang="zh-CN" sz="1400" dirty="0">
              <a:latin typeface="思源黑体 Normal" panose="020B0400000000000000" pitchFamily="34" charset="-122"/>
              <a:ea typeface="思源黑体 Normal" panose="020B0400000000000000" pitchFamily="34" charset="-122"/>
            </a:endParaRPr>
          </a:p>
          <a:p>
            <a:pPr fontAlgn="base">
              <a:lnSpc>
                <a:spcPct val="130000"/>
              </a:lnSpc>
            </a:pPr>
            <a:r>
              <a:rPr lang="zh-CN" altLang="en-US" sz="1400" dirty="0">
                <a:solidFill>
                  <a:srgbClr val="000000"/>
                </a:solidFill>
                <a:latin typeface="思源黑体 Normal" panose="020B0400000000000000" pitchFamily="34" charset="-122"/>
                <a:ea typeface="思源黑体 Normal" panose="020B0400000000000000" pitchFamily="34" charset="-122"/>
              </a:rPr>
              <a:t>      人工智能系统正在学习如何设计及开发新产品。工程师还能做些什么？</a:t>
            </a:r>
            <a:endParaRPr lang="en-US" altLang="zh-CN" sz="1400" dirty="0">
              <a:solidFill>
                <a:srgbClr val="000000"/>
              </a:solidFill>
              <a:latin typeface="思源黑体 Normal" panose="020B0400000000000000" pitchFamily="34" charset="-122"/>
              <a:ea typeface="思源黑体 Normal" panose="020B0400000000000000" pitchFamily="34" charset="-122"/>
            </a:endParaRPr>
          </a:p>
          <a:p>
            <a:pPr marL="285750" indent="-285750" fontAlgn="base">
              <a:lnSpc>
                <a:spcPct val="130000"/>
              </a:lnSpc>
              <a:buFont typeface="Wingdings" panose="05000000000000000000" pitchFamily="2" charset="2"/>
              <a:buChar char="u"/>
            </a:pPr>
            <a:r>
              <a:rPr lang="en-US" altLang="zh-CN" sz="1400" b="1" dirty="0">
                <a:latin typeface="思源黑体 Normal" panose="020B0400000000000000" pitchFamily="34" charset="-122"/>
                <a:ea typeface="思源黑体 Normal" panose="020B0400000000000000" pitchFamily="34" charset="-122"/>
                <a:hlinkClick r:id="rId6"/>
              </a:rPr>
              <a:t>Coverage Control with Multiple Ground Robots for Precision Agriculture</a:t>
            </a:r>
            <a:endParaRPr lang="en-US" altLang="zh-CN" sz="1400" b="1" dirty="0">
              <a:latin typeface="思源黑体 Normal" panose="020B0400000000000000" pitchFamily="34" charset="-122"/>
              <a:ea typeface="思源黑体 Normal" panose="020B0400000000000000" pitchFamily="34" charset="-122"/>
            </a:endParaRPr>
          </a:p>
          <a:p>
            <a:pPr fontAlgn="base">
              <a:lnSpc>
                <a:spcPct val="130000"/>
              </a:lnSpc>
            </a:pPr>
            <a:r>
              <a:rPr lang="zh-CN" altLang="en-US" sz="1400" b="1" dirty="0">
                <a:solidFill>
                  <a:srgbClr val="000000"/>
                </a:solidFill>
                <a:latin typeface="思源黑体 Normal" panose="020B0400000000000000" pitchFamily="34" charset="-122"/>
                <a:ea typeface="思源黑体 Normal" panose="020B0400000000000000" pitchFamily="34" charset="-122"/>
              </a:rPr>
              <a:t>       </a:t>
            </a:r>
            <a:r>
              <a:rPr lang="zh-CN" altLang="en-US" sz="1400" dirty="0">
                <a:solidFill>
                  <a:srgbClr val="000000"/>
                </a:solidFill>
                <a:latin typeface="思源黑体 Normal" panose="020B0400000000000000" pitchFamily="34" charset="-122"/>
                <a:ea typeface="思源黑体 Normal" panose="020B0400000000000000" pitchFamily="34" charset="-122"/>
              </a:rPr>
              <a:t>利用多个地面机器人进行覆盖控制，实现精准农业</a:t>
            </a:r>
            <a:endParaRPr lang="en-US" altLang="zh-CN" sz="1400" b="1" dirty="0">
              <a:solidFill>
                <a:srgbClr val="000000"/>
              </a:solidFill>
              <a:latin typeface="思源黑体 Normal" panose="020B0400000000000000" pitchFamily="34" charset="-122"/>
              <a:ea typeface="思源黑体 Normal" panose="020B0400000000000000" pitchFamily="34" charset="-122"/>
            </a:endParaRPr>
          </a:p>
          <a:p>
            <a:pPr marL="285750" indent="-285750" fontAlgn="base">
              <a:lnSpc>
                <a:spcPct val="130000"/>
              </a:lnSpc>
              <a:buFont typeface="Wingdings" panose="05000000000000000000" pitchFamily="2" charset="2"/>
              <a:buChar char="u"/>
            </a:pPr>
            <a:r>
              <a:rPr lang="en-US" altLang="zh-CN" sz="1400" b="1" dirty="0">
                <a:solidFill>
                  <a:srgbClr val="000000"/>
                </a:solidFill>
                <a:latin typeface="思源黑体 Normal" panose="020B0400000000000000" pitchFamily="34" charset="-122"/>
                <a:ea typeface="思源黑体 Normal" panose="020B0400000000000000" pitchFamily="34" charset="-122"/>
                <a:hlinkClick r:id="rId7"/>
              </a:rPr>
              <a:t>Seeing Beyond the Line of Site – Controlling Connected Automated Vehicles</a:t>
            </a:r>
            <a:endParaRPr lang="en-US" altLang="zh-CN" sz="1400" b="1" dirty="0">
              <a:solidFill>
                <a:srgbClr val="000000"/>
              </a:solidFill>
              <a:latin typeface="思源黑体 Normal" panose="020B0400000000000000" pitchFamily="34" charset="-122"/>
              <a:ea typeface="思源黑体 Normal" panose="020B0400000000000000" pitchFamily="34" charset="-122"/>
            </a:endParaRPr>
          </a:p>
          <a:p>
            <a:pPr fontAlgn="base">
              <a:lnSpc>
                <a:spcPct val="130000"/>
              </a:lnSpc>
            </a:pPr>
            <a:r>
              <a:rPr lang="zh-CN" altLang="en-US" sz="1400" b="1" dirty="0">
                <a:solidFill>
                  <a:srgbClr val="000000"/>
                </a:solidFill>
                <a:latin typeface="思源黑体 Normal" panose="020B0400000000000000" pitchFamily="34" charset="-122"/>
                <a:ea typeface="思源黑体 Normal" panose="020B0400000000000000" pitchFamily="34" charset="-122"/>
              </a:rPr>
              <a:t>       </a:t>
            </a:r>
            <a:r>
              <a:rPr lang="zh-CN" altLang="en-US" sz="1400" dirty="0">
                <a:solidFill>
                  <a:srgbClr val="000000"/>
                </a:solidFill>
                <a:latin typeface="思源黑体 Normal" panose="020B0400000000000000" pitchFamily="34" charset="-122"/>
                <a:ea typeface="思源黑体 Normal" panose="020B0400000000000000" pitchFamily="34" charset="-122"/>
              </a:rPr>
              <a:t>超越视线范围</a:t>
            </a:r>
            <a:r>
              <a:rPr lang="en-US" altLang="zh-CN" sz="1400" dirty="0">
                <a:solidFill>
                  <a:srgbClr val="000000"/>
                </a:solidFill>
                <a:latin typeface="思源黑体 Normal" panose="020B0400000000000000" pitchFamily="34" charset="-122"/>
                <a:ea typeface="思源黑体 Normal" panose="020B0400000000000000" pitchFamily="34" charset="-122"/>
              </a:rPr>
              <a:t>-</a:t>
            </a:r>
            <a:r>
              <a:rPr lang="zh-CN" altLang="en-US" sz="1400" dirty="0">
                <a:solidFill>
                  <a:srgbClr val="000000"/>
                </a:solidFill>
                <a:latin typeface="思源黑体 Normal" panose="020B0400000000000000" pitchFamily="34" charset="-122"/>
                <a:ea typeface="思源黑体 Normal" panose="020B0400000000000000" pitchFamily="34" charset="-122"/>
              </a:rPr>
              <a:t>控制网联自动驾驶汽车 </a:t>
            </a:r>
            <a:endParaRPr lang="en-US" altLang="zh-CN" sz="1400" b="1" dirty="0">
              <a:solidFill>
                <a:srgbClr val="000000"/>
              </a:solidFill>
              <a:latin typeface="思源黑体 Normal" panose="020B0400000000000000" pitchFamily="34" charset="-122"/>
              <a:ea typeface="思源黑体 Normal" panose="020B0400000000000000" pitchFamily="34" charset="-122"/>
            </a:endParaRPr>
          </a:p>
          <a:p>
            <a:pPr marL="285750" indent="-285750">
              <a:lnSpc>
                <a:spcPct val="130000"/>
              </a:lnSpc>
              <a:buFont typeface="Wingdings" panose="05000000000000000000" pitchFamily="2" charset="2"/>
              <a:buChar char="u"/>
            </a:pPr>
            <a:r>
              <a:rPr lang="en-US" altLang="zh-CN" sz="1400" b="1" dirty="0">
                <a:solidFill>
                  <a:srgbClr val="000000"/>
                </a:solidFill>
                <a:latin typeface="思源黑体 Normal" panose="020B0400000000000000" pitchFamily="34" charset="-122"/>
                <a:ea typeface="思源黑体 Normal" panose="020B0400000000000000" pitchFamily="34" charset="-122"/>
                <a:hlinkClick r:id="rId8"/>
              </a:rPr>
              <a:t>Palm-Size Spy Planes</a:t>
            </a:r>
            <a:endParaRPr lang="zh-CN" altLang="zh-CN" sz="1400" b="1" dirty="0">
              <a:solidFill>
                <a:srgbClr val="000000"/>
              </a:solidFill>
              <a:latin typeface="思源黑体 Normal" panose="020B0400000000000000" pitchFamily="34" charset="-122"/>
              <a:ea typeface="思源黑体 Normal" panose="020B0400000000000000" pitchFamily="34" charset="-122"/>
            </a:endParaRPr>
          </a:p>
          <a:p>
            <a:pPr>
              <a:lnSpc>
                <a:spcPct val="130000"/>
              </a:lnSpc>
            </a:pPr>
            <a:r>
              <a:rPr lang="en-US" altLang="zh-CN" sz="1400" dirty="0">
                <a:solidFill>
                  <a:srgbClr val="000000"/>
                </a:solidFill>
                <a:latin typeface="思源黑体 Normal" panose="020B0400000000000000" pitchFamily="34" charset="-122"/>
                <a:ea typeface="思源黑体 Normal" panose="020B0400000000000000" pitchFamily="34" charset="-122"/>
              </a:rPr>
              <a:t>       </a:t>
            </a:r>
            <a:r>
              <a:rPr lang="zh-CN" altLang="zh-CN" sz="1400" dirty="0">
                <a:solidFill>
                  <a:srgbClr val="000000"/>
                </a:solidFill>
                <a:latin typeface="思源黑体 Normal" panose="020B0400000000000000" pitchFamily="34" charset="-122"/>
                <a:ea typeface="思源黑体 Normal" panose="020B0400000000000000" pitchFamily="34" charset="-122"/>
              </a:rPr>
              <a:t>手掌大小的间谍飞机</a:t>
            </a:r>
            <a:endParaRPr lang="en-US" altLang="zh-CN" sz="1400" dirty="0">
              <a:solidFill>
                <a:srgbClr val="000000"/>
              </a:solidFill>
              <a:latin typeface="思源黑体 Normal" panose="020B0400000000000000" pitchFamily="34" charset="-122"/>
              <a:ea typeface="思源黑体 Normal" panose="020B0400000000000000" pitchFamily="34" charset="-122"/>
            </a:endParaRPr>
          </a:p>
        </p:txBody>
      </p:sp>
      <p:sp>
        <p:nvSpPr>
          <p:cNvPr id="7" name="矩形 6"/>
          <p:cNvSpPr/>
          <p:nvPr/>
        </p:nvSpPr>
        <p:spPr>
          <a:xfrm>
            <a:off x="1704586" y="5712817"/>
            <a:ext cx="6696664" cy="266355"/>
          </a:xfrm>
          <a:prstGeom prst="rect">
            <a:avLst/>
          </a:prstGeom>
        </p:spPr>
        <p:txBody>
          <a:bodyPr wrap="square">
            <a:spAutoFit/>
          </a:bodyPr>
          <a:lstStyle/>
          <a:p>
            <a:pPr marL="285750" indent="-285750">
              <a:lnSpc>
                <a:spcPts val="1300"/>
              </a:lnSpc>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访问网址：</a:t>
            </a:r>
            <a:r>
              <a:rPr lang="en-US" altLang="zh-CN" sz="1400" dirty="0">
                <a:latin typeface="思源黑体 Normal" panose="020B0400000000000000" pitchFamily="34" charset="-122"/>
                <a:ea typeface="思源黑体 Normal" panose="020B0400000000000000" pitchFamily="34" charset="-122"/>
                <a:hlinkClick r:id="rId9"/>
              </a:rPr>
              <a:t>https://asmedigitalcollection.asme.org/memagazineselect</a:t>
            </a:r>
            <a:endParaRPr lang="en-US" altLang="zh-CN" sz="1400" dirty="0">
              <a:solidFill>
                <a:srgbClr val="000000"/>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066174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60571" y="1936283"/>
            <a:ext cx="7847797" cy="4385944"/>
          </a:xfrm>
          <a:prstGeom prst="rect">
            <a:avLst/>
          </a:prstGeom>
          <a:noFill/>
        </p:spPr>
        <p:txBody>
          <a:bodyPr wrap="square" rtlCol="0">
            <a:spAutoFit/>
          </a:bodyPr>
          <a:lstStyle/>
          <a:p>
            <a:pPr marL="285750" indent="-285750">
              <a:lnSpc>
                <a:spcPts val="20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本刊旨在快速发布高质量的转化研究成果，重点关注从原型到最小可行产品的转化，并分享创新设计和实施细节，推动机器人技术从理论到实际应用的转化。</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000"/>
              </a:lnSpc>
              <a:buFont typeface="Wingdings" panose="05000000000000000000" pitchFamily="2" charset="2"/>
              <a:buChar char="u"/>
            </a:pPr>
            <a:endParaRPr lang="en-US" altLang="zh-CN" sz="1600" b="1" dirty="0">
              <a:latin typeface="思源黑体 Normal" panose="020B0400000000000000" pitchFamily="34" charset="-122"/>
              <a:ea typeface="思源黑体 Normal" panose="020B0400000000000000" pitchFamily="34" charset="-122"/>
            </a:endParaRPr>
          </a:p>
          <a:p>
            <a:pPr marL="285750" indent="-285750">
              <a:lnSpc>
                <a:spcPts val="2000"/>
              </a:lnSpc>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范围，包括但不限于：</a:t>
            </a:r>
            <a:r>
              <a:rPr lang="zh-CN" altLang="en-US" sz="1600" dirty="0">
                <a:latin typeface="思源黑体 Normal" panose="020B0400000000000000" pitchFamily="34" charset="-122"/>
                <a:ea typeface="思源黑体 Normal" panose="020B0400000000000000" pitchFamily="34" charset="-122"/>
              </a:rPr>
              <a:t>应用导向型设计（包括功能、形态、架构、操作）的创新实践与风险分析；大型多学科项目集成面临的挑战及解决方案；任务导向型机器人架构设计中智能体、任务及操作环境的协同优化；机器人组件 </a:t>
            </a:r>
            <a:r>
              <a:rPr lang="en-US" altLang="zh-CN" sz="1600" dirty="0">
                <a:latin typeface="思源黑体 Normal" panose="020B0400000000000000" pitchFamily="34" charset="-122"/>
                <a:ea typeface="思源黑体 Normal" panose="020B0400000000000000" pitchFamily="34" charset="-122"/>
              </a:rPr>
              <a:t>/ </a:t>
            </a:r>
            <a:r>
              <a:rPr lang="zh-CN" altLang="en-US" sz="1600" dirty="0">
                <a:latin typeface="思源黑体 Normal" panose="020B0400000000000000" pitchFamily="34" charset="-122"/>
                <a:ea typeface="思源黑体 Normal" panose="020B0400000000000000" pitchFamily="34" charset="-122"/>
              </a:rPr>
              <a:t>系统创新设计方法论；真实场景验证，即对创新成果的有效性及影响评估；可靠机器人系统的设计方法、分析模型与核心算法；系统集成创新及应用导向型信息物理系统开发；制造商或终端用户应用案例研究；机器人设备安全部署的创新实践；机器人专利成果的产业化路径等。</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000"/>
              </a:lnSpc>
              <a:buFont typeface="Wingdings" panose="05000000000000000000" pitchFamily="2" charset="2"/>
              <a:buChar char="u"/>
            </a:pP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3"/>
              </a:rPr>
              <a:t>https://asmedigitalcollection.asme.org/letterstransrobotics</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endParaRPr lang="en-US" altLang="zh-CN" sz="1600" b="1"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endParaRPr lang="en-US" altLang="zh-CN" sz="1600" b="1"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投稿入口：</a:t>
            </a:r>
            <a:r>
              <a:rPr lang="en-US" altLang="zh-CN" sz="1600" dirty="0">
                <a:latin typeface="思源黑体 Normal" panose="020B0400000000000000" pitchFamily="34" charset="-122"/>
                <a:ea typeface="思源黑体 Normal" panose="020B0400000000000000" pitchFamily="34" charset="-122"/>
                <a:hlinkClick r:id="rId4"/>
              </a:rPr>
              <a:t>https://journaltool.asme.org/home/JournalDescriptions.cfm?JournalID=40</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000"/>
              </a:lnSpc>
              <a:buFont typeface="Wingdings" panose="05000000000000000000" pitchFamily="2" charset="2"/>
              <a:buChar char="u"/>
            </a:pPr>
            <a:endParaRPr lang="en-US" altLang="zh-CN" sz="1600" dirty="0">
              <a:latin typeface="思源黑体 Normal" panose="020B0400000000000000" pitchFamily="34" charset="-122"/>
              <a:ea typeface="思源黑体 Normal" panose="020B0400000000000000" pitchFamily="34" charset="-122"/>
            </a:endParaRPr>
          </a:p>
        </p:txBody>
      </p:sp>
      <p:sp>
        <p:nvSpPr>
          <p:cNvPr id="11" name="矩形 10"/>
          <p:cNvSpPr>
            <a:spLocks noChangeArrowheads="1"/>
          </p:cNvSpPr>
          <p:nvPr/>
        </p:nvSpPr>
        <p:spPr bwMode="auto">
          <a:xfrm>
            <a:off x="1415480" y="937666"/>
            <a:ext cx="6558617"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思源黑体 Normal" panose="020B0400000000000000" pitchFamily="34" charset="-122"/>
                <a:ea typeface="思源黑体 Normal" panose="020B0400000000000000" pitchFamily="34" charset="-122"/>
              </a:rPr>
              <a:t>  </a:t>
            </a:r>
            <a:r>
              <a:rPr lang="en-US" altLang="zh-CN" b="1" dirty="0">
                <a:latin typeface="思源黑体 Normal" panose="020B0400000000000000" pitchFamily="34" charset="-122"/>
                <a:ea typeface="思源黑体 Normal" panose="020B0400000000000000" pitchFamily="34" charset="-122"/>
              </a:rPr>
              <a:t>ASME Letters in Translational Robotics</a:t>
            </a:r>
          </a:p>
          <a:p>
            <a:r>
              <a:rPr lang="en-US" altLang="zh-CN" b="1" dirty="0">
                <a:latin typeface="思源黑体 Normal" panose="020B0400000000000000" pitchFamily="34" charset="-122"/>
                <a:ea typeface="思源黑体 Normal" panose="020B0400000000000000" pitchFamily="34" charset="-122"/>
              </a:rPr>
              <a:t>  《ASME</a:t>
            </a:r>
            <a:r>
              <a:rPr lang="zh-CN" altLang="en-US" b="1" dirty="0">
                <a:latin typeface="思源黑体 Normal" panose="020B0400000000000000" pitchFamily="34" charset="-122"/>
                <a:ea typeface="思源黑体 Normal" panose="020B0400000000000000" pitchFamily="34" charset="-122"/>
              </a:rPr>
              <a:t>转化机器人学快报</a:t>
            </a:r>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                 </a:t>
            </a:r>
            <a:r>
              <a:rPr lang="en-US" altLang="zh-CN" b="1" dirty="0">
                <a:latin typeface="思源黑体 Normal" panose="020B0400000000000000" pitchFamily="34" charset="-122"/>
                <a:ea typeface="思源黑体 Normal" panose="020B0400000000000000" pitchFamily="34" charset="-122"/>
              </a:rPr>
              <a:t> </a:t>
            </a:r>
            <a:r>
              <a:rPr lang="zh-CN" altLang="en-US" b="1" dirty="0">
                <a:latin typeface="思源黑体 Normal" panose="020B0400000000000000" pitchFamily="34" charset="-122"/>
                <a:ea typeface="思源黑体 Normal" panose="020B0400000000000000" pitchFamily="34" charset="-122"/>
              </a:rPr>
              <a:t>     </a:t>
            </a:r>
            <a:r>
              <a:rPr lang="zh-CN" altLang="en-US" dirty="0">
                <a:latin typeface="思源黑体 Normal" panose="020B0400000000000000" pitchFamily="34" charset="-122"/>
                <a:ea typeface="思源黑体 Normal" panose="020B0400000000000000" pitchFamily="34" charset="-122"/>
              </a:rPr>
              <a:t>                  </a:t>
            </a:r>
            <a:endParaRPr lang="en-US" altLang="zh-CN" b="1" dirty="0">
              <a:latin typeface="思源黑体 Normal" panose="020B0400000000000000" pitchFamily="34" charset="-122"/>
              <a:ea typeface="思源黑体 Normal" panose="020B0400000000000000" pitchFamily="34" charset="-122"/>
            </a:endParaRPr>
          </a:p>
        </p:txBody>
      </p:sp>
      <p:pic>
        <p:nvPicPr>
          <p:cNvPr id="3" name="图片 2">
            <a:extLst>
              <a:ext uri="{FF2B5EF4-FFF2-40B4-BE49-F238E27FC236}">
                <a16:creationId xmlns:a16="http://schemas.microsoft.com/office/drawing/2014/main" id="{005DF2F4-4FEF-485B-A2E6-40CB8235D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5722" y="1700809"/>
            <a:ext cx="2239470" cy="2888914"/>
          </a:xfrm>
          <a:prstGeom prst="rect">
            <a:avLst/>
          </a:prstGeom>
          <a:ln>
            <a:noFill/>
          </a:ln>
          <a:effectLst>
            <a:outerShdw blurRad="292100" dist="139700" dir="2700000" algn="tl" rotWithShape="0">
              <a:srgbClr val="333333">
                <a:alpha val="65000"/>
              </a:srgbClr>
            </a:outerShdw>
          </a:effectLst>
        </p:spPr>
      </p:pic>
      <p:sp>
        <p:nvSpPr>
          <p:cNvPr id="7" name="文本框 6">
            <a:extLst>
              <a:ext uri="{FF2B5EF4-FFF2-40B4-BE49-F238E27FC236}">
                <a16:creationId xmlns:a16="http://schemas.microsoft.com/office/drawing/2014/main" id="{8B66E08B-B9B2-40AA-96AF-C4FBBBBAF5AA}"/>
              </a:ext>
            </a:extLst>
          </p:cNvPr>
          <p:cNvSpPr txBox="1"/>
          <p:nvPr/>
        </p:nvSpPr>
        <p:spPr>
          <a:xfrm>
            <a:off x="767408" y="62160"/>
            <a:ext cx="4032448" cy="523220"/>
          </a:xfrm>
          <a:prstGeom prst="rect">
            <a:avLst/>
          </a:prstGeom>
          <a:noFill/>
        </p:spPr>
        <p:txBody>
          <a:bodyPr wrap="square" rtlCol="0">
            <a:spAutoFit/>
          </a:bodyPr>
          <a:lstStyle/>
          <a:p>
            <a:r>
              <a:rPr lang="en-US" altLang="zh-CN" sz="2800" b="1" dirty="0">
                <a:solidFill>
                  <a:schemeClr val="bg1"/>
                </a:solidFill>
                <a:latin typeface="思源黑体 Normal" panose="020B0400000000000000" pitchFamily="34" charset="-122"/>
                <a:ea typeface="思源黑体 Normal" panose="020B0400000000000000" pitchFamily="34" charset="-122"/>
              </a:rPr>
              <a:t>2025</a:t>
            </a:r>
            <a:r>
              <a:rPr lang="zh-CN" altLang="en-US" sz="2800" b="1" dirty="0">
                <a:solidFill>
                  <a:schemeClr val="bg1"/>
                </a:solidFill>
                <a:latin typeface="思源黑体 Normal" panose="020B0400000000000000" pitchFamily="34" charset="-122"/>
                <a:ea typeface="思源黑体 Normal" panose="020B0400000000000000" pitchFamily="34" charset="-122"/>
              </a:rPr>
              <a:t>年新刊全新上线！</a:t>
            </a:r>
          </a:p>
        </p:txBody>
      </p:sp>
    </p:spTree>
    <p:extLst>
      <p:ext uri="{BB962C8B-B14F-4D97-AF65-F5344CB8AC3E}">
        <p14:creationId xmlns:p14="http://schemas.microsoft.com/office/powerpoint/2010/main" val="1648822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67441" y="1909550"/>
            <a:ext cx="7893954" cy="4093428"/>
          </a:xfrm>
          <a:prstGeom prst="rect">
            <a:avLst/>
          </a:prstGeom>
          <a:noFill/>
        </p:spPr>
        <p:txBody>
          <a:bodyPr wrap="square" rtlCol="0">
            <a:spAutoFit/>
          </a:bodyPr>
          <a:lstStyle/>
          <a:p>
            <a:pPr marL="285750" indent="-285750">
              <a:lnSpc>
                <a:spcPts val="20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本刊传播关于能源资源技术领域的技术信息，特别关注各种形式的化学、热能与机械能的转化，包括电力生成、制冷、热泵、低温工艺、能源存储以及可再生能源技术。期刊还涉及能源系统的热力学、经济学、环境科学、优化方法和政策评估。</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000"/>
              </a:lnSpc>
              <a:buFont typeface="Wingdings" panose="05000000000000000000" pitchFamily="2" charset="2"/>
              <a:buChar char="u"/>
            </a:pP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0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重点研究领域（包括但不限于）：传统工程与先进热力学、火用（</a:t>
            </a:r>
            <a:r>
              <a:rPr lang="en-US" altLang="zh-CN" sz="1600" dirty="0">
                <a:latin typeface="思源黑体 Normal" panose="020B0400000000000000" pitchFamily="34" charset="-122"/>
                <a:ea typeface="思源黑体 Normal" panose="020B0400000000000000" pitchFamily="34" charset="-122"/>
              </a:rPr>
              <a:t>Exergy</a:t>
            </a:r>
            <a:r>
              <a:rPr lang="zh-CN" altLang="en-US" sz="1600" dirty="0">
                <a:latin typeface="思源黑体 Normal" panose="020B0400000000000000" pitchFamily="34" charset="-122"/>
                <a:ea typeface="思源黑体 Normal" panose="020B0400000000000000" pitchFamily="34" charset="-122"/>
              </a:rPr>
              <a:t>）及基于火用的方法、能量转换过程（应用于发电厂、制冷</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低温系统、复合</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混合系统及其组件的能效优化）、燃料燃烧（基础研究、过程模拟与实验验证）、替代与可再生能源技术体系、生物质与固体废弃物的能源回收、内燃机技术、机械、热能及化学储能系统等。</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000"/>
              </a:lnSpc>
              <a:buFont typeface="Wingdings" panose="05000000000000000000" pitchFamily="2" charset="2"/>
              <a:buChar char="u"/>
            </a:pP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3"/>
              </a:rPr>
              <a:t>https://asmedigitalcollection.asme.org/energyresourcesrenewable</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endParaRPr lang="en-US" altLang="zh-CN" sz="1600" b="1"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endParaRPr lang="en-US" altLang="zh-CN" sz="1600" b="1"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投稿入口：</a:t>
            </a:r>
            <a:r>
              <a:rPr lang="en-US" altLang="zh-CN" sz="1600" dirty="0">
                <a:latin typeface="思源黑体 Normal" panose="020B0400000000000000" pitchFamily="34" charset="-122"/>
                <a:ea typeface="思源黑体 Normal" panose="020B0400000000000000" pitchFamily="34" charset="-122"/>
                <a:hlinkClick r:id="rId4"/>
              </a:rPr>
              <a:t>https://journaltool.asme.org/home/JournalDescriptions.cfm?JournalID=41</a:t>
            </a:r>
            <a:endParaRPr lang="en-US" altLang="zh-CN" sz="1600" dirty="0">
              <a:latin typeface="思源黑体 Normal" panose="020B0400000000000000" pitchFamily="34" charset="-122"/>
              <a:ea typeface="思源黑体 Normal" panose="020B0400000000000000" pitchFamily="34" charset="-122"/>
            </a:endParaRPr>
          </a:p>
          <a:p>
            <a:pPr>
              <a:lnSpc>
                <a:spcPts val="1600"/>
              </a:lnSpc>
            </a:pPr>
            <a:endParaRPr lang="en-US" altLang="zh-CN" sz="1500" dirty="0">
              <a:latin typeface="思源黑体 Normal" panose="020B0400000000000000" pitchFamily="34" charset="-122"/>
              <a:ea typeface="思源黑体 Normal" panose="020B0400000000000000" pitchFamily="34" charset="-122"/>
            </a:endParaRPr>
          </a:p>
        </p:txBody>
      </p:sp>
      <p:sp>
        <p:nvSpPr>
          <p:cNvPr id="11" name="矩形 10"/>
          <p:cNvSpPr>
            <a:spLocks noChangeArrowheads="1"/>
          </p:cNvSpPr>
          <p:nvPr/>
        </p:nvSpPr>
        <p:spPr bwMode="auto">
          <a:xfrm>
            <a:off x="1199456" y="1052736"/>
            <a:ext cx="10232168"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思源黑体 Normal" panose="020B0400000000000000" pitchFamily="34" charset="-122"/>
                <a:ea typeface="思源黑体 Normal" panose="020B0400000000000000" pitchFamily="34" charset="-122"/>
              </a:rPr>
              <a:t>  </a:t>
            </a:r>
            <a:r>
              <a:rPr lang="en-US" altLang="zh-CN" b="1" dirty="0">
                <a:latin typeface="思源黑体 Normal" panose="020B0400000000000000" pitchFamily="34" charset="-122"/>
                <a:ea typeface="思源黑体 Normal" panose="020B0400000000000000" pitchFamily="34" charset="-122"/>
              </a:rPr>
              <a:t>Journal of Energy Resources Technology, Part A: Sustainable and Renewable Energy</a:t>
            </a:r>
          </a:p>
          <a:p>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能源技术期刊，</a:t>
            </a:r>
            <a:r>
              <a:rPr lang="en-US" altLang="zh-CN" b="1" dirty="0">
                <a:latin typeface="思源黑体 Normal" panose="020B0400000000000000" pitchFamily="34" charset="-122"/>
                <a:ea typeface="思源黑体 Normal" panose="020B0400000000000000" pitchFamily="34" charset="-122"/>
              </a:rPr>
              <a:t>A</a:t>
            </a:r>
            <a:r>
              <a:rPr lang="zh-CN" altLang="en-US" b="1" dirty="0">
                <a:latin typeface="思源黑体 Normal" panose="020B0400000000000000" pitchFamily="34" charset="-122"/>
                <a:ea typeface="思源黑体 Normal" panose="020B0400000000000000" pitchFamily="34" charset="-122"/>
              </a:rPr>
              <a:t>辑：可持续与可再生能源</a:t>
            </a:r>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                 </a:t>
            </a:r>
            <a:r>
              <a:rPr lang="en-US" altLang="zh-CN" b="1" dirty="0">
                <a:latin typeface="思源黑体 Normal" panose="020B0400000000000000" pitchFamily="34" charset="-122"/>
                <a:ea typeface="思源黑体 Normal" panose="020B0400000000000000" pitchFamily="34" charset="-122"/>
              </a:rPr>
              <a:t> </a:t>
            </a:r>
            <a:r>
              <a:rPr lang="zh-CN" altLang="en-US" b="1" dirty="0">
                <a:latin typeface="思源黑体 Normal" panose="020B0400000000000000" pitchFamily="34" charset="-122"/>
                <a:ea typeface="思源黑体 Normal" panose="020B0400000000000000" pitchFamily="34" charset="-122"/>
              </a:rPr>
              <a:t>     </a:t>
            </a:r>
            <a:r>
              <a:rPr lang="zh-CN" altLang="en-US" dirty="0">
                <a:latin typeface="思源黑体 Normal" panose="020B0400000000000000" pitchFamily="34" charset="-122"/>
                <a:ea typeface="思源黑体 Normal" panose="020B0400000000000000" pitchFamily="34" charset="-122"/>
              </a:rPr>
              <a:t>                  </a:t>
            </a:r>
            <a:endParaRPr lang="en-US" altLang="zh-CN" b="1" dirty="0">
              <a:latin typeface="思源黑体 Normal" panose="020B0400000000000000" pitchFamily="34" charset="-122"/>
              <a:ea typeface="思源黑体 Normal" panose="020B0400000000000000" pitchFamily="34" charset="-122"/>
            </a:endParaRPr>
          </a:p>
        </p:txBody>
      </p:sp>
      <p:pic>
        <p:nvPicPr>
          <p:cNvPr id="3" name="图片 2">
            <a:extLst>
              <a:ext uri="{FF2B5EF4-FFF2-40B4-BE49-F238E27FC236}">
                <a16:creationId xmlns:a16="http://schemas.microsoft.com/office/drawing/2014/main" id="{005DF2F4-4FEF-485B-A2E6-40CB8235D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6360" y="1925662"/>
            <a:ext cx="2330756" cy="3006676"/>
          </a:xfrm>
          <a:prstGeom prst="rect">
            <a:avLst/>
          </a:prstGeom>
          <a:ln>
            <a:noFill/>
          </a:ln>
          <a:effectLst>
            <a:outerShdw blurRad="292100" dist="139700" dir="2700000" algn="tl" rotWithShape="0">
              <a:srgbClr val="333333">
                <a:alpha val="65000"/>
              </a:srgbClr>
            </a:outerShdw>
          </a:effectLst>
        </p:spPr>
      </p:pic>
      <p:sp>
        <p:nvSpPr>
          <p:cNvPr id="2" name="文本框 1">
            <a:extLst>
              <a:ext uri="{FF2B5EF4-FFF2-40B4-BE49-F238E27FC236}">
                <a16:creationId xmlns:a16="http://schemas.microsoft.com/office/drawing/2014/main" id="{8F3E62C5-2D24-1C04-D1A0-B8B807E550CD}"/>
              </a:ext>
            </a:extLst>
          </p:cNvPr>
          <p:cNvSpPr txBox="1"/>
          <p:nvPr/>
        </p:nvSpPr>
        <p:spPr>
          <a:xfrm>
            <a:off x="767408" y="44624"/>
            <a:ext cx="3888432" cy="523220"/>
          </a:xfrm>
          <a:prstGeom prst="rect">
            <a:avLst/>
          </a:prstGeom>
          <a:noFill/>
        </p:spPr>
        <p:txBody>
          <a:bodyPr wrap="square" rtlCol="0">
            <a:spAutoFit/>
          </a:bodyPr>
          <a:lstStyle/>
          <a:p>
            <a:r>
              <a:rPr lang="en-US" altLang="zh-CN" sz="2800" b="1" dirty="0">
                <a:solidFill>
                  <a:schemeClr val="bg1"/>
                </a:solidFill>
                <a:latin typeface="思源黑体 Normal" panose="020B0400000000000000" pitchFamily="34" charset="-122"/>
                <a:ea typeface="思源黑体 Normal" panose="020B0400000000000000" pitchFamily="34" charset="-122"/>
              </a:rPr>
              <a:t>2025</a:t>
            </a:r>
            <a:r>
              <a:rPr lang="zh-CN" altLang="en-US" sz="2800" b="1" dirty="0">
                <a:solidFill>
                  <a:schemeClr val="bg1"/>
                </a:solidFill>
                <a:latin typeface="思源黑体 Normal" panose="020B0400000000000000" pitchFamily="34" charset="-122"/>
                <a:ea typeface="思源黑体 Normal" panose="020B0400000000000000" pitchFamily="34" charset="-122"/>
              </a:rPr>
              <a:t>年新刊全新上线！</a:t>
            </a:r>
          </a:p>
        </p:txBody>
      </p:sp>
    </p:spTree>
    <p:extLst>
      <p:ext uri="{BB962C8B-B14F-4D97-AF65-F5344CB8AC3E}">
        <p14:creationId xmlns:p14="http://schemas.microsoft.com/office/powerpoint/2010/main" val="186802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384" y="1844824"/>
            <a:ext cx="2160240" cy="2786709"/>
          </a:xfrm>
          <a:prstGeom prst="rect">
            <a:avLst/>
          </a:prstGeom>
          <a:ln>
            <a:noFill/>
          </a:ln>
          <a:effectLst>
            <a:outerShdw blurRad="292100" dist="139700" dir="2700000" algn="tl" rotWithShape="0">
              <a:srgbClr val="333333">
                <a:alpha val="65000"/>
              </a:srgbClr>
            </a:outerShdw>
          </a:effectLst>
        </p:spPr>
      </p:pic>
      <p:sp>
        <p:nvSpPr>
          <p:cNvPr id="9" name="矩形 8"/>
          <p:cNvSpPr>
            <a:spLocks noChangeArrowheads="1"/>
          </p:cNvSpPr>
          <p:nvPr/>
        </p:nvSpPr>
        <p:spPr bwMode="auto">
          <a:xfrm>
            <a:off x="1343472" y="948274"/>
            <a:ext cx="10848528"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思源黑体 Normal" panose="020B0400000000000000" pitchFamily="34" charset="-122"/>
                <a:ea typeface="思源黑体 Normal" panose="020B0400000000000000" pitchFamily="34" charset="-122"/>
              </a:rPr>
              <a:t>  </a:t>
            </a:r>
            <a:r>
              <a:rPr lang="en-US" altLang="zh-CN" b="1" dirty="0">
                <a:latin typeface="思源黑体 Normal" panose="020B0400000000000000" pitchFamily="34" charset="-122"/>
                <a:ea typeface="思源黑体 Normal" panose="020B0400000000000000" pitchFamily="34" charset="-122"/>
              </a:rPr>
              <a:t>Journal of Energy Resources Technology, Part B: Subsurface Energy and Carbon Capture</a:t>
            </a:r>
          </a:p>
          <a:p>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能源技术期刊，</a:t>
            </a:r>
            <a:r>
              <a:rPr lang="en-US" altLang="zh-CN" b="1" dirty="0">
                <a:latin typeface="思源黑体 Normal" panose="020B0400000000000000" pitchFamily="34" charset="-122"/>
                <a:ea typeface="思源黑体 Normal" panose="020B0400000000000000" pitchFamily="34" charset="-122"/>
              </a:rPr>
              <a:t>B</a:t>
            </a:r>
            <a:r>
              <a:rPr lang="zh-CN" altLang="en-US" b="1" dirty="0">
                <a:latin typeface="思源黑体 Normal" panose="020B0400000000000000" pitchFamily="34" charset="-122"/>
                <a:ea typeface="思源黑体 Normal" panose="020B0400000000000000" pitchFamily="34" charset="-122"/>
              </a:rPr>
              <a:t>辑：地下能源与碳捕集</a:t>
            </a:r>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                 </a:t>
            </a:r>
            <a:r>
              <a:rPr lang="en-US" altLang="zh-CN" b="1" dirty="0">
                <a:latin typeface="思源黑体 Normal" panose="020B0400000000000000" pitchFamily="34" charset="-122"/>
                <a:ea typeface="思源黑体 Normal" panose="020B0400000000000000" pitchFamily="34" charset="-122"/>
              </a:rPr>
              <a:t> </a:t>
            </a:r>
            <a:r>
              <a:rPr lang="zh-CN" altLang="en-US" b="1" dirty="0">
                <a:latin typeface="思源黑体 Normal" panose="020B0400000000000000" pitchFamily="34" charset="-122"/>
                <a:ea typeface="思源黑体 Normal" panose="020B0400000000000000" pitchFamily="34" charset="-122"/>
              </a:rPr>
              <a:t>     </a:t>
            </a:r>
            <a:r>
              <a:rPr lang="zh-CN" altLang="en-US" dirty="0">
                <a:latin typeface="思源黑体 Normal" panose="020B0400000000000000" pitchFamily="34" charset="-122"/>
                <a:ea typeface="思源黑体 Normal" panose="020B0400000000000000" pitchFamily="34" charset="-122"/>
              </a:rPr>
              <a:t>                  </a:t>
            </a:r>
            <a:endParaRPr lang="en-US" altLang="zh-CN" b="1" dirty="0">
              <a:latin typeface="思源黑体 Normal" panose="020B0400000000000000" pitchFamily="34" charset="-122"/>
              <a:ea typeface="思源黑体 Normal" panose="020B0400000000000000" pitchFamily="34" charset="-122"/>
            </a:endParaRPr>
          </a:p>
        </p:txBody>
      </p:sp>
      <p:sp>
        <p:nvSpPr>
          <p:cNvPr id="13" name="TextBox 11"/>
          <p:cNvSpPr txBox="1"/>
          <p:nvPr/>
        </p:nvSpPr>
        <p:spPr>
          <a:xfrm>
            <a:off x="1271464" y="1772816"/>
            <a:ext cx="7956884" cy="4093428"/>
          </a:xfrm>
          <a:prstGeom prst="rect">
            <a:avLst/>
          </a:prstGeom>
          <a:noFill/>
        </p:spPr>
        <p:txBody>
          <a:bodyPr wrap="square" rtlCol="0">
            <a:spAutoFit/>
          </a:bodyPr>
          <a:lstStyle/>
          <a:p>
            <a:pPr marL="285750" indent="-285750">
              <a:lnSpc>
                <a:spcPts val="20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本刊传播关于地下能源与碳捕集、利用与存储技术的技术性信息，重点关注能源提取与转化，特别是与二氧化碳相关的技术进展。期刊还涉及热力学、经济学、环境科学方法及政策评估。</a:t>
            </a:r>
            <a:endParaRPr lang="en-US" altLang="zh-CN" sz="1600" dirty="0">
              <a:latin typeface="思源黑体 Normal" panose="020B0400000000000000" pitchFamily="34" charset="-122"/>
              <a:ea typeface="思源黑体 Normal" panose="020B0400000000000000" pitchFamily="34" charset="-122"/>
            </a:endParaRPr>
          </a:p>
          <a:p>
            <a:pPr>
              <a:lnSpc>
                <a:spcPts val="2000"/>
              </a:lnSpc>
            </a:pP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000"/>
              </a:lnSpc>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重点研究领域（包括但不限于）：石油勘探与开采；碳氢化合物采收率提高技术；钻井与完井技术；生产与油藏工程；地质力学；地热能源；地下能源运输；天然气</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氢气储存；地下能源领域的人工智能与数据分析；碳捕集、利用与封存相关技术；碳捕集利用与存储（</a:t>
            </a:r>
            <a:r>
              <a:rPr lang="en-US" altLang="zh-CN" sz="1600" dirty="0">
                <a:latin typeface="思源黑体 Normal" panose="020B0400000000000000" pitchFamily="34" charset="-122"/>
                <a:ea typeface="思源黑体 Normal" panose="020B0400000000000000" pitchFamily="34" charset="-122"/>
              </a:rPr>
              <a:t>CCUS</a:t>
            </a:r>
            <a:r>
              <a:rPr lang="zh-CN" altLang="en-US" sz="1600" dirty="0">
                <a:latin typeface="思源黑体 Normal" panose="020B0400000000000000" pitchFamily="34" charset="-122"/>
                <a:ea typeface="思源黑体 Normal" panose="020B0400000000000000" pitchFamily="34" charset="-122"/>
              </a:rPr>
              <a:t>）安全评估；地下能源的重大理论进展与案例研究；经济评估与管理等。</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ts val="2000"/>
              </a:lnSpc>
              <a:buFont typeface="Wingdings" panose="05000000000000000000" pitchFamily="2" charset="2"/>
              <a:buChar char="u"/>
            </a:pP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4"/>
              </a:rPr>
              <a:t>https://asmedigitalcollection.asme.org/energyresourcessubsurface</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endParaRPr lang="en-US" altLang="zh-CN" sz="1600" b="1"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endParaRPr lang="en-US" altLang="zh-CN" sz="1600" b="1"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u"/>
            </a:pPr>
            <a:r>
              <a:rPr lang="zh-CN" altLang="en-US" sz="1600" b="1" dirty="0">
                <a:latin typeface="思源黑体 Normal" panose="020B0400000000000000" pitchFamily="34" charset="-122"/>
                <a:ea typeface="思源黑体 Normal" panose="020B0400000000000000" pitchFamily="34" charset="-122"/>
              </a:rPr>
              <a:t>投稿入口：</a:t>
            </a:r>
            <a:r>
              <a:rPr lang="en-US" altLang="zh-CN" sz="1600" dirty="0">
                <a:latin typeface="思源黑体 Normal" panose="020B0400000000000000" pitchFamily="34" charset="-122"/>
                <a:ea typeface="思源黑体 Normal" panose="020B0400000000000000" pitchFamily="34" charset="-122"/>
                <a:hlinkClick r:id="rId5"/>
              </a:rPr>
              <a:t>https://journaltool.asme.org/home/JournalDescriptions.cfm?JournalID=42</a:t>
            </a:r>
            <a:endParaRPr lang="en-US" altLang="zh-CN" sz="1600" dirty="0">
              <a:latin typeface="思源黑体 Normal" panose="020B0400000000000000" pitchFamily="34" charset="-122"/>
              <a:ea typeface="思源黑体 Normal" panose="020B0400000000000000" pitchFamily="34" charset="-122"/>
            </a:endParaRPr>
          </a:p>
          <a:p>
            <a:pPr>
              <a:lnSpc>
                <a:spcPts val="1600"/>
              </a:lnSpc>
            </a:pPr>
            <a:endParaRPr lang="en-US" altLang="zh-CN" sz="1500" dirty="0">
              <a:latin typeface="思源黑体 Normal" panose="020B0400000000000000" pitchFamily="34" charset="-122"/>
              <a:ea typeface="思源黑体 Normal" panose="020B0400000000000000" pitchFamily="34" charset="-122"/>
            </a:endParaRPr>
          </a:p>
        </p:txBody>
      </p:sp>
      <p:sp>
        <p:nvSpPr>
          <p:cNvPr id="3" name="文本框 2">
            <a:extLst>
              <a:ext uri="{FF2B5EF4-FFF2-40B4-BE49-F238E27FC236}">
                <a16:creationId xmlns:a16="http://schemas.microsoft.com/office/drawing/2014/main" id="{46B52C20-0207-AB3C-18D8-A754C7412FA8}"/>
              </a:ext>
            </a:extLst>
          </p:cNvPr>
          <p:cNvSpPr txBox="1"/>
          <p:nvPr/>
        </p:nvSpPr>
        <p:spPr>
          <a:xfrm>
            <a:off x="695400" y="7775"/>
            <a:ext cx="3888432" cy="523220"/>
          </a:xfrm>
          <a:prstGeom prst="rect">
            <a:avLst/>
          </a:prstGeom>
          <a:noFill/>
        </p:spPr>
        <p:txBody>
          <a:bodyPr wrap="square" rtlCol="0">
            <a:spAutoFit/>
          </a:bodyPr>
          <a:lstStyle/>
          <a:p>
            <a:r>
              <a:rPr lang="en-US" altLang="zh-CN" sz="2800" b="1" dirty="0">
                <a:solidFill>
                  <a:schemeClr val="bg1"/>
                </a:solidFill>
                <a:latin typeface="思源黑体 Normal" panose="020B0400000000000000" pitchFamily="34" charset="-122"/>
                <a:ea typeface="思源黑体 Normal" panose="020B0400000000000000" pitchFamily="34" charset="-122"/>
              </a:rPr>
              <a:t>2025</a:t>
            </a:r>
            <a:r>
              <a:rPr lang="zh-CN" altLang="en-US" sz="2800" b="1" dirty="0">
                <a:solidFill>
                  <a:schemeClr val="bg1"/>
                </a:solidFill>
                <a:latin typeface="思源黑体 Normal" panose="020B0400000000000000" pitchFamily="34" charset="-122"/>
                <a:ea typeface="思源黑体 Normal" panose="020B0400000000000000" pitchFamily="34" charset="-122"/>
              </a:rPr>
              <a:t>年新刊全新上线！</a:t>
            </a:r>
          </a:p>
        </p:txBody>
      </p:sp>
    </p:spTree>
    <p:extLst>
      <p:ext uri="{BB962C8B-B14F-4D97-AF65-F5344CB8AC3E}">
        <p14:creationId xmlns:p14="http://schemas.microsoft.com/office/powerpoint/2010/main" val="259608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141207" y="2060848"/>
            <a:ext cx="6408712" cy="3575830"/>
          </a:xfrm>
          <a:prstGeom prst="rect">
            <a:avLst/>
          </a:prstGeom>
        </p:spPr>
        <p:txBody>
          <a:bodyPr/>
          <a:lstStyle/>
          <a:p>
            <a:pPr marL="342900" indent="-342900" algn="just">
              <a:lnSpc>
                <a:spcPct val="150000"/>
              </a:lnSpc>
              <a:spcBef>
                <a:spcPts val="1200"/>
              </a:spcBef>
              <a:buFont typeface="Wingdings" panose="05000000000000000000" pitchFamily="2" charset="2"/>
              <a:buChar char="p"/>
              <a:defRPr/>
            </a:pPr>
            <a:r>
              <a:rPr lang="zh-CN" altLang="en-US" sz="2000" dirty="0">
                <a:latin typeface="思源黑体 Normal" panose="020B0400000000000000" pitchFamily="34" charset="-122"/>
                <a:ea typeface="思源黑体 Normal" panose="020B0400000000000000" pitchFamily="34" charset="-122"/>
              </a:rPr>
              <a:t>可订购访问</a:t>
            </a:r>
            <a:r>
              <a:rPr lang="en-US" altLang="zh-CN" sz="2000" dirty="0">
                <a:latin typeface="思源黑体 Normal" panose="020B0400000000000000" pitchFamily="34" charset="-122"/>
                <a:ea typeface="思源黑体 Normal" panose="020B0400000000000000" pitchFamily="34" charset="-122"/>
              </a:rPr>
              <a:t>2000</a:t>
            </a:r>
            <a:r>
              <a:rPr lang="zh-CN" altLang="en-US" sz="2000" dirty="0">
                <a:latin typeface="思源黑体 Normal" panose="020B0400000000000000" pitchFamily="34" charset="-122"/>
                <a:ea typeface="思源黑体 Normal" panose="020B0400000000000000" pitchFamily="34" charset="-122"/>
              </a:rPr>
              <a:t>年至今的全部会议文献；</a:t>
            </a:r>
          </a:p>
          <a:p>
            <a:pPr marL="342900" indent="-342900" algn="just">
              <a:lnSpc>
                <a:spcPct val="150000"/>
              </a:lnSpc>
              <a:spcBef>
                <a:spcPts val="1200"/>
              </a:spcBef>
              <a:buFont typeface="Wingdings" panose="05000000000000000000" pitchFamily="2" charset="2"/>
              <a:buChar char="p"/>
              <a:defRPr/>
            </a:pPr>
            <a:r>
              <a:rPr lang="zh-CN" altLang="en-US" sz="2000" dirty="0">
                <a:latin typeface="思源黑体 Normal" panose="020B0400000000000000" pitchFamily="34" charset="-122"/>
                <a:ea typeface="思源黑体 Normal" panose="020B0400000000000000" pitchFamily="34" charset="-122"/>
              </a:rPr>
              <a:t>每年举办约</a:t>
            </a:r>
            <a:r>
              <a:rPr lang="en-US" altLang="zh-CN" sz="2000" dirty="0">
                <a:latin typeface="思源黑体 Normal" panose="020B0400000000000000" pitchFamily="34" charset="-122"/>
                <a:ea typeface="思源黑体 Normal" panose="020B0400000000000000" pitchFamily="34" charset="-122"/>
              </a:rPr>
              <a:t>3</a:t>
            </a:r>
            <a:r>
              <a:rPr lang="en-US" sz="2000" dirty="0">
                <a:latin typeface="思源黑体 Normal" panose="020B0400000000000000" pitchFamily="34" charset="-122"/>
                <a:ea typeface="思源黑体 Normal" panose="020B0400000000000000" pitchFamily="34" charset="-122"/>
              </a:rPr>
              <a:t>0</a:t>
            </a:r>
            <a:r>
              <a:rPr lang="zh-CN" altLang="en-US" sz="2000" dirty="0">
                <a:latin typeface="思源黑体 Normal" panose="020B0400000000000000" pitchFamily="34" charset="-122"/>
                <a:ea typeface="思源黑体 Normal" panose="020B0400000000000000" pitchFamily="34" charset="-122"/>
              </a:rPr>
              <a:t>场会议，出版约</a:t>
            </a:r>
            <a:r>
              <a:rPr lang="en-US" sz="2000" dirty="0">
                <a:latin typeface="思源黑体 Normal" panose="020B0400000000000000" pitchFamily="34" charset="-122"/>
                <a:ea typeface="思源黑体 Normal" panose="020B0400000000000000" pitchFamily="34" charset="-122"/>
              </a:rPr>
              <a:t>100</a:t>
            </a:r>
            <a:r>
              <a:rPr lang="zh-CN" altLang="en-US" sz="2000" dirty="0">
                <a:latin typeface="思源黑体 Normal" panose="020B0400000000000000" pitchFamily="34" charset="-122"/>
                <a:ea typeface="思源黑体 Normal" panose="020B0400000000000000" pitchFamily="34" charset="-122"/>
              </a:rPr>
              <a:t>卷会议录；</a:t>
            </a:r>
            <a:endParaRPr lang="en-US" altLang="zh-CN" sz="2000" dirty="0">
              <a:latin typeface="思源黑体 Normal" panose="020B0400000000000000" pitchFamily="34" charset="-122"/>
              <a:ea typeface="思源黑体 Normal" panose="020B0400000000000000" pitchFamily="34" charset="-122"/>
            </a:endParaRPr>
          </a:p>
          <a:p>
            <a:pPr marL="342900" indent="-342900" algn="just">
              <a:lnSpc>
                <a:spcPct val="150000"/>
              </a:lnSpc>
              <a:spcBef>
                <a:spcPts val="1200"/>
              </a:spcBef>
              <a:buFont typeface="Wingdings" panose="05000000000000000000" pitchFamily="2" charset="2"/>
              <a:buChar char="p"/>
              <a:defRPr/>
            </a:pPr>
            <a:r>
              <a:rPr lang="zh-CN" altLang="en-US" sz="2000" dirty="0">
                <a:latin typeface="思源黑体 Normal" panose="020B0400000000000000" pitchFamily="34" charset="-122"/>
                <a:ea typeface="思源黑体 Normal" panose="020B0400000000000000" pitchFamily="34" charset="-122"/>
              </a:rPr>
              <a:t>文献按会议系列划分超过</a:t>
            </a:r>
            <a:r>
              <a:rPr lang="en-US" altLang="zh-CN" sz="2000" dirty="0">
                <a:latin typeface="思源黑体 Normal" panose="020B0400000000000000" pitchFamily="34" charset="-122"/>
                <a:ea typeface="思源黑体 Normal" panose="020B0400000000000000" pitchFamily="34" charset="-122"/>
              </a:rPr>
              <a:t>60</a:t>
            </a:r>
            <a:r>
              <a:rPr lang="zh-CN" altLang="en-US" sz="2000" dirty="0">
                <a:latin typeface="思源黑体 Normal" panose="020B0400000000000000" pitchFamily="34" charset="-122"/>
                <a:ea typeface="思源黑体 Normal" panose="020B0400000000000000" pitchFamily="34" charset="-122"/>
              </a:rPr>
              <a:t>种，累计出版</a:t>
            </a:r>
            <a:r>
              <a:rPr lang="en-US" altLang="zh-CN" sz="2000" dirty="0">
                <a:latin typeface="思源黑体 Normal" panose="020B0400000000000000" pitchFamily="34" charset="-122"/>
                <a:ea typeface="思源黑体 Normal" panose="020B0400000000000000" pitchFamily="34" charset="-122"/>
              </a:rPr>
              <a:t>2,100</a:t>
            </a:r>
            <a:r>
              <a:rPr lang="zh-CN" altLang="en-US" sz="2000" dirty="0">
                <a:latin typeface="思源黑体 Normal" panose="020B0400000000000000" pitchFamily="34" charset="-122"/>
                <a:ea typeface="思源黑体 Normal" panose="020B0400000000000000" pitchFamily="34" charset="-122"/>
              </a:rPr>
              <a:t>多卷；</a:t>
            </a:r>
            <a:endParaRPr lang="en-US" altLang="zh-CN" sz="2000" dirty="0">
              <a:latin typeface="思源黑体 Normal" panose="020B0400000000000000" pitchFamily="34" charset="-122"/>
              <a:ea typeface="思源黑体 Normal" panose="020B0400000000000000" pitchFamily="34" charset="-122"/>
            </a:endParaRPr>
          </a:p>
          <a:p>
            <a:pPr marL="342900" indent="-342900" algn="just">
              <a:lnSpc>
                <a:spcPct val="150000"/>
              </a:lnSpc>
              <a:spcBef>
                <a:spcPts val="1200"/>
              </a:spcBef>
              <a:buFont typeface="Wingdings" panose="05000000000000000000" pitchFamily="2" charset="2"/>
              <a:buChar char="p"/>
              <a:defRPr/>
            </a:pPr>
            <a:r>
              <a:rPr lang="zh-CN" altLang="en-US" sz="2000" dirty="0">
                <a:latin typeface="思源黑体 Normal" panose="020B0400000000000000" pitchFamily="34" charset="-122"/>
                <a:ea typeface="思源黑体 Normal" panose="020B0400000000000000" pitchFamily="34" charset="-122"/>
              </a:rPr>
              <a:t>收录会议论文超过</a:t>
            </a:r>
            <a:r>
              <a:rPr lang="en-US" altLang="zh-CN" sz="2000" dirty="0">
                <a:latin typeface="思源黑体 Normal" panose="020B0400000000000000" pitchFamily="34" charset="-122"/>
                <a:ea typeface="思源黑体 Normal" panose="020B0400000000000000" pitchFamily="34" charset="-122"/>
              </a:rPr>
              <a:t>19</a:t>
            </a:r>
            <a:r>
              <a:rPr lang="zh-CN" altLang="en-US" sz="2000" dirty="0">
                <a:latin typeface="思源黑体 Normal" panose="020B0400000000000000" pitchFamily="34" charset="-122"/>
                <a:ea typeface="思源黑体 Normal" panose="020B0400000000000000" pitchFamily="34" charset="-122"/>
              </a:rPr>
              <a:t>万篇；</a:t>
            </a:r>
            <a:endParaRPr lang="en-US" altLang="zh-CN" sz="2000" dirty="0">
              <a:latin typeface="思源黑体 Normal" panose="020B0400000000000000" pitchFamily="34" charset="-122"/>
              <a:ea typeface="思源黑体 Normal" panose="020B0400000000000000" pitchFamily="34" charset="-122"/>
            </a:endParaRPr>
          </a:p>
          <a:p>
            <a:pPr marL="342900" indent="-342900" algn="just">
              <a:lnSpc>
                <a:spcPct val="150000"/>
              </a:lnSpc>
              <a:spcBef>
                <a:spcPts val="1200"/>
              </a:spcBef>
              <a:buFont typeface="Wingdings" panose="05000000000000000000" pitchFamily="2" charset="2"/>
              <a:buChar char="p"/>
              <a:defRPr/>
            </a:pPr>
            <a:r>
              <a:rPr lang="zh-CN" altLang="en-US" sz="2000" dirty="0">
                <a:latin typeface="思源黑体 Normal" panose="020B0400000000000000" pitchFamily="34" charset="-122"/>
                <a:ea typeface="思源黑体 Normal" panose="020B0400000000000000" pitchFamily="34" charset="-122"/>
              </a:rPr>
              <a:t>绝大部分文献被</a:t>
            </a:r>
            <a:r>
              <a:rPr lang="en-US" sz="2000" dirty="0">
                <a:latin typeface="思源黑体 Normal" panose="020B0400000000000000" pitchFamily="34" charset="-122"/>
                <a:ea typeface="思源黑体 Normal" panose="020B0400000000000000" pitchFamily="34" charset="-122"/>
              </a:rPr>
              <a:t>EI</a:t>
            </a:r>
            <a:r>
              <a:rPr lang="zh-CN" altLang="en-US" sz="2000" dirty="0">
                <a:latin typeface="思源黑体 Normal" panose="020B0400000000000000" pitchFamily="34" charset="-122"/>
                <a:ea typeface="思源黑体 Normal" panose="020B0400000000000000" pitchFamily="34" charset="-122"/>
              </a:rPr>
              <a:t>（工程索引）和</a:t>
            </a:r>
            <a:r>
              <a:rPr lang="en-US" sz="2000" dirty="0">
                <a:latin typeface="思源黑体 Normal" panose="020B0400000000000000" pitchFamily="34" charset="-122"/>
                <a:ea typeface="思源黑体 Normal" panose="020B0400000000000000" pitchFamily="34" charset="-122"/>
              </a:rPr>
              <a:t>CPCI-S</a:t>
            </a:r>
            <a:r>
              <a:rPr lang="zh-CN" altLang="en-US" sz="2000" dirty="0">
                <a:latin typeface="思源黑体 Normal" panose="020B0400000000000000" pitchFamily="34" charset="-122"/>
                <a:ea typeface="思源黑体 Normal" panose="020B0400000000000000" pitchFamily="34" charset="-122"/>
              </a:rPr>
              <a:t>（科技会议录索引）收录，</a:t>
            </a:r>
            <a:r>
              <a:rPr lang="zh-CN" altLang="zh-CN" sz="2000" dirty="0">
                <a:latin typeface="思源黑体 Normal" panose="020B0400000000000000" pitchFamily="34" charset="-122"/>
                <a:ea typeface="思源黑体 Normal" panose="020B0400000000000000" pitchFamily="34" charset="-122"/>
              </a:rPr>
              <a:t>其中</a:t>
            </a:r>
            <a:r>
              <a:rPr lang="en-US" altLang="zh-CN" sz="2000" dirty="0">
                <a:latin typeface="思源黑体 Normal" panose="020B0400000000000000" pitchFamily="34" charset="-122"/>
                <a:ea typeface="思源黑体 Normal" panose="020B0400000000000000" pitchFamily="34" charset="-122"/>
              </a:rPr>
              <a:t>EI</a:t>
            </a:r>
            <a:r>
              <a:rPr lang="zh-CN" altLang="zh-CN" sz="2000" dirty="0">
                <a:latin typeface="思源黑体 Normal" panose="020B0400000000000000" pitchFamily="34" charset="-122"/>
                <a:ea typeface="思源黑体 Normal" panose="020B0400000000000000" pitchFamily="34" charset="-122"/>
              </a:rPr>
              <a:t>收录</a:t>
            </a:r>
            <a:r>
              <a:rPr lang="zh-CN" altLang="en-US" sz="2000" dirty="0">
                <a:latin typeface="思源黑体 Normal" panose="020B0400000000000000" pitchFamily="34" charset="-122"/>
                <a:ea typeface="思源黑体 Normal" panose="020B0400000000000000" pitchFamily="34" charset="-122"/>
              </a:rPr>
              <a:t>量超过</a:t>
            </a:r>
            <a:r>
              <a:rPr lang="en-US" altLang="zh-CN" sz="2000" dirty="0">
                <a:latin typeface="思源黑体 Normal" panose="020B0400000000000000" pitchFamily="34" charset="-122"/>
                <a:ea typeface="思源黑体 Normal" panose="020B0400000000000000" pitchFamily="34" charset="-122"/>
              </a:rPr>
              <a:t>12</a:t>
            </a:r>
            <a:r>
              <a:rPr lang="zh-CN" altLang="en-US" sz="2000" dirty="0">
                <a:latin typeface="思源黑体 Normal" panose="020B0400000000000000" pitchFamily="34" charset="-122"/>
                <a:ea typeface="思源黑体 Normal" panose="020B0400000000000000" pitchFamily="34" charset="-122"/>
              </a:rPr>
              <a:t>万</a:t>
            </a:r>
            <a:r>
              <a:rPr lang="zh-CN" altLang="zh-CN" sz="2000" dirty="0">
                <a:latin typeface="思源黑体 Normal" panose="020B0400000000000000" pitchFamily="34" charset="-122"/>
                <a:ea typeface="思源黑体 Normal" panose="020B0400000000000000" pitchFamily="34" charset="-122"/>
              </a:rPr>
              <a:t>篇</a:t>
            </a:r>
            <a:r>
              <a:rPr lang="zh-CN" altLang="en-US" sz="2000" dirty="0">
                <a:latin typeface="思源黑体 Normal" panose="020B0400000000000000" pitchFamily="34" charset="-122"/>
                <a:ea typeface="思源黑体 Normal" panose="020B0400000000000000" pitchFamily="34" charset="-122"/>
              </a:rPr>
              <a:t>。</a:t>
            </a:r>
            <a:endParaRPr lang="en-US" altLang="zh-CN" sz="2000" dirty="0">
              <a:latin typeface="思源黑体 Normal" panose="020B0400000000000000" pitchFamily="34" charset="-122"/>
              <a:ea typeface="思源黑体 Normal" panose="020B0400000000000000" pitchFamily="34" charset="-122"/>
            </a:endParaRPr>
          </a:p>
        </p:txBody>
      </p:sp>
      <p:sp>
        <p:nvSpPr>
          <p:cNvPr id="17412" name="Title 1"/>
          <p:cNvSpPr txBox="1">
            <a:spLocks/>
          </p:cNvSpPr>
          <p:nvPr/>
        </p:nvSpPr>
        <p:spPr bwMode="auto">
          <a:xfrm>
            <a:off x="767408" y="0"/>
            <a:ext cx="2592288" cy="576064"/>
          </a:xfrm>
          <a:prstGeom prst="rect">
            <a:avLst/>
          </a:prstGeom>
          <a:noFill/>
          <a:ln w="9525">
            <a:noFill/>
            <a:miter lim="800000"/>
            <a:headEnd/>
            <a:tailEnd/>
          </a:ln>
        </p:spPr>
        <p:txBody>
          <a:bodyPr anchor="ctr"/>
          <a:lstStyle/>
          <a:p>
            <a:pPr algn="ctr"/>
            <a:r>
              <a:rPr lang="en-US" altLang="zh-CN" sz="2800" b="1" dirty="0">
                <a:solidFill>
                  <a:schemeClr val="bg1"/>
                </a:solidFill>
                <a:latin typeface="思源黑体 Normal" panose="020B0400000000000000" pitchFamily="34" charset="-122"/>
                <a:ea typeface="思源黑体 Normal" panose="020B0400000000000000" pitchFamily="34" charset="-122"/>
              </a:rPr>
              <a:t>ASME </a:t>
            </a:r>
            <a:r>
              <a:rPr lang="zh-CN" altLang="en-US" sz="2800" b="1" dirty="0">
                <a:solidFill>
                  <a:schemeClr val="bg1"/>
                </a:solidFill>
                <a:latin typeface="思源黑体 Normal" panose="020B0400000000000000" pitchFamily="34" charset="-122"/>
                <a:ea typeface="思源黑体 Normal" panose="020B0400000000000000" pitchFamily="34" charset="-122"/>
              </a:rPr>
              <a:t>会议录</a:t>
            </a:r>
            <a:endParaRPr lang="en-US" altLang="zh-CN" sz="2800" b="1" u="sng" dirty="0">
              <a:solidFill>
                <a:schemeClr val="bg1"/>
              </a:solidFill>
              <a:latin typeface="思源黑体 Normal" panose="020B0400000000000000" pitchFamily="34" charset="-122"/>
              <a:ea typeface="思源黑体 Normal" panose="020B0400000000000000" pitchFamily="34" charset="-122"/>
            </a:endParaRPr>
          </a:p>
        </p:txBody>
      </p:sp>
      <p:sp>
        <p:nvSpPr>
          <p:cNvPr id="9" name="矩形 8"/>
          <p:cNvSpPr/>
          <p:nvPr/>
        </p:nvSpPr>
        <p:spPr>
          <a:xfrm>
            <a:off x="7752184" y="1916832"/>
            <a:ext cx="3500462" cy="369332"/>
          </a:xfrm>
          <a:prstGeom prst="rect">
            <a:avLst/>
          </a:prstGeom>
          <a:solidFill>
            <a:schemeClr val="accent2">
              <a:lumMod val="75000"/>
            </a:schemeClr>
          </a:solidFill>
          <a:ln>
            <a:solidFill>
              <a:schemeClr val="accent2">
                <a:lumMod val="60000"/>
                <a:lumOff val="40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spcBef>
                <a:spcPts val="600"/>
              </a:spcBef>
              <a:defRPr/>
            </a:pPr>
            <a:r>
              <a:rPr lang="en-US" altLang="zh-CN" b="1" dirty="0">
                <a:ln/>
                <a:solidFill>
                  <a:schemeClr val="bg1"/>
                </a:solidFill>
                <a:latin typeface="思源黑体 Normal" panose="020B0400000000000000" pitchFamily="34" charset="-122"/>
                <a:ea typeface="思源黑体 Normal" panose="020B0400000000000000" pitchFamily="34" charset="-122"/>
              </a:rPr>
              <a:t>2000</a:t>
            </a:r>
            <a:r>
              <a:rPr lang="zh-CN" altLang="en-US" b="1" dirty="0">
                <a:ln/>
                <a:solidFill>
                  <a:schemeClr val="bg1"/>
                </a:solidFill>
                <a:latin typeface="思源黑体 Normal" panose="020B0400000000000000" pitchFamily="34" charset="-122"/>
                <a:ea typeface="思源黑体 Normal" panose="020B0400000000000000" pitchFamily="34" charset="-122"/>
              </a:rPr>
              <a:t>至今</a:t>
            </a:r>
            <a:r>
              <a:rPr lang="en-US" altLang="zh-CN" b="1" dirty="0">
                <a:ln/>
                <a:solidFill>
                  <a:schemeClr val="bg1"/>
                </a:solidFill>
                <a:latin typeface="思源黑体 Normal" panose="020B0400000000000000" pitchFamily="34" charset="-122"/>
                <a:ea typeface="思源黑体 Normal" panose="020B0400000000000000" pitchFamily="34" charset="-122"/>
              </a:rPr>
              <a:t> ASME Proceedings</a:t>
            </a:r>
          </a:p>
        </p:txBody>
      </p:sp>
      <p:graphicFrame>
        <p:nvGraphicFramePr>
          <p:cNvPr id="7" name="表格 6"/>
          <p:cNvGraphicFramePr>
            <a:graphicFrameLocks noGrp="1"/>
          </p:cNvGraphicFramePr>
          <p:nvPr>
            <p:extLst>
              <p:ext uri="{D42A27DB-BD31-4B8C-83A1-F6EECF244321}">
                <p14:modId xmlns:p14="http://schemas.microsoft.com/office/powerpoint/2010/main" val="2836739978"/>
              </p:ext>
            </p:extLst>
          </p:nvPr>
        </p:nvGraphicFramePr>
        <p:xfrm>
          <a:off x="7757314" y="2599476"/>
          <a:ext cx="3495332" cy="2893186"/>
        </p:xfrm>
        <a:graphic>
          <a:graphicData uri="http://schemas.openxmlformats.org/drawingml/2006/table">
            <a:tbl>
              <a:tblPr firstRow="1" bandRow="1">
                <a:tableStyleId>{9DCAF9ED-07DC-4A11-8D7F-57B35C25682E}</a:tableStyleId>
              </a:tblPr>
              <a:tblGrid>
                <a:gridCol w="3495332">
                  <a:extLst>
                    <a:ext uri="{9D8B030D-6E8A-4147-A177-3AD203B41FA5}">
                      <a16:colId xmlns:a16="http://schemas.microsoft.com/office/drawing/2014/main" val="20000"/>
                    </a:ext>
                  </a:extLst>
                </a:gridCol>
              </a:tblGrid>
              <a:tr h="400764">
                <a:tc>
                  <a:txBody>
                    <a:bodyPr/>
                    <a:lstStyle/>
                    <a:p>
                      <a:pPr algn="ctr"/>
                      <a:r>
                        <a:rPr lang="zh-CN" altLang="en-US" dirty="0">
                          <a:latin typeface="思源黑体 Normal" panose="020B0400000000000000" pitchFamily="34" charset="-122"/>
                          <a:ea typeface="思源黑体 Normal" panose="020B0400000000000000" pitchFamily="34" charset="-122"/>
                        </a:rPr>
                        <a:t>会议录浏览结构</a:t>
                      </a:r>
                      <a:endParaRPr lang="zh-CN" altLang="en-US" b="1" dirty="0">
                        <a:latin typeface="思源黑体 Normal" panose="020B0400000000000000" pitchFamily="34" charset="-122"/>
                        <a:ea typeface="思源黑体 Normal" panose="020B0400000000000000" pitchFamily="34" charset="-122"/>
                      </a:endParaRPr>
                    </a:p>
                  </a:txBody>
                  <a:tcPr/>
                </a:tc>
                <a:extLst>
                  <a:ext uri="{0D108BD9-81ED-4DB2-BD59-A6C34878D82A}">
                    <a16:rowId xmlns:a16="http://schemas.microsoft.com/office/drawing/2014/main" val="10000"/>
                  </a:ext>
                </a:extLst>
              </a:tr>
              <a:tr h="400764">
                <a:tc>
                  <a:txBody>
                    <a:bodyPr/>
                    <a:lstStyle/>
                    <a:p>
                      <a:pPr algn="ctr"/>
                      <a:r>
                        <a:rPr lang="zh-CN" altLang="en-US" sz="1600" dirty="0">
                          <a:latin typeface="思源黑体 Normal" panose="020B0400000000000000" pitchFamily="34" charset="-122"/>
                          <a:ea typeface="思源黑体 Normal" panose="020B0400000000000000" pitchFamily="34" charset="-122"/>
                        </a:rPr>
                        <a:t>系列名称（如</a:t>
                      </a:r>
                      <a:r>
                        <a:rPr lang="en-US" altLang="zh-CN" sz="1600" dirty="0">
                          <a:latin typeface="思源黑体 Normal" panose="020B0400000000000000" pitchFamily="34" charset="-122"/>
                          <a:ea typeface="思源黑体 Normal" panose="020B0400000000000000" pitchFamily="34" charset="-122"/>
                        </a:rPr>
                        <a:t>IMECE</a:t>
                      </a:r>
                      <a:r>
                        <a:rPr lang="zh-CN" altLang="en-US" sz="1600" dirty="0">
                          <a:latin typeface="思源黑体 Normal" panose="020B0400000000000000" pitchFamily="34" charset="-122"/>
                          <a:ea typeface="思源黑体 Normal" panose="020B0400000000000000" pitchFamily="34" charset="-122"/>
                        </a:rPr>
                        <a:t>）</a:t>
                      </a:r>
                    </a:p>
                  </a:txBody>
                  <a:tcPr/>
                </a:tc>
                <a:extLst>
                  <a:ext uri="{0D108BD9-81ED-4DB2-BD59-A6C34878D82A}">
                    <a16:rowId xmlns:a16="http://schemas.microsoft.com/office/drawing/2014/main" val="10001"/>
                  </a:ext>
                </a:extLst>
              </a:tr>
              <a:tr h="400764">
                <a:tc>
                  <a:txBody>
                    <a:bodyPr/>
                    <a:lstStyle/>
                    <a:p>
                      <a:pPr algn="ctr"/>
                      <a:r>
                        <a:rPr lang="zh-CN" altLang="en-US" sz="1600" dirty="0">
                          <a:latin typeface="思源黑体 Normal" panose="020B0400000000000000" pitchFamily="34" charset="-122"/>
                          <a:ea typeface="思源黑体 Normal" panose="020B0400000000000000" pitchFamily="34" charset="-122"/>
                        </a:rPr>
                        <a:t>年份（如</a:t>
                      </a:r>
                      <a:r>
                        <a:rPr lang="en-US" altLang="zh-CN" sz="1600" dirty="0">
                          <a:latin typeface="思源黑体 Normal" panose="020B0400000000000000" pitchFamily="34" charset="-122"/>
                          <a:ea typeface="思源黑体 Normal" panose="020B0400000000000000" pitchFamily="34" charset="-122"/>
                        </a:rPr>
                        <a:t>2022</a:t>
                      </a:r>
                      <a:r>
                        <a:rPr lang="zh-CN" altLang="en-US" sz="1600" dirty="0">
                          <a:latin typeface="思源黑体 Normal" panose="020B0400000000000000" pitchFamily="34" charset="-122"/>
                          <a:ea typeface="思源黑体 Normal" panose="020B0400000000000000" pitchFamily="34" charset="-122"/>
                        </a:rPr>
                        <a:t>）</a:t>
                      </a:r>
                    </a:p>
                  </a:txBody>
                  <a:tcPr/>
                </a:tc>
                <a:extLst>
                  <a:ext uri="{0D108BD9-81ED-4DB2-BD59-A6C34878D82A}">
                    <a16:rowId xmlns:a16="http://schemas.microsoft.com/office/drawing/2014/main" val="10002"/>
                  </a:ext>
                </a:extLst>
              </a:tr>
              <a:tr h="400764">
                <a:tc>
                  <a:txBody>
                    <a:bodyPr/>
                    <a:lstStyle/>
                    <a:p>
                      <a:pPr algn="ctr"/>
                      <a:r>
                        <a:rPr lang="zh-CN" altLang="en-US" sz="1600" dirty="0">
                          <a:latin typeface="思源黑体 Normal" panose="020B0400000000000000" pitchFamily="34" charset="-122"/>
                          <a:ea typeface="思源黑体 Normal" panose="020B0400000000000000" pitchFamily="34" charset="-122"/>
                        </a:rPr>
                        <a:t>卷（如</a:t>
                      </a:r>
                      <a:r>
                        <a:rPr lang="en-US" altLang="zh-CN" sz="1600" dirty="0">
                          <a:latin typeface="思源黑体 Normal" panose="020B0400000000000000" pitchFamily="34" charset="-122"/>
                          <a:ea typeface="思源黑体 Normal" panose="020B0400000000000000" pitchFamily="34" charset="-122"/>
                        </a:rPr>
                        <a:t>Advanced Manufacturing</a:t>
                      </a:r>
                      <a:r>
                        <a:rPr lang="zh-CN" altLang="en-US" sz="1600" dirty="0">
                          <a:latin typeface="思源黑体 Normal" panose="020B0400000000000000" pitchFamily="34" charset="-122"/>
                          <a:ea typeface="思源黑体 Normal" panose="020B0400000000000000" pitchFamily="34" charset="-122"/>
                        </a:rPr>
                        <a:t>）</a:t>
                      </a:r>
                    </a:p>
                  </a:txBody>
                  <a:tcPr/>
                </a:tc>
                <a:extLst>
                  <a:ext uri="{0D108BD9-81ED-4DB2-BD59-A6C34878D82A}">
                    <a16:rowId xmlns:a16="http://schemas.microsoft.com/office/drawing/2014/main" val="10003"/>
                  </a:ext>
                </a:extLst>
              </a:tr>
              <a:tr h="889366">
                <a:tc>
                  <a:txBody>
                    <a:bodyPr/>
                    <a:lstStyle/>
                    <a:p>
                      <a:pPr algn="ctr"/>
                      <a:r>
                        <a:rPr lang="zh-CN" altLang="en-US" sz="1600" dirty="0">
                          <a:latin typeface="思源黑体 Normal" panose="020B0400000000000000" pitchFamily="34" charset="-122"/>
                          <a:ea typeface="思源黑体 Normal" panose="020B0400000000000000" pitchFamily="34" charset="-122"/>
                        </a:rPr>
                        <a:t>期（如</a:t>
                      </a:r>
                      <a:r>
                        <a:rPr lang="en-US" altLang="zh-CN" sz="1600" dirty="0">
                          <a:latin typeface="思源黑体 Normal" panose="020B0400000000000000" pitchFamily="34" charset="-122"/>
                          <a:ea typeface="思源黑体 Normal" panose="020B0400000000000000" pitchFamily="34" charset="-122"/>
                        </a:rPr>
                        <a:t>A Bio-Printing Strategy to Fabricate Geometrically Accurate 3d Scaffolds</a:t>
                      </a:r>
                      <a:r>
                        <a:rPr lang="zh-CN" altLang="en-US" sz="1600" dirty="0">
                          <a:latin typeface="思源黑体 Normal" panose="020B0400000000000000" pitchFamily="34" charset="-122"/>
                          <a:ea typeface="思源黑体 Normal" panose="020B0400000000000000" pitchFamily="34" charset="-122"/>
                        </a:rPr>
                        <a:t>）</a:t>
                      </a:r>
                    </a:p>
                  </a:txBody>
                  <a:tcPr/>
                </a:tc>
                <a:extLst>
                  <a:ext uri="{0D108BD9-81ED-4DB2-BD59-A6C34878D82A}">
                    <a16:rowId xmlns:a16="http://schemas.microsoft.com/office/drawing/2014/main" val="10004"/>
                  </a:ext>
                </a:extLst>
              </a:tr>
              <a:tr h="400764">
                <a:tc>
                  <a:txBody>
                    <a:bodyPr/>
                    <a:lstStyle/>
                    <a:p>
                      <a:pPr algn="ctr"/>
                      <a:r>
                        <a:rPr lang="zh-CN" altLang="en-US" sz="1600" dirty="0">
                          <a:latin typeface="思源黑体 Normal" panose="020B0400000000000000" pitchFamily="34" charset="-122"/>
                          <a:ea typeface="思源黑体 Normal" panose="020B0400000000000000" pitchFamily="34" charset="-122"/>
                        </a:rPr>
                        <a:t>文章（</a:t>
                      </a:r>
                      <a:r>
                        <a:rPr lang="en-US" altLang="zh-CN" sz="1600" dirty="0">
                          <a:latin typeface="思源黑体 Normal" panose="020B0400000000000000" pitchFamily="34" charset="-122"/>
                          <a:ea typeface="思源黑体 Normal" panose="020B0400000000000000" pitchFamily="34" charset="-122"/>
                        </a:rPr>
                        <a:t>PDF</a:t>
                      </a:r>
                      <a:r>
                        <a:rPr lang="zh-CN" altLang="en-US" sz="1600" dirty="0">
                          <a:latin typeface="思源黑体 Normal" panose="020B0400000000000000" pitchFamily="34" charset="-122"/>
                          <a:ea typeface="思源黑体 Normal" panose="020B0400000000000000" pitchFamily="34" charset="-122"/>
                        </a:rPr>
                        <a:t>格式）</a:t>
                      </a:r>
                    </a:p>
                  </a:txBody>
                  <a:tcPr/>
                </a:tc>
                <a:extLst>
                  <a:ext uri="{0D108BD9-81ED-4DB2-BD59-A6C34878D82A}">
                    <a16:rowId xmlns:a16="http://schemas.microsoft.com/office/drawing/2014/main" val="10005"/>
                  </a:ext>
                </a:extLst>
              </a:tr>
            </a:tbl>
          </a:graphicData>
        </a:graphic>
      </p:graphicFrame>
      <p:pic>
        <p:nvPicPr>
          <p:cNvPr id="2" name="图片 1"/>
          <p:cNvPicPr>
            <a:picLocks noChangeAspect="1"/>
          </p:cNvPicPr>
          <p:nvPr/>
        </p:nvPicPr>
        <p:blipFill>
          <a:blip r:embed="rId3"/>
          <a:stretch>
            <a:fillRect/>
          </a:stretch>
        </p:blipFill>
        <p:spPr>
          <a:xfrm>
            <a:off x="1127448" y="1269392"/>
            <a:ext cx="10678815" cy="458167"/>
          </a:xfrm>
          <a:prstGeom prst="rect">
            <a:avLst/>
          </a:prstGeom>
        </p:spPr>
      </p:pic>
    </p:spTree>
    <p:extLst>
      <p:ext uri="{BB962C8B-B14F-4D97-AF65-F5344CB8AC3E}">
        <p14:creationId xmlns:p14="http://schemas.microsoft.com/office/powerpoint/2010/main" val="388953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p:cNvSpPr txBox="1">
            <a:spLocks/>
          </p:cNvSpPr>
          <p:nvPr/>
        </p:nvSpPr>
        <p:spPr bwMode="auto">
          <a:xfrm>
            <a:off x="623392" y="0"/>
            <a:ext cx="3456383" cy="576064"/>
          </a:xfrm>
          <a:prstGeom prst="rect">
            <a:avLst/>
          </a:prstGeom>
          <a:noFill/>
          <a:ln w="9525">
            <a:noFill/>
            <a:miter lim="800000"/>
            <a:headEnd/>
            <a:tailEnd/>
          </a:ln>
        </p:spPr>
        <p:txBody>
          <a:bodyPr anchor="ctr"/>
          <a:lstStyle/>
          <a:p>
            <a:pPr algn="ctr"/>
            <a:r>
              <a:rPr lang="zh-CN" altLang="en-US" sz="2800" b="1" dirty="0">
                <a:solidFill>
                  <a:schemeClr val="bg1"/>
                </a:solidFill>
                <a:latin typeface="思源黑体 Normal" panose="020B0400000000000000" pitchFamily="34" charset="-122"/>
                <a:ea typeface="思源黑体 Normal" panose="020B0400000000000000" pitchFamily="34" charset="-122"/>
              </a:rPr>
              <a:t>会议文献来源示例</a:t>
            </a:r>
            <a:endParaRPr lang="en-US" altLang="zh-CN" sz="2800" b="1" u="sng" dirty="0">
              <a:solidFill>
                <a:schemeClr val="bg1"/>
              </a:solidFill>
              <a:latin typeface="思源黑体 Normal" panose="020B0400000000000000" pitchFamily="34" charset="-122"/>
              <a:ea typeface="思源黑体 Normal" panose="020B0400000000000000" pitchFamily="34" charset="-122"/>
            </a:endParaRPr>
          </a:p>
        </p:txBody>
      </p:sp>
      <p:graphicFrame>
        <p:nvGraphicFramePr>
          <p:cNvPr id="3" name="表格 2">
            <a:extLst>
              <a:ext uri="{FF2B5EF4-FFF2-40B4-BE49-F238E27FC236}">
                <a16:creationId xmlns:a16="http://schemas.microsoft.com/office/drawing/2014/main" id="{6B9B4949-EDBA-414E-A676-DE87CE5E1818}"/>
              </a:ext>
            </a:extLst>
          </p:cNvPr>
          <p:cNvGraphicFramePr>
            <a:graphicFrameLocks noGrp="1"/>
          </p:cNvGraphicFramePr>
          <p:nvPr>
            <p:extLst>
              <p:ext uri="{D42A27DB-BD31-4B8C-83A1-F6EECF244321}">
                <p14:modId xmlns:p14="http://schemas.microsoft.com/office/powerpoint/2010/main" val="404497701"/>
              </p:ext>
            </p:extLst>
          </p:nvPr>
        </p:nvGraphicFramePr>
        <p:xfrm>
          <a:off x="2207568" y="1268760"/>
          <a:ext cx="8064896" cy="4176464"/>
        </p:xfrm>
        <a:graphic>
          <a:graphicData uri="http://schemas.openxmlformats.org/drawingml/2006/table">
            <a:tbl>
              <a:tblPr firstRow="1" bandRow="1">
                <a:tableStyleId>{0E3FDE45-AF77-4B5C-9715-49D594BDF05E}</a:tableStyleId>
              </a:tblPr>
              <a:tblGrid>
                <a:gridCol w="8064896">
                  <a:extLst>
                    <a:ext uri="{9D8B030D-6E8A-4147-A177-3AD203B41FA5}">
                      <a16:colId xmlns:a16="http://schemas.microsoft.com/office/drawing/2014/main" val="1787667274"/>
                    </a:ext>
                  </a:extLst>
                </a:gridCol>
              </a:tblGrid>
              <a:tr h="422952">
                <a:tc>
                  <a:txBody>
                    <a:bodyPr/>
                    <a:lstStyle/>
                    <a:p>
                      <a:pPr marL="0" lvl="0" indent="0" algn="ctr">
                        <a:lnSpc>
                          <a:spcPct val="150000"/>
                        </a:lnSpc>
                        <a:spcAft>
                          <a:spcPts val="600"/>
                        </a:spcAft>
                        <a:buFont typeface="Wingdings" panose="05000000000000000000" pitchFamily="2" charset="2"/>
                        <a:buNone/>
                      </a:pPr>
                      <a:r>
                        <a:rPr lang="en-US" altLang="zh-CN" sz="2000" b="0" kern="100" dirty="0">
                          <a:solidFill>
                            <a:schemeClr val="tx1"/>
                          </a:solidFill>
                          <a:effectLst/>
                          <a:latin typeface="思源黑体 Normal" panose="020B0400000000000000" pitchFamily="34" charset="-122"/>
                          <a:ea typeface="思源黑体 Normal" panose="020B0400000000000000" pitchFamily="34" charset="-122"/>
                          <a:cs typeface="+mn-cs"/>
                        </a:rPr>
                        <a:t>GT </a:t>
                      </a:r>
                      <a:r>
                        <a:rPr lang="zh-CN" altLang="en-US" sz="2000" b="0" kern="100" dirty="0">
                          <a:solidFill>
                            <a:schemeClr val="tx1"/>
                          </a:solidFill>
                          <a:effectLst/>
                          <a:latin typeface="思源黑体 Normal" panose="020B0400000000000000" pitchFamily="34" charset="-122"/>
                          <a:ea typeface="思源黑体 Normal" panose="020B0400000000000000" pitchFamily="34" charset="-122"/>
                          <a:cs typeface="+mn-cs"/>
                        </a:rPr>
                        <a:t>涡轮机械技术会议和博览会</a:t>
                      </a:r>
                    </a:p>
                  </a:txBody>
                  <a:tcPr marL="68580" marR="68580" marT="0" marB="0"/>
                </a:tc>
                <a:extLst>
                  <a:ext uri="{0D108BD9-81ED-4DB2-BD59-A6C34878D82A}">
                    <a16:rowId xmlns:a16="http://schemas.microsoft.com/office/drawing/2014/main" val="1999530607"/>
                  </a:ext>
                </a:extLst>
              </a:tr>
              <a:tr h="416320">
                <a:tc>
                  <a:txBody>
                    <a:bodyPr/>
                    <a:lstStyle/>
                    <a:p>
                      <a:pPr marL="0" lvl="0" indent="0" algn="ctr">
                        <a:lnSpc>
                          <a:spcPct val="150000"/>
                        </a:lnSpc>
                        <a:spcAft>
                          <a:spcPts val="600"/>
                        </a:spcAft>
                        <a:buFont typeface="Wingdings" panose="05000000000000000000" pitchFamily="2" charset="2"/>
                        <a:buNone/>
                      </a:pPr>
                      <a:r>
                        <a:rPr lang="en-US" sz="2000" b="0" kern="100" dirty="0">
                          <a:effectLst/>
                          <a:latin typeface="思源黑体 Normal" panose="020B0400000000000000" pitchFamily="34" charset="-122"/>
                          <a:ea typeface="思源黑体 Normal" panose="020B0400000000000000" pitchFamily="34" charset="-122"/>
                        </a:rPr>
                        <a:t>HT </a:t>
                      </a:r>
                      <a:r>
                        <a:rPr lang="zh-CN" sz="2000" b="0" kern="100" dirty="0">
                          <a:effectLst/>
                          <a:latin typeface="思源黑体 Normal" panose="020B0400000000000000" pitchFamily="34" charset="-122"/>
                          <a:ea typeface="思源黑体 Normal" panose="020B0400000000000000" pitchFamily="34" charset="-122"/>
                        </a:rPr>
                        <a:t>传热会议</a:t>
                      </a:r>
                      <a:endParaRPr lang="zh-CN" sz="2000" b="0" kern="100" dirty="0">
                        <a:effectLst/>
                        <a:latin typeface="思源黑体 Normal" panose="020B0400000000000000" pitchFamily="34" charset="-122"/>
                        <a:ea typeface="思源黑体 Normal" panose="020B04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143943736"/>
                  </a:ext>
                </a:extLst>
              </a:tr>
              <a:tr h="416320">
                <a:tc>
                  <a:txBody>
                    <a:bodyPr/>
                    <a:lstStyle/>
                    <a:p>
                      <a:pPr marL="0" lvl="0" indent="0" algn="ctr">
                        <a:lnSpc>
                          <a:spcPct val="150000"/>
                        </a:lnSpc>
                        <a:spcAft>
                          <a:spcPts val="600"/>
                        </a:spcAft>
                        <a:buFont typeface="Wingdings" panose="05000000000000000000" pitchFamily="2" charset="2"/>
                        <a:buNone/>
                      </a:pPr>
                      <a:r>
                        <a:rPr lang="en-US" sz="2000" b="0" kern="100" dirty="0">
                          <a:effectLst/>
                          <a:latin typeface="思源黑体 Normal" panose="020B0400000000000000" pitchFamily="34" charset="-122"/>
                          <a:ea typeface="思源黑体 Normal" panose="020B0400000000000000" pitchFamily="34" charset="-122"/>
                        </a:rPr>
                        <a:t>IMECE  </a:t>
                      </a:r>
                      <a:r>
                        <a:rPr lang="zh-CN" sz="2000" b="0" kern="100" dirty="0">
                          <a:effectLst/>
                          <a:latin typeface="思源黑体 Normal" panose="020B0400000000000000" pitchFamily="34" charset="-122"/>
                          <a:ea typeface="思源黑体 Normal" panose="020B0400000000000000" pitchFamily="34" charset="-122"/>
                        </a:rPr>
                        <a:t>国际机械工程大会和博览</a:t>
                      </a:r>
                      <a:endParaRPr lang="zh-CN" sz="2000" b="0" kern="100" dirty="0">
                        <a:effectLst/>
                        <a:latin typeface="思源黑体 Normal" panose="020B0400000000000000" pitchFamily="34" charset="-122"/>
                        <a:ea typeface="思源黑体 Normal" panose="020B04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4121725341"/>
                  </a:ext>
                </a:extLst>
              </a:tr>
              <a:tr h="416320">
                <a:tc>
                  <a:txBody>
                    <a:bodyPr/>
                    <a:lstStyle/>
                    <a:p>
                      <a:pPr marL="0" lvl="0" indent="0" algn="ctr">
                        <a:lnSpc>
                          <a:spcPct val="150000"/>
                        </a:lnSpc>
                        <a:spcAft>
                          <a:spcPts val="600"/>
                        </a:spcAft>
                        <a:buFont typeface="Wingdings" panose="05000000000000000000" pitchFamily="2" charset="2"/>
                        <a:buNone/>
                      </a:pPr>
                      <a:r>
                        <a:rPr lang="en-US" sz="2000" b="0" kern="100" dirty="0">
                          <a:effectLst/>
                          <a:latin typeface="思源黑体 Normal" panose="020B0400000000000000" pitchFamily="34" charset="-122"/>
                          <a:ea typeface="思源黑体 Normal" panose="020B0400000000000000" pitchFamily="34" charset="-122"/>
                        </a:rPr>
                        <a:t>JRC  ASME/IEEE</a:t>
                      </a:r>
                      <a:r>
                        <a:rPr lang="zh-CN" sz="2000" b="0" kern="100" dirty="0">
                          <a:effectLst/>
                          <a:latin typeface="思源黑体 Normal" panose="020B0400000000000000" pitchFamily="34" charset="-122"/>
                          <a:ea typeface="思源黑体 Normal" panose="020B0400000000000000" pitchFamily="34" charset="-122"/>
                        </a:rPr>
                        <a:t>联合轨道大会</a:t>
                      </a:r>
                      <a:endParaRPr lang="zh-CN" sz="2000" b="0" kern="100" dirty="0">
                        <a:effectLst/>
                        <a:latin typeface="思源黑体 Normal" panose="020B0400000000000000" pitchFamily="34" charset="-122"/>
                        <a:ea typeface="思源黑体 Normal" panose="020B04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39822586"/>
                  </a:ext>
                </a:extLst>
              </a:tr>
              <a:tr h="416320">
                <a:tc>
                  <a:txBody>
                    <a:bodyPr/>
                    <a:lstStyle/>
                    <a:p>
                      <a:pPr marL="0" lvl="0" indent="0" algn="ctr">
                        <a:lnSpc>
                          <a:spcPct val="150000"/>
                        </a:lnSpc>
                        <a:spcAft>
                          <a:spcPts val="600"/>
                        </a:spcAft>
                        <a:buFont typeface="Wingdings" panose="05000000000000000000" pitchFamily="2" charset="2"/>
                        <a:buNone/>
                      </a:pPr>
                      <a:r>
                        <a:rPr lang="en-US" sz="2000" b="0" kern="100" dirty="0">
                          <a:effectLst/>
                          <a:latin typeface="思源黑体 Normal" panose="020B0400000000000000" pitchFamily="34" charset="-122"/>
                          <a:ea typeface="思源黑体 Normal" panose="020B0400000000000000" pitchFamily="34" charset="-122"/>
                        </a:rPr>
                        <a:t>SMASIS </a:t>
                      </a:r>
                      <a:r>
                        <a:rPr lang="zh-CN" sz="2000" b="0" kern="100" dirty="0">
                          <a:effectLst/>
                          <a:latin typeface="思源黑体 Normal" panose="020B0400000000000000" pitchFamily="34" charset="-122"/>
                          <a:ea typeface="思源黑体 Normal" panose="020B0400000000000000" pitchFamily="34" charset="-122"/>
                        </a:rPr>
                        <a:t>智慧材料、自适应结构和智能系统会议</a:t>
                      </a:r>
                      <a:endParaRPr lang="zh-CN" sz="2000" b="0" kern="100" dirty="0">
                        <a:effectLst/>
                        <a:latin typeface="思源黑体 Normal" panose="020B0400000000000000" pitchFamily="34" charset="-122"/>
                        <a:ea typeface="思源黑体 Normal" panose="020B04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543056455"/>
                  </a:ext>
                </a:extLst>
              </a:tr>
              <a:tr h="422952">
                <a:tc>
                  <a:txBody>
                    <a:bodyPr/>
                    <a:lstStyle/>
                    <a:p>
                      <a:pPr marL="0" lvl="0" indent="0" algn="ctr">
                        <a:lnSpc>
                          <a:spcPct val="150000"/>
                        </a:lnSpc>
                        <a:spcAft>
                          <a:spcPts val="600"/>
                        </a:spcAft>
                        <a:buFont typeface="Wingdings" panose="05000000000000000000" pitchFamily="2" charset="2"/>
                        <a:buNone/>
                      </a:pPr>
                      <a:r>
                        <a:rPr lang="zh-CN" altLang="en-US" sz="2000" b="0" kern="100" dirty="0">
                          <a:effectLst/>
                          <a:latin typeface="思源黑体 Normal" panose="020B0400000000000000" pitchFamily="34" charset="-122"/>
                          <a:ea typeface="思源黑体 Normal" panose="020B0400000000000000" pitchFamily="34" charset="-122"/>
                        </a:rPr>
                        <a:t> 	</a:t>
                      </a:r>
                      <a:r>
                        <a:rPr lang="en-US" altLang="zh-CN" sz="2000" b="0" kern="100" dirty="0">
                          <a:solidFill>
                            <a:schemeClr val="tx1"/>
                          </a:solidFill>
                          <a:effectLst/>
                          <a:latin typeface="思源黑体 Normal" panose="020B0400000000000000" pitchFamily="34" charset="-122"/>
                          <a:ea typeface="思源黑体 Normal" panose="020B0400000000000000" pitchFamily="34" charset="-122"/>
                        </a:rPr>
                        <a:t>OMAE </a:t>
                      </a:r>
                      <a:r>
                        <a:rPr lang="zh-CN" altLang="en-US" sz="2000" b="0" kern="100" dirty="0">
                          <a:solidFill>
                            <a:schemeClr val="tx1"/>
                          </a:solidFill>
                          <a:effectLst/>
                          <a:latin typeface="思源黑体 Normal" panose="020B0400000000000000" pitchFamily="34" charset="-122"/>
                          <a:ea typeface="思源黑体 Normal" panose="020B0400000000000000" pitchFamily="34" charset="-122"/>
                        </a:rPr>
                        <a:t>国际海洋、近海与极地工程会议</a:t>
                      </a:r>
                      <a:endParaRPr lang="zh-CN" altLang="en-US" sz="2000" b="0" kern="100" dirty="0">
                        <a:solidFill>
                          <a:schemeClr val="tx1"/>
                        </a:solidFill>
                        <a:effectLst/>
                        <a:latin typeface="思源黑体 Normal" panose="020B0400000000000000" pitchFamily="34" charset="-122"/>
                        <a:ea typeface="思源黑体 Normal" panose="020B0400000000000000" pitchFamily="34" charset="-122"/>
                        <a:cs typeface="+mn-cs"/>
                      </a:endParaRPr>
                    </a:p>
                  </a:txBody>
                  <a:tcPr marL="68580" marR="68580" marT="0" marB="0"/>
                </a:tc>
                <a:extLst>
                  <a:ext uri="{0D108BD9-81ED-4DB2-BD59-A6C34878D82A}">
                    <a16:rowId xmlns:a16="http://schemas.microsoft.com/office/drawing/2014/main" val="2070457226"/>
                  </a:ext>
                </a:extLst>
              </a:tr>
              <a:tr h="416320">
                <a:tc>
                  <a:txBody>
                    <a:bodyPr/>
                    <a:lstStyle/>
                    <a:p>
                      <a:pPr marL="0" lvl="0" indent="0" algn="ctr">
                        <a:lnSpc>
                          <a:spcPct val="150000"/>
                        </a:lnSpc>
                        <a:spcAft>
                          <a:spcPts val="600"/>
                        </a:spcAft>
                        <a:buFont typeface="Wingdings" panose="05000000000000000000" pitchFamily="2" charset="2"/>
                        <a:buNone/>
                      </a:pPr>
                      <a:r>
                        <a:rPr lang="en-US" sz="2000" b="0" kern="100" dirty="0">
                          <a:effectLst/>
                          <a:latin typeface="思源黑体 Normal" panose="020B0400000000000000" pitchFamily="34" charset="-122"/>
                          <a:ea typeface="思源黑体 Normal" panose="020B0400000000000000" pitchFamily="34" charset="-122"/>
                        </a:rPr>
                        <a:t>PVP  ASME</a:t>
                      </a:r>
                      <a:r>
                        <a:rPr lang="zh-CN" sz="2000" b="0" kern="100" dirty="0">
                          <a:effectLst/>
                          <a:latin typeface="思源黑体 Normal" panose="020B0400000000000000" pitchFamily="34" charset="-122"/>
                          <a:ea typeface="思源黑体 Normal" panose="020B0400000000000000" pitchFamily="34" charset="-122"/>
                        </a:rPr>
                        <a:t>压力容器和管线会议</a:t>
                      </a:r>
                      <a:endParaRPr lang="zh-CN" sz="2000" b="0" kern="100" dirty="0">
                        <a:effectLst/>
                        <a:latin typeface="思源黑体 Normal" panose="020B0400000000000000" pitchFamily="34" charset="-122"/>
                        <a:ea typeface="思源黑体 Normal" panose="020B04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790891417"/>
                  </a:ext>
                </a:extLst>
              </a:tr>
              <a:tr h="416320">
                <a:tc>
                  <a:txBody>
                    <a:bodyPr/>
                    <a:lstStyle/>
                    <a:p>
                      <a:pPr marL="0" lvl="0" indent="0" algn="ctr">
                        <a:lnSpc>
                          <a:spcPct val="150000"/>
                        </a:lnSpc>
                        <a:spcAft>
                          <a:spcPts val="600"/>
                        </a:spcAft>
                        <a:buFont typeface="Wingdings" panose="05000000000000000000" pitchFamily="2" charset="2"/>
                        <a:buNone/>
                      </a:pPr>
                      <a:r>
                        <a:rPr lang="en-US" sz="2000" b="0" kern="100" dirty="0">
                          <a:effectLst/>
                          <a:latin typeface="思源黑体 Normal" panose="020B0400000000000000" pitchFamily="34" charset="-122"/>
                          <a:ea typeface="思源黑体 Normal" panose="020B0400000000000000" pitchFamily="34" charset="-122"/>
                        </a:rPr>
                        <a:t>ICONE  </a:t>
                      </a:r>
                      <a:r>
                        <a:rPr lang="zh-CN" sz="2000" b="0" kern="100" dirty="0">
                          <a:effectLst/>
                          <a:latin typeface="思源黑体 Normal" panose="020B0400000000000000" pitchFamily="34" charset="-122"/>
                          <a:ea typeface="思源黑体 Normal" panose="020B0400000000000000" pitchFamily="34" charset="-122"/>
                        </a:rPr>
                        <a:t>国际核工程会议</a:t>
                      </a:r>
                      <a:endParaRPr lang="zh-CN" sz="2000" b="0" kern="100" dirty="0">
                        <a:effectLst/>
                        <a:latin typeface="思源黑体 Normal" panose="020B0400000000000000" pitchFamily="34" charset="-122"/>
                        <a:ea typeface="思源黑体 Normal" panose="020B04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441143657"/>
                  </a:ext>
                </a:extLst>
              </a:tr>
              <a:tr h="416320">
                <a:tc>
                  <a:txBody>
                    <a:bodyPr/>
                    <a:lstStyle/>
                    <a:p>
                      <a:pPr marL="0" lvl="0" indent="0" algn="ctr">
                        <a:lnSpc>
                          <a:spcPct val="150000"/>
                        </a:lnSpc>
                        <a:spcAft>
                          <a:spcPts val="600"/>
                        </a:spcAft>
                        <a:buFont typeface="Wingdings" panose="05000000000000000000" pitchFamily="2" charset="2"/>
                        <a:buNone/>
                      </a:pPr>
                      <a:r>
                        <a:rPr lang="en-US" sz="2000" b="0" kern="100" dirty="0">
                          <a:effectLst/>
                          <a:latin typeface="思源黑体 Normal" panose="020B0400000000000000" pitchFamily="34" charset="-122"/>
                          <a:ea typeface="思源黑体 Normal" panose="020B0400000000000000" pitchFamily="34" charset="-122"/>
                        </a:rPr>
                        <a:t>MSEC  </a:t>
                      </a:r>
                      <a:r>
                        <a:rPr lang="zh-CN" sz="2000" b="0" kern="100" dirty="0">
                          <a:effectLst/>
                          <a:latin typeface="思源黑体 Normal" panose="020B0400000000000000" pitchFamily="34" charset="-122"/>
                          <a:ea typeface="思源黑体 Normal" panose="020B0400000000000000" pitchFamily="34" charset="-122"/>
                        </a:rPr>
                        <a:t>国际制造科学和工程会议</a:t>
                      </a:r>
                      <a:endParaRPr lang="zh-CN" sz="2000" b="0" kern="100" dirty="0">
                        <a:effectLst/>
                        <a:latin typeface="思源黑体 Normal" panose="020B0400000000000000" pitchFamily="34" charset="-122"/>
                        <a:ea typeface="思源黑体 Normal" panose="020B04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185936314"/>
                  </a:ext>
                </a:extLst>
              </a:tr>
              <a:tr h="416320">
                <a:tc>
                  <a:txBody>
                    <a:bodyPr/>
                    <a:lstStyle/>
                    <a:p>
                      <a:pPr marL="0" lvl="0" indent="0" algn="ctr">
                        <a:lnSpc>
                          <a:spcPct val="150000"/>
                        </a:lnSpc>
                        <a:spcAft>
                          <a:spcPts val="600"/>
                        </a:spcAft>
                        <a:buFont typeface="Wingdings" panose="05000000000000000000" pitchFamily="2" charset="2"/>
                        <a:buNone/>
                      </a:pPr>
                      <a:r>
                        <a:rPr lang="en-US" sz="2000" b="0" kern="100" dirty="0">
                          <a:effectLst/>
                          <a:latin typeface="思源黑体 Normal" panose="020B0400000000000000" pitchFamily="34" charset="-122"/>
                          <a:ea typeface="思源黑体 Normal" panose="020B0400000000000000" pitchFamily="34" charset="-122"/>
                        </a:rPr>
                        <a:t>IDETC/CIE  </a:t>
                      </a:r>
                      <a:r>
                        <a:rPr lang="zh-CN" sz="2000" b="0" kern="100" dirty="0">
                          <a:effectLst/>
                          <a:latin typeface="思源黑体 Normal" panose="020B0400000000000000" pitchFamily="34" charset="-122"/>
                          <a:ea typeface="思源黑体 Normal" panose="020B0400000000000000" pitchFamily="34" charset="-122"/>
                        </a:rPr>
                        <a:t>国际设计工程技术暨工程中的计算机和信息学会议</a:t>
                      </a:r>
                      <a:endParaRPr lang="zh-CN" sz="2000" b="0" kern="100" dirty="0">
                        <a:effectLst/>
                        <a:latin typeface="思源黑体 Normal" panose="020B0400000000000000" pitchFamily="34" charset="-122"/>
                        <a:ea typeface="思源黑体 Normal" panose="020B0400000000000000"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2591668998"/>
                  </a:ext>
                </a:extLst>
              </a:tr>
            </a:tbl>
          </a:graphicData>
        </a:graphic>
      </p:graphicFrame>
    </p:spTree>
    <p:extLst>
      <p:ext uri="{BB962C8B-B14F-4D97-AF65-F5344CB8AC3E}">
        <p14:creationId xmlns:p14="http://schemas.microsoft.com/office/powerpoint/2010/main" val="2263775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txBox="1">
            <a:spLocks/>
          </p:cNvSpPr>
          <p:nvPr/>
        </p:nvSpPr>
        <p:spPr bwMode="auto">
          <a:xfrm>
            <a:off x="1559496" y="1054173"/>
            <a:ext cx="8064896" cy="2520627"/>
          </a:xfrm>
          <a:prstGeom prst="rect">
            <a:avLst/>
          </a:prstGeom>
          <a:noFill/>
          <a:ln w="9525">
            <a:noFill/>
            <a:miter lim="800000"/>
            <a:headEnd/>
            <a:tailEnd/>
          </a:ln>
        </p:spPr>
        <p:txBody>
          <a:bodyPr/>
          <a:lstStyle/>
          <a:p>
            <a:pPr>
              <a:lnSpc>
                <a:spcPct val="150000"/>
              </a:lnSpc>
            </a:pPr>
            <a:r>
              <a:rPr lang="en-US" altLang="zh-CN" sz="2000" dirty="0">
                <a:latin typeface="思源黑体 Normal" panose="020B0400000000000000" pitchFamily="34" charset="-122"/>
                <a:ea typeface="思源黑体 Normal" panose="020B0400000000000000" pitchFamily="34" charset="-122"/>
              </a:rPr>
              <a:t>ASME</a:t>
            </a:r>
            <a:r>
              <a:rPr lang="zh-CN" altLang="en-US" sz="2000" dirty="0">
                <a:latin typeface="思源黑体 Normal" panose="020B0400000000000000" pitchFamily="34" charset="-122"/>
                <a:ea typeface="思源黑体 Normal" panose="020B0400000000000000" pitchFamily="34" charset="-122"/>
              </a:rPr>
              <a:t>（</a:t>
            </a:r>
            <a:r>
              <a:rPr lang="en-US" altLang="zh-CN" sz="2000" dirty="0">
                <a:latin typeface="思源黑体 Normal" panose="020B0400000000000000" pitchFamily="34" charset="-122"/>
                <a:ea typeface="思源黑体 Normal" panose="020B0400000000000000" pitchFamily="34" charset="-122"/>
              </a:rPr>
              <a:t>American Society of Mechanical Engineers</a:t>
            </a:r>
            <a:r>
              <a:rPr lang="zh-CN" altLang="en-US" sz="2000" dirty="0">
                <a:latin typeface="思源黑体 Normal" panose="020B0400000000000000" pitchFamily="34" charset="-122"/>
                <a:ea typeface="思源黑体 Normal" panose="020B0400000000000000" pitchFamily="34" charset="-122"/>
              </a:rPr>
              <a:t>，美国机械工程师学会）致力于为全球工程界提供应对现实挑战的解决方案。其成立于</a:t>
            </a:r>
            <a:r>
              <a:rPr lang="en-US" altLang="zh-CN" sz="2000" dirty="0">
                <a:latin typeface="思源黑体 Normal" panose="020B0400000000000000" pitchFamily="34" charset="-122"/>
                <a:ea typeface="思源黑体 Normal" panose="020B0400000000000000" pitchFamily="34" charset="-122"/>
              </a:rPr>
              <a:t>1880</a:t>
            </a:r>
            <a:r>
              <a:rPr lang="zh-CN" altLang="en-US" sz="2000" dirty="0">
                <a:latin typeface="思源黑体 Normal" panose="020B0400000000000000" pitchFamily="34" charset="-122"/>
                <a:ea typeface="思源黑体 Normal" panose="020B0400000000000000" pitchFamily="34" charset="-122"/>
              </a:rPr>
              <a:t>年，是一家拥有超过</a:t>
            </a:r>
            <a:r>
              <a:rPr lang="en-US" altLang="zh-CN" sz="2000" dirty="0">
                <a:latin typeface="思源黑体 Normal" panose="020B0400000000000000" pitchFamily="34" charset="-122"/>
                <a:ea typeface="思源黑体 Normal" panose="020B0400000000000000" pitchFamily="34" charset="-122"/>
              </a:rPr>
              <a:t>13</a:t>
            </a:r>
            <a:r>
              <a:rPr lang="zh-CN" altLang="en-US" sz="2000" dirty="0">
                <a:latin typeface="思源黑体 Normal" panose="020B0400000000000000" pitchFamily="34" charset="-122"/>
                <a:ea typeface="思源黑体 Normal" panose="020B0400000000000000" pitchFamily="34" charset="-122"/>
              </a:rPr>
              <a:t>万名会员的国际性非盈利教育和技术组织，同时也是世界上最大的技术出版机构之一，通过促进跨学科工程领域协作、知识共享与技能发展，彰显工程师在社会发展中的关键作用。</a:t>
            </a:r>
          </a:p>
        </p:txBody>
      </p:sp>
      <p:pic>
        <p:nvPicPr>
          <p:cNvPr id="71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827293" y="680254"/>
            <a:ext cx="2363119" cy="1368592"/>
          </a:xfrm>
          <a:prstGeom prst="rect">
            <a:avLst/>
          </a:prstGeom>
          <a:noFill/>
          <a:ln w="9525">
            <a:noFill/>
            <a:miter lim="800000"/>
            <a:headEnd/>
            <a:tailEnd/>
          </a:ln>
        </p:spPr>
      </p:pic>
      <p:sp>
        <p:nvSpPr>
          <p:cNvPr id="5" name="Title 1"/>
          <p:cNvSpPr txBox="1">
            <a:spLocks/>
          </p:cNvSpPr>
          <p:nvPr/>
        </p:nvSpPr>
        <p:spPr bwMode="auto">
          <a:xfrm>
            <a:off x="911424" y="-27317"/>
            <a:ext cx="2808312" cy="648512"/>
          </a:xfrm>
          <a:prstGeom prst="rect">
            <a:avLst/>
          </a:prstGeom>
          <a:noFill/>
          <a:ln w="9525">
            <a:noFill/>
            <a:miter lim="800000"/>
            <a:headEnd/>
            <a:tailEnd/>
          </a:ln>
        </p:spPr>
        <p:txBody>
          <a:bodyPr anchor="ctr"/>
          <a:lstStyle/>
          <a:p>
            <a:pPr algn="ctr"/>
            <a:r>
              <a:rPr lang="en-US" altLang="zh-CN" sz="2800" b="1" dirty="0">
                <a:solidFill>
                  <a:schemeClr val="bg1"/>
                </a:solidFill>
                <a:latin typeface="思源黑体 Normal" panose="020B0400000000000000" pitchFamily="34" charset="-122"/>
                <a:ea typeface="思源黑体 Normal" panose="020B0400000000000000" pitchFamily="34" charset="-122"/>
              </a:rPr>
              <a:t>ASME </a:t>
            </a:r>
            <a:r>
              <a:rPr lang="zh-CN" altLang="en-US" sz="2800" b="1" dirty="0">
                <a:solidFill>
                  <a:schemeClr val="bg1"/>
                </a:solidFill>
                <a:latin typeface="思源黑体 Normal" panose="020B0400000000000000" pitchFamily="34" charset="-122"/>
                <a:ea typeface="思源黑体 Normal" panose="020B0400000000000000" pitchFamily="34" charset="-122"/>
              </a:rPr>
              <a:t>学会简介</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2440617506"/>
              </p:ext>
            </p:extLst>
          </p:nvPr>
        </p:nvGraphicFramePr>
        <p:xfrm>
          <a:off x="1703512" y="3717032"/>
          <a:ext cx="7645971" cy="2159001"/>
        </p:xfrm>
        <a:graphic>
          <a:graphicData uri="http://schemas.openxmlformats.org/drawingml/2006/table">
            <a:tbl>
              <a:tblPr/>
              <a:tblGrid>
                <a:gridCol w="2641614">
                  <a:extLst>
                    <a:ext uri="{9D8B030D-6E8A-4147-A177-3AD203B41FA5}">
                      <a16:colId xmlns:a16="http://schemas.microsoft.com/office/drawing/2014/main" val="20000"/>
                    </a:ext>
                  </a:extLst>
                </a:gridCol>
                <a:gridCol w="5004357">
                  <a:extLst>
                    <a:ext uri="{9D8B030D-6E8A-4147-A177-3AD203B41FA5}">
                      <a16:colId xmlns:a16="http://schemas.microsoft.com/office/drawing/2014/main" val="20001"/>
                    </a:ext>
                  </a:extLst>
                </a:gridCol>
              </a:tblGrid>
              <a:tr h="458788">
                <a:tc>
                  <a:txBody>
                    <a:bodyPr/>
                    <a:lstStyle/>
                    <a:p>
                      <a:pPr marL="287338" marR="0" lvl="0" indent="0" algn="just" defTabSz="914400" rtl="0" eaLnBrk="1" fontAlgn="base" latinLnBrk="0" hangingPunct="1">
                        <a:lnSpc>
                          <a:spcPct val="100000"/>
                        </a:lnSpc>
                        <a:spcBef>
                          <a:spcPct val="0"/>
                        </a:spcBef>
                        <a:spcAft>
                          <a:spcPct val="0"/>
                        </a:spcAft>
                        <a:buClrTx/>
                        <a:buSzTx/>
                        <a:buFontTx/>
                        <a:buNone/>
                        <a:tabLst/>
                      </a:pPr>
                      <a:r>
                        <a:rPr kumimoji="0" lang="zh-CN" sz="1400" b="1" i="0" u="none" strike="noStrike" cap="none" normalizeH="0" baseline="0" dirty="0">
                          <a:ln>
                            <a:noFill/>
                          </a:ln>
                          <a:solidFill>
                            <a:srgbClr val="0F243E"/>
                          </a:solidFill>
                          <a:effectLst/>
                          <a:latin typeface="思源黑体 Normal" panose="020B0400000000000000" pitchFamily="34" charset="-122"/>
                          <a:ea typeface="思源黑体 Normal" panose="020B0400000000000000" pitchFamily="34" charset="-122"/>
                          <a:cs typeface="MicrosoftYaHei-Bold"/>
                        </a:rPr>
                        <a:t>基本信息</a:t>
                      </a:r>
                      <a:endParaRPr kumimoji="0" 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Times New Roman" pitchFamily="18" charset="0"/>
                      </a:endParaRPr>
                    </a:p>
                  </a:txBody>
                  <a:tcPr marL="63623" marR="6362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7338" marR="0" lvl="0" indent="0" algn="just" defTabSz="914400" rtl="0" eaLnBrk="1" fontAlgn="base" latinLnBrk="0" hangingPunct="1">
                        <a:lnSpc>
                          <a:spcPct val="100000"/>
                        </a:lnSpc>
                        <a:spcBef>
                          <a:spcPct val="0"/>
                        </a:spcBef>
                        <a:spcAft>
                          <a:spcPct val="0"/>
                        </a:spcAft>
                        <a:buClrTx/>
                        <a:buSzTx/>
                        <a:buFontTx/>
                        <a:buNone/>
                        <a:tabLst/>
                      </a:pPr>
                      <a:r>
                        <a:rPr kumimoji="0" lang="zh-CN" sz="1400" b="1" i="0" u="none" strike="noStrike" cap="none" normalizeH="0" baseline="0" dirty="0">
                          <a:ln>
                            <a:noFill/>
                          </a:ln>
                          <a:solidFill>
                            <a:srgbClr val="0F243E"/>
                          </a:solidFill>
                          <a:effectLst/>
                          <a:latin typeface="思源黑体 Normal" panose="020B0400000000000000" pitchFamily="34" charset="-122"/>
                          <a:ea typeface="思源黑体 Normal" panose="020B0400000000000000" pitchFamily="34" charset="-122"/>
                          <a:cs typeface="MicrosoftYaHei-Bold"/>
                        </a:rPr>
                        <a:t>研究</a:t>
                      </a:r>
                      <a:r>
                        <a:rPr kumimoji="0" lang="zh-CN" altLang="en-US" sz="1400" b="1" i="0" u="none" strike="noStrike" cap="none" normalizeH="0" baseline="0" dirty="0">
                          <a:ln>
                            <a:noFill/>
                          </a:ln>
                          <a:solidFill>
                            <a:srgbClr val="0F243E"/>
                          </a:solidFill>
                          <a:effectLst/>
                          <a:latin typeface="思源黑体 Normal" panose="020B0400000000000000" pitchFamily="34" charset="-122"/>
                          <a:ea typeface="思源黑体 Normal" panose="020B0400000000000000" pitchFamily="34" charset="-122"/>
                          <a:cs typeface="MicrosoftYaHei-Bold"/>
                        </a:rPr>
                        <a:t>活动</a:t>
                      </a:r>
                      <a:endParaRPr kumimoji="0" 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Times New Roman" pitchFamily="18" charset="0"/>
                      </a:endParaRPr>
                    </a:p>
                  </a:txBody>
                  <a:tcPr marL="63623" marR="6362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00213">
                <a:tc>
                  <a:txBody>
                    <a:bodyPr/>
                    <a:lstStyle/>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成立年份</a:t>
                      </a:r>
                      <a:r>
                        <a:rPr kumimoji="0" lang="zh-CN" altLang="en-US"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a:t>
                      </a:r>
                      <a:r>
                        <a:rPr kumimoji="0" lang="en-US" alt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1880 </a:t>
                      </a:r>
                      <a:r>
                        <a:rPr kumimoji="0" 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年</a:t>
                      </a:r>
                      <a:endParaRPr kumimoji="0" 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Times New Roman" pitchFamily="18" charset="0"/>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会员人数</a:t>
                      </a:r>
                      <a:r>
                        <a:rPr kumimoji="0" lang="zh-CN" altLang="en-US"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a:t>
                      </a:r>
                      <a:r>
                        <a:rPr kumimoji="0" lang="en-US" alt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130,000+</a:t>
                      </a:r>
                      <a:endParaRPr kumimoji="0" lang="zh-CN"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Times New Roman" pitchFamily="18" charset="0"/>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遍布国家</a:t>
                      </a:r>
                      <a:r>
                        <a:rPr kumimoji="0" lang="zh-CN" altLang="en-US"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a:t>
                      </a:r>
                      <a:r>
                        <a:rPr kumimoji="0" lang="en-US" alt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130+</a:t>
                      </a:r>
                      <a:endParaRPr kumimoji="0" lang="zh-CN"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Times New Roman" pitchFamily="18" charset="0"/>
                      </a:endParaRPr>
                    </a:p>
                  </a:txBody>
                  <a:tcPr marL="63623" marR="6362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下属研究所</a:t>
                      </a:r>
                      <a:r>
                        <a:rPr kumimoji="0" lang="zh-CN" altLang="en-US"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a:t>
                      </a:r>
                      <a:r>
                        <a:rPr kumimoji="0" 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国际燃气涡轮研究所、国际石油技术研究所</a:t>
                      </a:r>
                      <a:endParaRPr kumimoji="0" 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Times New Roman" pitchFamily="18" charset="0"/>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altLang="en-US"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学术</a:t>
                      </a:r>
                      <a:r>
                        <a:rPr kumimoji="0" lang="zh-CN"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会议</a:t>
                      </a:r>
                      <a:r>
                        <a:rPr kumimoji="0" lang="zh-CN" altLang="en-US"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a:t>
                      </a:r>
                      <a:r>
                        <a:rPr kumimoji="0" lang="zh-CN" altLang="en-US"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约</a:t>
                      </a:r>
                      <a:r>
                        <a:rPr kumimoji="0" lang="en-US" alt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40</a:t>
                      </a:r>
                      <a:r>
                        <a:rPr kumimoji="0" 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场</a:t>
                      </a:r>
                      <a:r>
                        <a:rPr kumimoji="0" lang="en-US" alt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a:t>
                      </a:r>
                      <a:r>
                        <a:rPr kumimoji="0" lang="zh-CN" altLang="en-US"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年</a:t>
                      </a:r>
                      <a:endParaRPr kumimoji="0" lang="en-US" alt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altLang="zh-CN"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参会者国家</a:t>
                      </a:r>
                      <a:r>
                        <a:rPr kumimoji="0" lang="zh-CN" altLang="en-US"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a:t>
                      </a:r>
                      <a:r>
                        <a:rPr kumimoji="0" lang="en-US" alt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MicrosoftYaHei-Bold"/>
                        </a:rPr>
                        <a:t>90+</a:t>
                      </a: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altLang="en-US"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Times New Roman" pitchFamily="18" charset="0"/>
                        </a:rPr>
                        <a:t>专业发展课程：</a:t>
                      </a:r>
                      <a:r>
                        <a:rPr kumimoji="0" lang="zh-CN" altLang="en-US"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Times New Roman" pitchFamily="18" charset="0"/>
                        </a:rPr>
                        <a:t>约</a:t>
                      </a:r>
                      <a:r>
                        <a:rPr kumimoji="0" lang="en-US" alt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Times New Roman" pitchFamily="18" charset="0"/>
                        </a:rPr>
                        <a:t>200</a:t>
                      </a:r>
                      <a:r>
                        <a:rPr kumimoji="0" lang="zh-CN" altLang="en-US"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Times New Roman" pitchFamily="18" charset="0"/>
                        </a:rPr>
                        <a:t>次</a:t>
                      </a:r>
                      <a:r>
                        <a:rPr kumimoji="0" lang="en-US" alt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Times New Roman" pitchFamily="18" charset="0"/>
                        </a:rPr>
                        <a:t>/</a:t>
                      </a:r>
                      <a:r>
                        <a:rPr kumimoji="0" lang="zh-CN" altLang="en-US"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Times New Roman" pitchFamily="18" charset="0"/>
                        </a:rPr>
                        <a:t>年</a:t>
                      </a:r>
                      <a:endParaRPr kumimoji="0" 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Times New Roman" pitchFamily="18" charset="0"/>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altLang="en-US" sz="1400" b="0"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Times New Roman" pitchFamily="18" charset="0"/>
                        </a:rPr>
                        <a:t>规范和标准：</a:t>
                      </a:r>
                      <a:r>
                        <a:rPr kumimoji="0" lang="en-US" altLang="zh-CN" sz="14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cs typeface="Times New Roman" pitchFamily="18" charset="0"/>
                        </a:rPr>
                        <a:t>1000+</a:t>
                      </a:r>
                    </a:p>
                  </a:txBody>
                  <a:tcPr marL="63623" marR="6362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795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p:cNvSpPr txBox="1">
            <a:spLocks/>
          </p:cNvSpPr>
          <p:nvPr/>
        </p:nvSpPr>
        <p:spPr bwMode="auto">
          <a:xfrm>
            <a:off x="839416" y="30864"/>
            <a:ext cx="2000134" cy="552999"/>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知名会议</a:t>
            </a:r>
            <a:endParaRPr lang="en-US" altLang="zh-CN" sz="2800" b="1" u="sng" dirty="0">
              <a:solidFill>
                <a:schemeClr val="bg1"/>
              </a:solidFill>
              <a:latin typeface="思源黑体 Normal" panose="020B0400000000000000" pitchFamily="34" charset="-122"/>
              <a:ea typeface="思源黑体 Normal" panose="020B0400000000000000" pitchFamily="34" charset="-122"/>
            </a:endParaRPr>
          </a:p>
        </p:txBody>
      </p:sp>
      <p:sp>
        <p:nvSpPr>
          <p:cNvPr id="3" name="矩形 2">
            <a:extLst>
              <a:ext uri="{FF2B5EF4-FFF2-40B4-BE49-F238E27FC236}">
                <a16:creationId xmlns:a16="http://schemas.microsoft.com/office/drawing/2014/main" id="{F2F23E05-6B52-4070-8DE7-6EDC4ED03214}"/>
              </a:ext>
            </a:extLst>
          </p:cNvPr>
          <p:cNvSpPr/>
          <p:nvPr/>
        </p:nvSpPr>
        <p:spPr>
          <a:xfrm>
            <a:off x="1993942" y="2562829"/>
            <a:ext cx="6171966" cy="738664"/>
          </a:xfrm>
          <a:prstGeom prst="rect">
            <a:avLst/>
          </a:prstGeom>
        </p:spPr>
        <p:txBody>
          <a:bodyPr wrap="square">
            <a:spAutoFit/>
          </a:bodyPr>
          <a:lstStyle/>
          <a:p>
            <a:r>
              <a:rPr lang="en-US" altLang="zh-CN" sz="1400" b="1" dirty="0">
                <a:latin typeface="思源黑体 Normal" panose="020B0400000000000000" pitchFamily="34" charset="-122"/>
                <a:ea typeface="思源黑体 Normal" panose="020B0400000000000000" pitchFamily="34" charset="-122"/>
              </a:rPr>
              <a:t>Turbo Expo: Turbomachinery Technical Conference and Exposition  (GT)</a:t>
            </a:r>
          </a:p>
          <a:p>
            <a:r>
              <a:rPr lang="zh-CN" altLang="en-US" sz="1400" b="1" dirty="0">
                <a:latin typeface="思源黑体 Normal" panose="020B0400000000000000" pitchFamily="34" charset="-122"/>
                <a:ea typeface="思源黑体 Normal" panose="020B0400000000000000" pitchFamily="34" charset="-122"/>
              </a:rPr>
              <a:t>涡轮机械技术会议和博览会</a:t>
            </a:r>
            <a:r>
              <a:rPr lang="zh-CN" altLang="en-US" sz="1400" dirty="0">
                <a:latin typeface="思源黑体 Normal" panose="020B0400000000000000" pitchFamily="34" charset="-122"/>
                <a:ea typeface="思源黑体 Normal" panose="020B0400000000000000" pitchFamily="34" charset="-122"/>
              </a:rPr>
              <a:t>（数据库收录</a:t>
            </a:r>
            <a:r>
              <a:rPr lang="en-US" altLang="zh-CN" sz="1400" dirty="0">
                <a:latin typeface="思源黑体 Normal" panose="020B0400000000000000" pitchFamily="34" charset="-122"/>
                <a:ea typeface="思源黑体 Normal" panose="020B0400000000000000" pitchFamily="34" charset="-122"/>
              </a:rPr>
              <a:t>1956</a:t>
            </a:r>
            <a:r>
              <a:rPr lang="zh-CN" altLang="en-US" sz="1400" dirty="0">
                <a:latin typeface="思源黑体 Normal" panose="020B0400000000000000" pitchFamily="34" charset="-122"/>
                <a:ea typeface="思源黑体 Normal" panose="020B0400000000000000" pitchFamily="34" charset="-122"/>
              </a:rPr>
              <a:t>年至今的会议录）</a:t>
            </a:r>
          </a:p>
        </p:txBody>
      </p:sp>
      <p:sp>
        <p:nvSpPr>
          <p:cNvPr id="5" name="矩形 4">
            <a:extLst>
              <a:ext uri="{FF2B5EF4-FFF2-40B4-BE49-F238E27FC236}">
                <a16:creationId xmlns:a16="http://schemas.microsoft.com/office/drawing/2014/main" id="{E493D551-5C93-4728-88D2-AFC4246DB0B5}"/>
              </a:ext>
            </a:extLst>
          </p:cNvPr>
          <p:cNvSpPr/>
          <p:nvPr/>
        </p:nvSpPr>
        <p:spPr>
          <a:xfrm>
            <a:off x="2020278" y="5196134"/>
            <a:ext cx="6171966" cy="523220"/>
          </a:xfrm>
          <a:prstGeom prst="rect">
            <a:avLst/>
          </a:prstGeom>
        </p:spPr>
        <p:txBody>
          <a:bodyPr wrap="square">
            <a:spAutoFit/>
          </a:bodyPr>
          <a:lstStyle/>
          <a:p>
            <a:r>
              <a:rPr lang="en-US" altLang="zh-CN" sz="1400" b="1" dirty="0">
                <a:latin typeface="思源黑体 Normal" panose="020B0400000000000000" pitchFamily="34" charset="-122"/>
                <a:ea typeface="思源黑体 Normal" panose="020B0400000000000000" pitchFamily="34" charset="-122"/>
              </a:rPr>
              <a:t>Smart Materials, Adaptive Structures and Intelligent Systems (SMASIS)</a:t>
            </a:r>
          </a:p>
          <a:p>
            <a:r>
              <a:rPr lang="zh-CN" altLang="en-US" sz="1400" b="1" dirty="0">
                <a:latin typeface="思源黑体 Normal" panose="020B0400000000000000" pitchFamily="34" charset="-122"/>
                <a:ea typeface="思源黑体 Normal" panose="020B0400000000000000" pitchFamily="34" charset="-122"/>
              </a:rPr>
              <a:t>智慧材料、自适应结构和智能系统会议</a:t>
            </a:r>
            <a:r>
              <a:rPr lang="zh-CN" altLang="en-US" sz="1400" dirty="0">
                <a:latin typeface="思源黑体 Normal" panose="020B0400000000000000" pitchFamily="34" charset="-122"/>
                <a:ea typeface="思源黑体 Normal" panose="020B0400000000000000" pitchFamily="34" charset="-122"/>
              </a:rPr>
              <a:t>（数据库收录</a:t>
            </a:r>
            <a:r>
              <a:rPr lang="en-US" altLang="zh-CN" sz="1400" dirty="0">
                <a:latin typeface="思源黑体 Normal" panose="020B0400000000000000" pitchFamily="34" charset="-122"/>
                <a:ea typeface="思源黑体 Normal" panose="020B0400000000000000" pitchFamily="34" charset="-122"/>
              </a:rPr>
              <a:t>2008</a:t>
            </a:r>
            <a:r>
              <a:rPr lang="zh-CN" altLang="en-US" sz="1400" dirty="0">
                <a:latin typeface="思源黑体 Normal" panose="020B0400000000000000" pitchFamily="34" charset="-122"/>
                <a:ea typeface="思源黑体 Normal" panose="020B0400000000000000" pitchFamily="34" charset="-122"/>
              </a:rPr>
              <a:t>年至今的会议录）</a:t>
            </a:r>
          </a:p>
        </p:txBody>
      </p:sp>
      <p:sp>
        <p:nvSpPr>
          <p:cNvPr id="20" name="对话气泡: 圆角矩形 19">
            <a:extLst>
              <a:ext uri="{FF2B5EF4-FFF2-40B4-BE49-F238E27FC236}">
                <a16:creationId xmlns:a16="http://schemas.microsoft.com/office/drawing/2014/main" id="{FE442F27-F7E7-44BC-9B75-EEE3FC2FADE6}"/>
              </a:ext>
            </a:extLst>
          </p:cNvPr>
          <p:cNvSpPr/>
          <p:nvPr/>
        </p:nvSpPr>
        <p:spPr>
          <a:xfrm>
            <a:off x="7909597" y="1146362"/>
            <a:ext cx="3062550" cy="1872507"/>
          </a:xfrm>
          <a:prstGeom prst="wedgeRoundRectCallout">
            <a:avLst>
              <a:gd name="adj1" fmla="val -73673"/>
              <a:gd name="adj2" fmla="val -487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Normal" panose="020B0400000000000000" pitchFamily="34" charset="-122"/>
              <a:ea typeface="思源黑体 Normal" panose="020B0400000000000000" pitchFamily="34" charset="-122"/>
            </a:endParaRPr>
          </a:p>
        </p:txBody>
      </p:sp>
      <p:sp>
        <p:nvSpPr>
          <p:cNvPr id="22" name="文本框 21">
            <a:extLst>
              <a:ext uri="{FF2B5EF4-FFF2-40B4-BE49-F238E27FC236}">
                <a16:creationId xmlns:a16="http://schemas.microsoft.com/office/drawing/2014/main" id="{B7CC3F69-79B8-4E76-96EB-96D5C30BB5DF}"/>
              </a:ext>
            </a:extLst>
          </p:cNvPr>
          <p:cNvSpPr txBox="1"/>
          <p:nvPr/>
        </p:nvSpPr>
        <p:spPr>
          <a:xfrm>
            <a:off x="7972483" y="1340060"/>
            <a:ext cx="2936778" cy="1569660"/>
          </a:xfrm>
          <a:prstGeom prst="rect">
            <a:avLst/>
          </a:prstGeom>
          <a:noFill/>
        </p:spPr>
        <p:txBody>
          <a:bodyPr wrap="square" rtlCol="0">
            <a:spAutoFit/>
          </a:bodyPr>
          <a:lstStyle/>
          <a:p>
            <a:pPr algn="just"/>
            <a:r>
              <a:rPr lang="zh-CN" altLang="en-US" sz="1200" b="1" dirty="0">
                <a:latin typeface="思源黑体 Normal" panose="020B0400000000000000" pitchFamily="34" charset="-122"/>
                <a:ea typeface="思源黑体 Normal" panose="020B0400000000000000" pitchFamily="34" charset="-122"/>
              </a:rPr>
              <a:t>会议录涉及主题：</a:t>
            </a:r>
          </a:p>
          <a:p>
            <a:pPr algn="just"/>
            <a:r>
              <a:rPr lang="zh-CN" altLang="en-US" sz="1200" dirty="0">
                <a:latin typeface="思源黑体 Normal" panose="020B0400000000000000" pitchFamily="34" charset="-122"/>
                <a:ea typeface="思源黑体 Normal" panose="020B0400000000000000" pitchFamily="34" charset="-122"/>
              </a:rPr>
              <a:t>航空发动机；陶瓷；煤、生物质与替代燃料；控制、诊断与仪器仪表；循环创新；电力；能源存储；风机与鼓风机；传热；工业及热电联产；制造材料与冶金；微型燃气轮机、涡轮增压器与小型涡轮机械；石油与天然气应用；结构与动力学；超临界二氧化碳动力循环等。</a:t>
            </a:r>
          </a:p>
        </p:txBody>
      </p:sp>
      <p:pic>
        <p:nvPicPr>
          <p:cNvPr id="12" name="图片 11"/>
          <p:cNvPicPr/>
          <p:nvPr/>
        </p:nvPicPr>
        <p:blipFill>
          <a:blip r:embed="rId3" cstate="print">
            <a:extLst>
              <a:ext uri="{28A0092B-C50C-407E-A947-70E740481C1C}">
                <a14:useLocalDpi xmlns:a14="http://schemas.microsoft.com/office/drawing/2010/main" val="0"/>
              </a:ext>
            </a:extLst>
          </a:blip>
          <a:stretch>
            <a:fillRect/>
          </a:stretch>
        </p:blipFill>
        <p:spPr>
          <a:xfrm>
            <a:off x="2109224" y="1277753"/>
            <a:ext cx="4861560" cy="1260000"/>
          </a:xfrm>
          <a:prstGeom prst="rect">
            <a:avLst/>
          </a:prstGeom>
        </p:spPr>
      </p:pic>
      <p:pic>
        <p:nvPicPr>
          <p:cNvPr id="13" name="图片 12"/>
          <p:cNvPicPr/>
          <p:nvPr/>
        </p:nvPicPr>
        <p:blipFill>
          <a:blip r:embed="rId4" cstate="print">
            <a:extLst>
              <a:ext uri="{28A0092B-C50C-407E-A947-70E740481C1C}">
                <a14:useLocalDpi xmlns:a14="http://schemas.microsoft.com/office/drawing/2010/main" val="0"/>
              </a:ext>
            </a:extLst>
          </a:blip>
          <a:stretch>
            <a:fillRect/>
          </a:stretch>
        </p:blipFill>
        <p:spPr bwMode="auto">
          <a:xfrm>
            <a:off x="2135560" y="3869267"/>
            <a:ext cx="4860000" cy="1260000"/>
          </a:xfrm>
          <a:prstGeom prst="rect">
            <a:avLst/>
          </a:prstGeom>
          <a:noFill/>
          <a:ln w="9525">
            <a:noFill/>
            <a:miter lim="800000"/>
            <a:headEnd/>
            <a:tailEnd/>
          </a:ln>
        </p:spPr>
      </p:pic>
      <p:sp>
        <p:nvSpPr>
          <p:cNvPr id="11" name="对话气泡: 圆角矩形 19">
            <a:extLst>
              <a:ext uri="{FF2B5EF4-FFF2-40B4-BE49-F238E27FC236}">
                <a16:creationId xmlns:a16="http://schemas.microsoft.com/office/drawing/2014/main" id="{FE442F27-F7E7-44BC-9B75-EEE3FC2FADE6}"/>
              </a:ext>
            </a:extLst>
          </p:cNvPr>
          <p:cNvSpPr/>
          <p:nvPr/>
        </p:nvSpPr>
        <p:spPr>
          <a:xfrm>
            <a:off x="8112224" y="3712759"/>
            <a:ext cx="2700000" cy="1440000"/>
          </a:xfrm>
          <a:prstGeom prst="wedgeRoundRectCallout">
            <a:avLst>
              <a:gd name="adj1" fmla="val -82065"/>
              <a:gd name="adj2" fmla="val 1444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Normal" panose="020B0400000000000000" pitchFamily="34" charset="-122"/>
              <a:ea typeface="思源黑体 Normal" panose="020B0400000000000000" pitchFamily="34" charset="-122"/>
            </a:endParaRPr>
          </a:p>
        </p:txBody>
      </p:sp>
      <p:sp>
        <p:nvSpPr>
          <p:cNvPr id="14" name="文本框 13">
            <a:extLst>
              <a:ext uri="{FF2B5EF4-FFF2-40B4-BE49-F238E27FC236}">
                <a16:creationId xmlns:a16="http://schemas.microsoft.com/office/drawing/2014/main" id="{B7CC3F69-79B8-4E76-96EB-96D5C30BB5DF}"/>
              </a:ext>
            </a:extLst>
          </p:cNvPr>
          <p:cNvSpPr txBox="1"/>
          <p:nvPr/>
        </p:nvSpPr>
        <p:spPr>
          <a:xfrm>
            <a:off x="8165988" y="3883428"/>
            <a:ext cx="2579165" cy="1015663"/>
          </a:xfrm>
          <a:prstGeom prst="rect">
            <a:avLst/>
          </a:prstGeom>
          <a:noFill/>
        </p:spPr>
        <p:txBody>
          <a:bodyPr wrap="square" rtlCol="0">
            <a:spAutoFit/>
          </a:bodyPr>
          <a:lstStyle/>
          <a:p>
            <a:r>
              <a:rPr lang="zh-CN" altLang="en-US" sz="1200" b="1" dirty="0">
                <a:latin typeface="思源黑体 Normal" panose="020B0400000000000000" pitchFamily="34" charset="-122"/>
                <a:ea typeface="思源黑体 Normal" panose="020B0400000000000000" pitchFamily="34" charset="-122"/>
              </a:rPr>
              <a:t>会议录涉及主题：</a:t>
            </a:r>
          </a:p>
          <a:p>
            <a:r>
              <a:rPr lang="en-US" altLang="zh-CN" sz="1200" dirty="0" err="1">
                <a:latin typeface="思源黑体 Normal" panose="020B0400000000000000" pitchFamily="34" charset="-122"/>
                <a:ea typeface="思源黑体 Normal" panose="020B0400000000000000" pitchFamily="34" charset="-122"/>
              </a:rPr>
              <a:t>多功能材料</a:t>
            </a:r>
            <a:r>
              <a:rPr lang="zh-CN" altLang="en-US" sz="1200" dirty="0">
                <a:latin typeface="思源黑体 Normal" panose="020B0400000000000000" pitchFamily="34" charset="-122"/>
                <a:ea typeface="思源黑体 Normal" panose="020B0400000000000000" pitchFamily="34" charset="-122"/>
              </a:rPr>
              <a:t>、</a:t>
            </a:r>
            <a:r>
              <a:rPr lang="en-US" altLang="zh-CN" sz="1200" dirty="0" err="1">
                <a:latin typeface="思源黑体 Normal" panose="020B0400000000000000" pitchFamily="34" charset="-122"/>
                <a:ea typeface="思源黑体 Normal" panose="020B0400000000000000" pitchFamily="34" charset="-122"/>
              </a:rPr>
              <a:t>放射性材料的力学和特性</a:t>
            </a:r>
            <a:r>
              <a:rPr lang="zh-CN" altLang="en-US" sz="1200" dirty="0">
                <a:latin typeface="思源黑体 Normal" panose="020B0400000000000000" pitchFamily="34" charset="-122"/>
                <a:ea typeface="思源黑体 Normal" panose="020B0400000000000000" pitchFamily="34" charset="-122"/>
              </a:rPr>
              <a:t>、</a:t>
            </a:r>
            <a:r>
              <a:rPr lang="en-US" altLang="zh-CN" sz="1200" dirty="0" err="1">
                <a:latin typeface="思源黑体 Normal" panose="020B0400000000000000" pitchFamily="34" charset="-122"/>
                <a:ea typeface="思源黑体 Normal" panose="020B0400000000000000" pitchFamily="34" charset="-122"/>
              </a:rPr>
              <a:t>集成系统的设计和使用</a:t>
            </a:r>
            <a:r>
              <a:rPr lang="zh-CN" altLang="en-US" sz="1200" dirty="0">
                <a:latin typeface="思源黑体 Normal" panose="020B0400000000000000" pitchFamily="34" charset="-122"/>
                <a:ea typeface="思源黑体 Normal" panose="020B0400000000000000" pitchFamily="34" charset="-122"/>
              </a:rPr>
              <a:t>、</a:t>
            </a:r>
            <a:r>
              <a:rPr lang="en-US" altLang="zh-CN" sz="1200" dirty="0" err="1">
                <a:latin typeface="思源黑体 Normal" panose="020B0400000000000000" pitchFamily="34" charset="-122"/>
                <a:ea typeface="思源黑体 Normal" panose="020B0400000000000000" pitchFamily="34" charset="-122"/>
              </a:rPr>
              <a:t>结构健康性监测</a:t>
            </a:r>
            <a:r>
              <a:rPr lang="zh-CN" altLang="en-US" sz="1200" dirty="0">
                <a:latin typeface="思源黑体 Normal" panose="020B0400000000000000" pitchFamily="34" charset="-122"/>
                <a:ea typeface="思源黑体 Normal" panose="020B0400000000000000" pitchFamily="34" charset="-122"/>
              </a:rPr>
              <a:t>、</a:t>
            </a:r>
            <a:r>
              <a:rPr lang="en-US" altLang="zh-CN" sz="1200" dirty="0" err="1">
                <a:latin typeface="思源黑体 Normal" panose="020B0400000000000000" pitchFamily="34" charset="-122"/>
                <a:ea typeface="思源黑体 Normal" panose="020B0400000000000000" pitchFamily="34" charset="-122"/>
              </a:rPr>
              <a:t>建模、模拟和控制</a:t>
            </a:r>
            <a:r>
              <a:rPr lang="zh-CN" altLang="en-US" sz="1200" dirty="0">
                <a:latin typeface="思源黑体 Normal" panose="020B0400000000000000" pitchFamily="34" charset="-122"/>
                <a:ea typeface="思源黑体 Normal" panose="020B0400000000000000" pitchFamily="34" charset="-122"/>
              </a:rPr>
              <a:t>、</a:t>
            </a:r>
            <a:r>
              <a:rPr lang="en-US" altLang="zh-CN" sz="1200" dirty="0" err="1">
                <a:latin typeface="思源黑体 Normal" panose="020B0400000000000000" pitchFamily="34" charset="-122"/>
                <a:ea typeface="思源黑体 Normal" panose="020B0400000000000000" pitchFamily="34" charset="-122"/>
              </a:rPr>
              <a:t>仿生智慧材料</a:t>
            </a:r>
            <a:r>
              <a:rPr lang="en-US" altLang="zh-CN" sz="1200" dirty="0">
                <a:latin typeface="思源黑体 Normal" panose="020B0400000000000000" pitchFamily="34" charset="-122"/>
                <a:ea typeface="思源黑体 Normal" panose="020B0400000000000000" pitchFamily="34" charset="-122"/>
              </a:rPr>
              <a:t> </a:t>
            </a:r>
            <a:r>
              <a:rPr lang="en-US" altLang="zh-CN" sz="1200" dirty="0" err="1">
                <a:latin typeface="思源黑体 Normal" panose="020B0400000000000000" pitchFamily="34" charset="-122"/>
                <a:ea typeface="思源黑体 Normal" panose="020B0400000000000000" pitchFamily="34" charset="-122"/>
              </a:rPr>
              <a:t>和系统</a:t>
            </a:r>
            <a:r>
              <a:rPr lang="zh-CN" altLang="en-US" sz="1200" dirty="0">
                <a:latin typeface="思源黑体 Normal" panose="020B0400000000000000" pitchFamily="34" charset="-122"/>
                <a:ea typeface="思源黑体 Normal" panose="020B0400000000000000" pitchFamily="34" charset="-122"/>
              </a:rPr>
              <a:t>、</a:t>
            </a:r>
            <a:r>
              <a:rPr lang="en-US" altLang="zh-CN" sz="1200" dirty="0" err="1">
                <a:latin typeface="思源黑体 Normal" panose="020B0400000000000000" pitchFamily="34" charset="-122"/>
                <a:ea typeface="思源黑体 Normal" panose="020B0400000000000000" pitchFamily="34" charset="-122"/>
              </a:rPr>
              <a:t>能量收集</a:t>
            </a:r>
            <a:r>
              <a:rPr lang="zh-CN" altLang="en-US" sz="1200" dirty="0">
                <a:latin typeface="思源黑体 Normal" panose="020B0400000000000000" pitchFamily="34" charset="-122"/>
                <a:ea typeface="思源黑体 Normal" panose="020B0400000000000000" pitchFamily="34" charset="-122"/>
              </a:rPr>
              <a:t>等。</a:t>
            </a:r>
          </a:p>
        </p:txBody>
      </p:sp>
    </p:spTree>
    <p:extLst>
      <p:ext uri="{BB962C8B-B14F-4D97-AF65-F5344CB8AC3E}">
        <p14:creationId xmlns:p14="http://schemas.microsoft.com/office/powerpoint/2010/main" val="3453381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835A49EE-4739-4659-ABA2-70B5E22698E6}"/>
              </a:ext>
            </a:extLst>
          </p:cNvPr>
          <p:cNvSpPr/>
          <p:nvPr/>
        </p:nvSpPr>
        <p:spPr>
          <a:xfrm>
            <a:off x="1960712" y="2489977"/>
            <a:ext cx="7200800" cy="523220"/>
          </a:xfrm>
          <a:prstGeom prst="rect">
            <a:avLst/>
          </a:prstGeom>
        </p:spPr>
        <p:txBody>
          <a:bodyPr wrap="square">
            <a:spAutoFit/>
          </a:bodyPr>
          <a:lstStyle/>
          <a:p>
            <a:r>
              <a:rPr lang="en-US" altLang="zh-CN" sz="1400" b="1" dirty="0">
                <a:latin typeface="思源黑体 Normal" panose="020B0400000000000000" pitchFamily="34" charset="-122"/>
                <a:ea typeface="思源黑体 Normal" panose="020B0400000000000000" pitchFamily="34" charset="-122"/>
              </a:rPr>
              <a:t>International Mechanical Engineering Congress &amp; Exposition (IMECE)</a:t>
            </a:r>
          </a:p>
          <a:p>
            <a:r>
              <a:rPr lang="zh-CN" altLang="en-US" sz="1400" b="1" dirty="0">
                <a:latin typeface="思源黑体 Normal" panose="020B0400000000000000" pitchFamily="34" charset="-122"/>
                <a:ea typeface="思源黑体 Normal" panose="020B0400000000000000" pitchFamily="34" charset="-122"/>
              </a:rPr>
              <a:t>国际机械工程大会和博览</a:t>
            </a:r>
            <a:r>
              <a:rPr lang="zh-CN" altLang="en-US" sz="1400" dirty="0">
                <a:latin typeface="思源黑体 Normal" panose="020B0400000000000000" pitchFamily="34" charset="-122"/>
                <a:ea typeface="思源黑体 Normal" panose="020B0400000000000000" pitchFamily="34" charset="-122"/>
              </a:rPr>
              <a:t>（数据库收录</a:t>
            </a:r>
            <a:r>
              <a:rPr lang="en-US" altLang="zh-CN" sz="1400" dirty="0">
                <a:latin typeface="思源黑体 Normal" panose="020B0400000000000000" pitchFamily="34" charset="-122"/>
                <a:ea typeface="思源黑体 Normal" panose="020B0400000000000000" pitchFamily="34" charset="-122"/>
              </a:rPr>
              <a:t>1996</a:t>
            </a:r>
            <a:r>
              <a:rPr lang="zh-CN" altLang="en-US" sz="1400" dirty="0">
                <a:latin typeface="思源黑体 Normal" panose="020B0400000000000000" pitchFamily="34" charset="-122"/>
                <a:ea typeface="思源黑体 Normal" panose="020B0400000000000000" pitchFamily="34" charset="-122"/>
              </a:rPr>
              <a:t>年至今的会议录）</a:t>
            </a:r>
            <a:endParaRPr lang="en-US" altLang="zh-CN" sz="1400" b="1" dirty="0">
              <a:latin typeface="思源黑体 Normal" panose="020B0400000000000000" pitchFamily="34" charset="-122"/>
              <a:ea typeface="思源黑体 Normal" panose="020B0400000000000000" pitchFamily="34" charset="-122"/>
            </a:endParaRPr>
          </a:p>
        </p:txBody>
      </p:sp>
      <p:sp>
        <p:nvSpPr>
          <p:cNvPr id="2" name="矩形 1">
            <a:extLst>
              <a:ext uri="{FF2B5EF4-FFF2-40B4-BE49-F238E27FC236}">
                <a16:creationId xmlns:a16="http://schemas.microsoft.com/office/drawing/2014/main" id="{91C0D279-2B3B-41F9-8BF7-EAA910DCA7F1}"/>
              </a:ext>
            </a:extLst>
          </p:cNvPr>
          <p:cNvSpPr/>
          <p:nvPr/>
        </p:nvSpPr>
        <p:spPr>
          <a:xfrm>
            <a:off x="1993784" y="5075132"/>
            <a:ext cx="6494286" cy="523220"/>
          </a:xfrm>
          <a:prstGeom prst="rect">
            <a:avLst/>
          </a:prstGeom>
        </p:spPr>
        <p:txBody>
          <a:bodyPr wrap="square">
            <a:spAutoFit/>
          </a:bodyPr>
          <a:lstStyle/>
          <a:p>
            <a:r>
              <a:rPr lang="en-US" altLang="zh-CN" sz="1400" b="1" dirty="0">
                <a:latin typeface="思源黑体 Normal" panose="020B0400000000000000" pitchFamily="34" charset="-122"/>
                <a:ea typeface="思源黑体 Normal" panose="020B0400000000000000" pitchFamily="34" charset="-122"/>
              </a:rPr>
              <a:t>International Conference on Ocean, Offshore &amp; Arctic Engineering®(OMAE)</a:t>
            </a:r>
          </a:p>
          <a:p>
            <a:r>
              <a:rPr lang="zh-CN" altLang="en-US" sz="1400" b="1" dirty="0">
                <a:latin typeface="思源黑体 Normal" panose="020B0400000000000000" pitchFamily="34" charset="-122"/>
                <a:ea typeface="思源黑体 Normal" panose="020B0400000000000000" pitchFamily="34" charset="-122"/>
              </a:rPr>
              <a:t>国际海洋、近海与极地工程会议</a:t>
            </a:r>
            <a:r>
              <a:rPr lang="zh-CN" altLang="en-US" sz="1400" dirty="0">
                <a:latin typeface="思源黑体 Normal" panose="020B0400000000000000" pitchFamily="34" charset="-122"/>
                <a:ea typeface="思源黑体 Normal" panose="020B0400000000000000" pitchFamily="34" charset="-122"/>
              </a:rPr>
              <a:t>（数据库收录</a:t>
            </a:r>
            <a:r>
              <a:rPr lang="en-US" altLang="zh-CN" sz="1400" dirty="0">
                <a:latin typeface="思源黑体 Normal" panose="020B0400000000000000" pitchFamily="34" charset="-122"/>
                <a:ea typeface="思源黑体 Normal" panose="020B0400000000000000" pitchFamily="34" charset="-122"/>
              </a:rPr>
              <a:t>2002</a:t>
            </a:r>
            <a:r>
              <a:rPr lang="zh-CN" altLang="en-US" sz="1400" dirty="0">
                <a:latin typeface="思源黑体 Normal" panose="020B0400000000000000" pitchFamily="34" charset="-122"/>
                <a:ea typeface="思源黑体 Normal" panose="020B0400000000000000" pitchFamily="34" charset="-122"/>
              </a:rPr>
              <a:t>年至今的会议录）</a:t>
            </a:r>
          </a:p>
        </p:txBody>
      </p:sp>
      <p:pic>
        <p:nvPicPr>
          <p:cNvPr id="14" name="图片 13" descr="2"/>
          <p:cNvPicPr/>
          <p:nvPr/>
        </p:nvPicPr>
        <p:blipFill>
          <a:blip r:embed="rId3" cstate="print">
            <a:extLst>
              <a:ext uri="{28A0092B-C50C-407E-A947-70E740481C1C}">
                <a14:useLocalDpi xmlns:a14="http://schemas.microsoft.com/office/drawing/2010/main" val="0"/>
              </a:ext>
            </a:extLst>
          </a:blip>
          <a:srcRect t="18578" b="18578"/>
          <a:stretch>
            <a:fillRect/>
          </a:stretch>
        </p:blipFill>
        <p:spPr bwMode="auto">
          <a:xfrm>
            <a:off x="2098494" y="1248380"/>
            <a:ext cx="4860000" cy="1260000"/>
          </a:xfrm>
          <a:prstGeom prst="rect">
            <a:avLst/>
          </a:prstGeom>
          <a:noFill/>
          <a:ln>
            <a:noFill/>
          </a:ln>
          <a:effectLst/>
        </p:spPr>
      </p:pic>
      <p:sp>
        <p:nvSpPr>
          <p:cNvPr id="15" name="对话气泡: 圆角矩形 19">
            <a:extLst>
              <a:ext uri="{FF2B5EF4-FFF2-40B4-BE49-F238E27FC236}">
                <a16:creationId xmlns:a16="http://schemas.microsoft.com/office/drawing/2014/main" id="{FE442F27-F7E7-44BC-9B75-EEE3FC2FADE6}"/>
              </a:ext>
            </a:extLst>
          </p:cNvPr>
          <p:cNvSpPr/>
          <p:nvPr/>
        </p:nvSpPr>
        <p:spPr>
          <a:xfrm>
            <a:off x="8040216" y="1049557"/>
            <a:ext cx="3350582" cy="1986230"/>
          </a:xfrm>
          <a:prstGeom prst="wedgeRoundRectCallout">
            <a:avLst>
              <a:gd name="adj1" fmla="val -77389"/>
              <a:gd name="adj2" fmla="val -2062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Normal" panose="020B0400000000000000" pitchFamily="34" charset="-122"/>
              <a:ea typeface="思源黑体 Normal" panose="020B0400000000000000" pitchFamily="34" charset="-122"/>
            </a:endParaRPr>
          </a:p>
        </p:txBody>
      </p:sp>
      <p:sp>
        <p:nvSpPr>
          <p:cNvPr id="16" name="文本框 15">
            <a:extLst>
              <a:ext uri="{FF2B5EF4-FFF2-40B4-BE49-F238E27FC236}">
                <a16:creationId xmlns:a16="http://schemas.microsoft.com/office/drawing/2014/main" id="{B7CC3F69-79B8-4E76-96EB-96D5C30BB5DF}"/>
              </a:ext>
            </a:extLst>
          </p:cNvPr>
          <p:cNvSpPr txBox="1"/>
          <p:nvPr/>
        </p:nvSpPr>
        <p:spPr>
          <a:xfrm>
            <a:off x="8184232" y="1170346"/>
            <a:ext cx="3152802" cy="1754326"/>
          </a:xfrm>
          <a:prstGeom prst="rect">
            <a:avLst/>
          </a:prstGeom>
          <a:noFill/>
        </p:spPr>
        <p:txBody>
          <a:bodyPr wrap="square" rtlCol="0">
            <a:spAutoFit/>
          </a:bodyPr>
          <a:lstStyle/>
          <a:p>
            <a:r>
              <a:rPr lang="zh-CN" altLang="en-US" sz="1200" b="1" dirty="0">
                <a:latin typeface="思源黑体 Normal" panose="020B0400000000000000" pitchFamily="34" charset="-122"/>
                <a:ea typeface="思源黑体 Normal" panose="020B0400000000000000" pitchFamily="34" charset="-122"/>
              </a:rPr>
              <a:t>会议录涉及主题：</a:t>
            </a:r>
          </a:p>
          <a:p>
            <a:r>
              <a:rPr lang="zh-CN" altLang="en-US" sz="1200" dirty="0">
                <a:latin typeface="思源黑体 Normal" panose="020B0400000000000000" pitchFamily="34" charset="-122"/>
                <a:ea typeface="思源黑体 Normal" panose="020B0400000000000000" pitchFamily="34" charset="-122"/>
              </a:rPr>
              <a:t>声学、振动与声子学；先进设计与信息技术；先进制造；先进材料：设计、加工、表征与应用；航空航天技术进展；生物医学与生物技术工程；动力学、振动与控制；能源；工程教育；流体工程；传热与热工程；固体、结构与流体力学；微纳系统工程与封装；安全工程、风险与可靠性分析；增材制造基准测试系列；工业进展等。</a:t>
            </a:r>
          </a:p>
        </p:txBody>
      </p:sp>
      <p:sp>
        <p:nvSpPr>
          <p:cNvPr id="23" name="对话气泡: 圆角矩形 19">
            <a:extLst>
              <a:ext uri="{FF2B5EF4-FFF2-40B4-BE49-F238E27FC236}">
                <a16:creationId xmlns:a16="http://schemas.microsoft.com/office/drawing/2014/main" id="{FE442F27-F7E7-44BC-9B75-EEE3FC2FADE6}"/>
              </a:ext>
            </a:extLst>
          </p:cNvPr>
          <p:cNvSpPr/>
          <p:nvPr/>
        </p:nvSpPr>
        <p:spPr>
          <a:xfrm>
            <a:off x="8328248" y="3592993"/>
            <a:ext cx="2700000" cy="1440000"/>
          </a:xfrm>
          <a:prstGeom prst="wedgeRoundRectCallout">
            <a:avLst>
              <a:gd name="adj1" fmla="val -76219"/>
              <a:gd name="adj2" fmla="val 1860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Normal" panose="020B0400000000000000" pitchFamily="34" charset="-122"/>
              <a:ea typeface="思源黑体 Normal" panose="020B0400000000000000" pitchFamily="34" charset="-122"/>
            </a:endParaRPr>
          </a:p>
        </p:txBody>
      </p:sp>
      <p:sp>
        <p:nvSpPr>
          <p:cNvPr id="24" name="文本框 23">
            <a:extLst>
              <a:ext uri="{FF2B5EF4-FFF2-40B4-BE49-F238E27FC236}">
                <a16:creationId xmlns:a16="http://schemas.microsoft.com/office/drawing/2014/main" id="{B7CC3F69-79B8-4E76-96EB-96D5C30BB5DF}"/>
              </a:ext>
            </a:extLst>
          </p:cNvPr>
          <p:cNvSpPr txBox="1"/>
          <p:nvPr/>
        </p:nvSpPr>
        <p:spPr>
          <a:xfrm>
            <a:off x="8382011" y="3894580"/>
            <a:ext cx="2579165" cy="830997"/>
          </a:xfrm>
          <a:prstGeom prst="rect">
            <a:avLst/>
          </a:prstGeom>
          <a:noFill/>
        </p:spPr>
        <p:txBody>
          <a:bodyPr wrap="square" rtlCol="0">
            <a:spAutoFit/>
          </a:bodyPr>
          <a:lstStyle/>
          <a:p>
            <a:r>
              <a:rPr lang="zh-CN" altLang="en-US" sz="1200" b="1" dirty="0">
                <a:latin typeface="思源黑体 Normal" panose="020B0400000000000000" pitchFamily="34" charset="-122"/>
                <a:ea typeface="思源黑体 Normal" panose="020B0400000000000000" pitchFamily="34" charset="-122"/>
              </a:rPr>
              <a:t>会议录涉及主题：</a:t>
            </a:r>
          </a:p>
          <a:p>
            <a:r>
              <a:rPr lang="zh-CN" altLang="en-US" sz="1200" dirty="0">
                <a:latin typeface="思源黑体 Normal" panose="020B0400000000000000" pitchFamily="34" charset="-122"/>
                <a:ea typeface="思源黑体 Normal" panose="020B0400000000000000" pitchFamily="34" charset="-122"/>
              </a:rPr>
              <a:t>结构可靠性、材料技术、</a:t>
            </a:r>
            <a:r>
              <a:rPr lang="en-US" altLang="zh-CN" sz="1200" dirty="0">
                <a:latin typeface="思源黑体 Normal" panose="020B0400000000000000" pitchFamily="34" charset="-122"/>
                <a:ea typeface="思源黑体 Normal" panose="020B0400000000000000" pitchFamily="34" charset="-122"/>
              </a:rPr>
              <a:t> </a:t>
            </a:r>
            <a:r>
              <a:rPr lang="zh-CN" altLang="en-US" sz="1200" dirty="0">
                <a:latin typeface="思源黑体 Normal" panose="020B0400000000000000" pitchFamily="34" charset="-122"/>
                <a:ea typeface="思源黑体 Normal" panose="020B0400000000000000" pitchFamily="34" charset="-122"/>
              </a:rPr>
              <a:t>海上风能、碳捕集与储存、氢气储存与运输、</a:t>
            </a:r>
            <a:r>
              <a:rPr lang="en-US" altLang="zh-CN" sz="1200" dirty="0">
                <a:latin typeface="思源黑体 Normal" panose="020B0400000000000000" pitchFamily="34" charset="-122"/>
                <a:ea typeface="思源黑体 Normal" panose="020B0400000000000000" pitchFamily="34" charset="-122"/>
              </a:rPr>
              <a:t> </a:t>
            </a:r>
            <a:r>
              <a:rPr lang="zh-CN" altLang="en-US" sz="1200" dirty="0">
                <a:latin typeface="思源黑体 Normal" panose="020B0400000000000000" pitchFamily="34" charset="-122"/>
                <a:ea typeface="思源黑体 Normal" panose="020B0400000000000000" pitchFamily="34" charset="-122"/>
              </a:rPr>
              <a:t>气候变化影响、可持续解决方案等。</a:t>
            </a:r>
          </a:p>
        </p:txBody>
      </p:sp>
      <p:pic>
        <p:nvPicPr>
          <p:cNvPr id="3" name="图片 2">
            <a:extLst>
              <a:ext uri="{FF2B5EF4-FFF2-40B4-BE49-F238E27FC236}">
                <a16:creationId xmlns:a16="http://schemas.microsoft.com/office/drawing/2014/main" id="{515D356E-98CF-2FC8-355F-3555BB554416}"/>
              </a:ext>
            </a:extLst>
          </p:cNvPr>
          <p:cNvPicPr/>
          <p:nvPr/>
        </p:nvPicPr>
        <p:blipFill>
          <a:blip r:embed="rId4" cstate="print">
            <a:extLst>
              <a:ext uri="{28A0092B-C50C-407E-A947-70E740481C1C}">
                <a14:useLocalDpi xmlns:a14="http://schemas.microsoft.com/office/drawing/2010/main" val="0"/>
              </a:ext>
            </a:extLst>
          </a:blip>
          <a:srcRect/>
          <a:stretch/>
        </p:blipFill>
        <p:spPr>
          <a:xfrm>
            <a:off x="2098494" y="3749977"/>
            <a:ext cx="4993936" cy="1260000"/>
          </a:xfrm>
          <a:prstGeom prst="rect">
            <a:avLst/>
          </a:prstGeom>
        </p:spPr>
      </p:pic>
      <p:sp>
        <p:nvSpPr>
          <p:cNvPr id="4" name="Title 1">
            <a:extLst>
              <a:ext uri="{FF2B5EF4-FFF2-40B4-BE49-F238E27FC236}">
                <a16:creationId xmlns:a16="http://schemas.microsoft.com/office/drawing/2014/main" id="{D846B782-DE3D-5F21-77CF-D70EA633390F}"/>
              </a:ext>
            </a:extLst>
          </p:cNvPr>
          <p:cNvSpPr txBox="1">
            <a:spLocks/>
          </p:cNvSpPr>
          <p:nvPr/>
        </p:nvSpPr>
        <p:spPr bwMode="auto">
          <a:xfrm>
            <a:off x="839416" y="30864"/>
            <a:ext cx="2000134" cy="552999"/>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知名会议</a:t>
            </a:r>
            <a:endParaRPr lang="en-US" altLang="zh-CN" sz="2800" b="1" u="sng"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233175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a:hlinkClick r:id="rId3"/>
          </p:cNvPr>
          <p:cNvPicPr/>
          <p:nvPr/>
        </p:nvPicPr>
        <p:blipFill>
          <a:blip r:embed="rId4" cstate="print">
            <a:extLst>
              <a:ext uri="{28A0092B-C50C-407E-A947-70E740481C1C}">
                <a14:useLocalDpi xmlns:a14="http://schemas.microsoft.com/office/drawing/2010/main" val="0"/>
              </a:ext>
            </a:extLst>
          </a:blip>
          <a:srcRect t="18578" b="18578"/>
          <a:stretch>
            <a:fillRect/>
          </a:stretch>
        </p:blipFill>
        <p:spPr bwMode="auto">
          <a:xfrm>
            <a:off x="3359696" y="947327"/>
            <a:ext cx="6552728" cy="1396832"/>
          </a:xfrm>
          <a:prstGeom prst="rect">
            <a:avLst/>
          </a:prstGeom>
          <a:noFill/>
          <a:ln>
            <a:noFill/>
          </a:ln>
          <a:effectLst/>
        </p:spPr>
      </p:pic>
      <p:sp>
        <p:nvSpPr>
          <p:cNvPr id="8" name="五边形 7"/>
          <p:cNvSpPr/>
          <p:nvPr/>
        </p:nvSpPr>
        <p:spPr>
          <a:xfrm flipH="1">
            <a:off x="5114291" y="2379511"/>
            <a:ext cx="4824536" cy="369332"/>
          </a:xfrm>
          <a:prstGeom prst="homePlate">
            <a:avLst/>
          </a:prstGeom>
          <a:solidFill>
            <a:schemeClr val="accent2">
              <a:lumMod val="50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spcBef>
                <a:spcPts val="600"/>
              </a:spcBef>
              <a:defRPr/>
            </a:pPr>
            <a:r>
              <a:rPr lang="zh-CN" altLang="en-US" b="1" dirty="0">
                <a:ln/>
                <a:solidFill>
                  <a:schemeClr val="bg1"/>
                </a:solidFill>
                <a:latin typeface="思源黑体 Normal" panose="020B0400000000000000" pitchFamily="34" charset="-122"/>
                <a:ea typeface="思源黑体 Normal" panose="020B0400000000000000" pitchFamily="34" charset="-122"/>
              </a:rPr>
              <a:t>点击上方图片，直达 </a:t>
            </a:r>
            <a:r>
              <a:rPr lang="en-US" altLang="zh-CN" b="1" dirty="0">
                <a:ln/>
                <a:solidFill>
                  <a:schemeClr val="bg1"/>
                </a:solidFill>
                <a:latin typeface="思源黑体 Normal" panose="020B0400000000000000" pitchFamily="34" charset="-122"/>
                <a:ea typeface="思源黑体 Normal" panose="020B0400000000000000" pitchFamily="34" charset="-122"/>
              </a:rPr>
              <a:t>IMECE </a:t>
            </a:r>
            <a:r>
              <a:rPr lang="zh-CN" altLang="en-US" b="1" dirty="0">
                <a:ln/>
                <a:solidFill>
                  <a:schemeClr val="bg1"/>
                </a:solidFill>
                <a:latin typeface="思源黑体 Normal" panose="020B0400000000000000" pitchFamily="34" charset="-122"/>
                <a:ea typeface="思源黑体 Normal" panose="020B0400000000000000" pitchFamily="34" charset="-122"/>
              </a:rPr>
              <a:t>最新会议日程。</a:t>
            </a:r>
            <a:endParaRPr lang="en-US" altLang="zh-CN" b="1" dirty="0">
              <a:ln/>
              <a:solidFill>
                <a:schemeClr val="bg1"/>
              </a:solidFill>
              <a:latin typeface="思源黑体 Normal" panose="020B0400000000000000" pitchFamily="34" charset="-122"/>
              <a:ea typeface="思源黑体 Normal" panose="020B0400000000000000" pitchFamily="34" charset="-122"/>
            </a:endParaRPr>
          </a:p>
        </p:txBody>
      </p:sp>
      <p:graphicFrame>
        <p:nvGraphicFramePr>
          <p:cNvPr id="15" name="表格 14"/>
          <p:cNvGraphicFramePr>
            <a:graphicFrameLocks noGrp="1"/>
          </p:cNvGraphicFramePr>
          <p:nvPr>
            <p:extLst>
              <p:ext uri="{D42A27DB-BD31-4B8C-83A1-F6EECF244321}">
                <p14:modId xmlns:p14="http://schemas.microsoft.com/office/powerpoint/2010/main" val="804950677"/>
              </p:ext>
            </p:extLst>
          </p:nvPr>
        </p:nvGraphicFramePr>
        <p:xfrm>
          <a:off x="1739516" y="2564177"/>
          <a:ext cx="8712968" cy="3903848"/>
        </p:xfrm>
        <a:graphic>
          <a:graphicData uri="http://schemas.openxmlformats.org/drawingml/2006/table">
            <a:tbl>
              <a:tblPr/>
              <a:tblGrid>
                <a:gridCol w="8712968">
                  <a:extLst>
                    <a:ext uri="{9D8B030D-6E8A-4147-A177-3AD203B41FA5}">
                      <a16:colId xmlns:a16="http://schemas.microsoft.com/office/drawing/2014/main" val="20000"/>
                    </a:ext>
                  </a:extLst>
                </a:gridCol>
              </a:tblGrid>
              <a:tr h="3461066">
                <a:tc>
                  <a:txBody>
                    <a:bodyPr/>
                    <a:lstStyle/>
                    <a:p>
                      <a:pPr algn="l" fontAlgn="ctr">
                        <a:buFont typeface="Wingdings" pitchFamily="2" charset="2"/>
                        <a:buNone/>
                      </a:pPr>
                      <a:r>
                        <a:rPr lang="en-US" sz="1600" b="1" i="0" u="none" strike="noStrike" dirty="0">
                          <a:solidFill>
                            <a:schemeClr val="tx1"/>
                          </a:solidFill>
                          <a:latin typeface="思源黑体 Normal" panose="020B0400000000000000" pitchFamily="34" charset="-122"/>
                          <a:ea typeface="思源黑体 Normal" panose="020B0400000000000000" pitchFamily="34" charset="-122"/>
                        </a:rPr>
                        <a:t>IMECE 2024 </a:t>
                      </a:r>
                      <a:r>
                        <a:rPr lang="zh-CN" altLang="en-US" sz="1600" b="1" i="0" u="none" strike="noStrike" dirty="0">
                          <a:solidFill>
                            <a:schemeClr val="tx1"/>
                          </a:solidFill>
                          <a:latin typeface="思源黑体 Normal" panose="020B0400000000000000" pitchFamily="34" charset="-122"/>
                          <a:ea typeface="思源黑体 Normal" panose="020B0400000000000000" pitchFamily="34" charset="-122"/>
                        </a:rPr>
                        <a:t>会议录分为</a:t>
                      </a:r>
                      <a:r>
                        <a:rPr lang="en-US" altLang="zh-CN" sz="1600" b="1" i="0" u="none" strike="noStrike" dirty="0">
                          <a:solidFill>
                            <a:schemeClr val="tx1"/>
                          </a:solidFill>
                          <a:latin typeface="思源黑体 Normal" panose="020B0400000000000000" pitchFamily="34" charset="-122"/>
                          <a:ea typeface="思源黑体 Normal" panose="020B0400000000000000" pitchFamily="34" charset="-122"/>
                        </a:rPr>
                        <a:t>11</a:t>
                      </a:r>
                      <a:r>
                        <a:rPr lang="zh-CN" altLang="en-US" sz="1600" b="1" i="0" u="none" strike="noStrike" dirty="0">
                          <a:solidFill>
                            <a:schemeClr val="tx1"/>
                          </a:solidFill>
                          <a:latin typeface="思源黑体 Normal" panose="020B0400000000000000" pitchFamily="34" charset="-122"/>
                          <a:ea typeface="思源黑体 Normal" panose="020B0400000000000000" pitchFamily="34" charset="-122"/>
                        </a:rPr>
                        <a:t>卷：</a:t>
                      </a:r>
                      <a:endParaRPr lang="en-US" altLang="zh-CN" sz="1600" b="1" i="0" u="none" strike="noStrike" dirty="0">
                        <a:solidFill>
                          <a:schemeClr val="tx1"/>
                        </a:solidFill>
                        <a:latin typeface="思源黑体 Normal" panose="020B0400000000000000" pitchFamily="34" charset="-122"/>
                        <a:ea typeface="思源黑体 Normal" panose="020B0400000000000000" pitchFamily="34" charset="-122"/>
                      </a:endParaRPr>
                    </a:p>
                    <a:p>
                      <a:pPr marL="285750" indent="-285750" algn="l" fontAlgn="ctr">
                        <a:buFont typeface="Wingdings" panose="05000000000000000000" pitchFamily="2" charset="2"/>
                        <a:buChar char="l"/>
                      </a:pPr>
                      <a:endParaRPr lang="en-US" altLang="zh-CN" sz="1600" b="1" i="0" u="none" strike="noStrike" dirty="0">
                        <a:solidFill>
                          <a:schemeClr val="tx1"/>
                        </a:solidFill>
                        <a:latin typeface="思源黑体 Normal" panose="020B0400000000000000" pitchFamily="34" charset="-122"/>
                        <a:ea typeface="思源黑体 Normal" panose="020B0400000000000000" pitchFamily="34" charset="-122"/>
                      </a:endParaRPr>
                    </a:p>
                    <a:p>
                      <a:pPr marL="285750" indent="-285750" fontAlgn="base">
                        <a:buFont typeface="Wingdings" panose="05000000000000000000" pitchFamily="2" charset="2"/>
                        <a:buChar char="l"/>
                      </a:pPr>
                      <a:r>
                        <a:rPr lang="en-US" altLang="zh-CN" sz="1600" b="0" i="0" u="none" strike="noStrike" kern="1200" dirty="0">
                          <a:solidFill>
                            <a:schemeClr val="tx1"/>
                          </a:solidFill>
                          <a:effectLst/>
                          <a:latin typeface="思源黑体 Normal" panose="020B0400000000000000" pitchFamily="34" charset="-122"/>
                          <a:ea typeface="思源黑体 Normal" panose="020B0400000000000000" pitchFamily="34" charset="-122"/>
                          <a:cs typeface="+mn-cs"/>
                        </a:rPr>
                        <a:t>Volume 1: Acoustics, Vibration, and </a:t>
                      </a:r>
                      <a:r>
                        <a:rPr lang="en-US" altLang="zh-CN" sz="1600" b="0" i="0" u="none" strike="noStrike" kern="1200" dirty="0" err="1">
                          <a:solidFill>
                            <a:schemeClr val="tx1"/>
                          </a:solidFill>
                          <a:effectLst/>
                          <a:latin typeface="思源黑体 Normal" panose="020B0400000000000000" pitchFamily="34" charset="-122"/>
                          <a:ea typeface="思源黑体 Normal" panose="020B0400000000000000" pitchFamily="34" charset="-122"/>
                          <a:cs typeface="+mn-cs"/>
                        </a:rPr>
                        <a:t>Phononics</a:t>
                      </a:r>
                      <a:r>
                        <a:rPr lang="en-US" altLang="zh-CN" sz="1600" b="0" i="0" u="none" strike="noStrike" kern="1200" dirty="0">
                          <a:solidFill>
                            <a:schemeClr val="tx1"/>
                          </a:solidFill>
                          <a:effectLst/>
                          <a:latin typeface="思源黑体 Normal" panose="020B0400000000000000" pitchFamily="34" charset="-122"/>
                          <a:ea typeface="思源黑体 Normal" panose="020B0400000000000000" pitchFamily="34" charset="-122"/>
                          <a:cs typeface="+mn-cs"/>
                        </a:rPr>
                        <a:t>; Advanced Design and Information Technologies</a:t>
                      </a:r>
                    </a:p>
                    <a:p>
                      <a:pPr marL="285750" indent="-285750" fontAlgn="base">
                        <a:buFont typeface="Wingdings" panose="05000000000000000000" pitchFamily="2" charset="2"/>
                        <a:buChar char="l"/>
                      </a:pPr>
                      <a:r>
                        <a:rPr lang="en-US" altLang="zh-CN" sz="1600" b="0" i="0" u="none" strike="noStrike" kern="1200" dirty="0">
                          <a:solidFill>
                            <a:schemeClr val="tx1"/>
                          </a:solidFill>
                          <a:effectLst/>
                          <a:latin typeface="思源黑体 Normal" panose="020B0400000000000000" pitchFamily="34" charset="-122"/>
                          <a:ea typeface="思源黑体 Normal" panose="020B0400000000000000" pitchFamily="34" charset="-122"/>
                          <a:cs typeface="+mn-cs"/>
                        </a:rPr>
                        <a:t>Volume 2: Advanced Manufacturing</a:t>
                      </a:r>
                    </a:p>
                    <a:p>
                      <a:pPr marL="285750" indent="-285750" fontAlgn="base">
                        <a:buFont typeface="Wingdings" panose="05000000000000000000" pitchFamily="2" charset="2"/>
                        <a:buChar char="l"/>
                      </a:pPr>
                      <a:r>
                        <a:rPr lang="en-US" altLang="zh-CN" sz="1600" b="0" i="0" u="none" strike="noStrike" kern="1200" dirty="0">
                          <a:solidFill>
                            <a:schemeClr val="tx1"/>
                          </a:solidFill>
                          <a:effectLst/>
                          <a:latin typeface="思源黑体 Normal" panose="020B0400000000000000" pitchFamily="34" charset="-122"/>
                          <a:ea typeface="思源黑体 Normal" panose="020B0400000000000000" pitchFamily="34" charset="-122"/>
                          <a:cs typeface="+mn-cs"/>
                        </a:rPr>
                        <a:t>Volume 3: Advanced Materials: Design, Processing, Characterization and Applications; Advances in Aerospace Technology</a:t>
                      </a:r>
                    </a:p>
                    <a:p>
                      <a:pPr marL="285750" indent="-285750" fontAlgn="base">
                        <a:buFont typeface="Wingdings" panose="05000000000000000000" pitchFamily="2" charset="2"/>
                        <a:buChar char="l"/>
                      </a:pPr>
                      <a:r>
                        <a:rPr lang="en-US" altLang="zh-CN" sz="1600" b="0" i="0" u="none" strike="noStrike" kern="1200" dirty="0">
                          <a:solidFill>
                            <a:schemeClr val="tx1"/>
                          </a:solidFill>
                          <a:effectLst/>
                          <a:latin typeface="思源黑体 Normal" panose="020B0400000000000000" pitchFamily="34" charset="-122"/>
                          <a:ea typeface="思源黑体 Normal" panose="020B0400000000000000" pitchFamily="34" charset="-122"/>
                          <a:cs typeface="+mn-cs"/>
                        </a:rPr>
                        <a:t>Volume 4: Biomedical and Biotechnology Engineering</a:t>
                      </a:r>
                    </a:p>
                    <a:p>
                      <a:pPr marL="285750" indent="-285750" fontAlgn="base">
                        <a:buFont typeface="Wingdings" panose="05000000000000000000" pitchFamily="2" charset="2"/>
                        <a:buChar char="l"/>
                      </a:pPr>
                      <a:r>
                        <a:rPr lang="en-US" altLang="zh-CN" sz="1600" b="0" i="0" u="none" strike="noStrike" kern="1200" dirty="0">
                          <a:solidFill>
                            <a:schemeClr val="tx1"/>
                          </a:solidFill>
                          <a:effectLst/>
                          <a:latin typeface="思源黑体 Normal" panose="020B0400000000000000" pitchFamily="34" charset="-122"/>
                          <a:ea typeface="思源黑体 Normal" panose="020B0400000000000000" pitchFamily="34" charset="-122"/>
                          <a:cs typeface="+mn-cs"/>
                        </a:rPr>
                        <a:t>Volume 5: Dynamics, Vibration, and Control</a:t>
                      </a:r>
                    </a:p>
                    <a:p>
                      <a:pPr marL="285750" indent="-285750" fontAlgn="base">
                        <a:buFont typeface="Wingdings" panose="05000000000000000000" pitchFamily="2" charset="2"/>
                        <a:buChar char="l"/>
                      </a:pPr>
                      <a:r>
                        <a:rPr lang="en-US" altLang="zh-CN" sz="1600" b="0" i="0" u="none" strike="noStrike" kern="1200" dirty="0">
                          <a:solidFill>
                            <a:schemeClr val="tx1"/>
                          </a:solidFill>
                          <a:effectLst/>
                          <a:latin typeface="思源黑体 Normal" panose="020B0400000000000000" pitchFamily="34" charset="-122"/>
                          <a:ea typeface="思源黑体 Normal" panose="020B0400000000000000" pitchFamily="34" charset="-122"/>
                          <a:cs typeface="+mn-cs"/>
                        </a:rPr>
                        <a:t>Volume 6: Energy</a:t>
                      </a:r>
                    </a:p>
                    <a:p>
                      <a:pPr marL="285750" indent="-285750" fontAlgn="base">
                        <a:buFont typeface="Wingdings" panose="05000000000000000000" pitchFamily="2" charset="2"/>
                        <a:buChar char="l"/>
                      </a:pPr>
                      <a:r>
                        <a:rPr lang="en-US" altLang="zh-CN" sz="1600" b="0" i="0" u="none" strike="noStrike" kern="1200" dirty="0">
                          <a:solidFill>
                            <a:schemeClr val="tx1"/>
                          </a:solidFill>
                          <a:effectLst/>
                          <a:latin typeface="思源黑体 Normal" panose="020B0400000000000000" pitchFamily="34" charset="-122"/>
                          <a:ea typeface="思源黑体 Normal" panose="020B0400000000000000" pitchFamily="34" charset="-122"/>
                          <a:cs typeface="+mn-cs"/>
                        </a:rPr>
                        <a:t>Volume 7: Engineering Education</a:t>
                      </a:r>
                    </a:p>
                    <a:p>
                      <a:pPr marL="285750" indent="-285750" fontAlgn="base">
                        <a:buFont typeface="Wingdings" panose="05000000000000000000" pitchFamily="2" charset="2"/>
                        <a:buChar char="l"/>
                      </a:pPr>
                      <a:r>
                        <a:rPr lang="en-US" altLang="zh-CN" sz="1600" b="0" i="0" u="none" strike="noStrike" kern="1200" dirty="0">
                          <a:solidFill>
                            <a:schemeClr val="tx1"/>
                          </a:solidFill>
                          <a:effectLst/>
                          <a:latin typeface="思源黑体 Normal" panose="020B0400000000000000" pitchFamily="34" charset="-122"/>
                          <a:ea typeface="思源黑体 Normal" panose="020B0400000000000000" pitchFamily="34" charset="-122"/>
                          <a:cs typeface="+mn-cs"/>
                        </a:rPr>
                        <a:t>Volume 8: Fluids Engineering</a:t>
                      </a:r>
                    </a:p>
                    <a:p>
                      <a:pPr marL="285750" indent="-285750" fontAlgn="base">
                        <a:buFont typeface="Wingdings" panose="05000000000000000000" pitchFamily="2" charset="2"/>
                        <a:buChar char="l"/>
                      </a:pPr>
                      <a:r>
                        <a:rPr lang="en-US" altLang="zh-CN" sz="1600" b="0" i="0" u="none" strike="noStrike" kern="1200" dirty="0">
                          <a:solidFill>
                            <a:schemeClr val="tx1"/>
                          </a:solidFill>
                          <a:effectLst/>
                          <a:latin typeface="思源黑体 Normal" panose="020B0400000000000000" pitchFamily="34" charset="-122"/>
                          <a:ea typeface="思源黑体 Normal" panose="020B0400000000000000" pitchFamily="34" charset="-122"/>
                          <a:cs typeface="+mn-cs"/>
                        </a:rPr>
                        <a:t>Volume 9: Heat Transfer and Thermal Engineering</a:t>
                      </a:r>
                    </a:p>
                    <a:p>
                      <a:pPr marL="285750" indent="-285750" fontAlgn="base">
                        <a:buFont typeface="Wingdings" panose="05000000000000000000" pitchFamily="2" charset="2"/>
                        <a:buChar char="l"/>
                      </a:pPr>
                      <a:r>
                        <a:rPr lang="en-US" altLang="zh-CN" sz="1600" b="0" i="0" u="none" strike="noStrike" kern="1200" dirty="0">
                          <a:solidFill>
                            <a:schemeClr val="tx1"/>
                          </a:solidFill>
                          <a:effectLst/>
                          <a:latin typeface="思源黑体 Normal" panose="020B0400000000000000" pitchFamily="34" charset="-122"/>
                          <a:ea typeface="思源黑体 Normal" panose="020B0400000000000000" pitchFamily="34" charset="-122"/>
                          <a:cs typeface="+mn-cs"/>
                        </a:rPr>
                        <a:t>Volume 10: Mechanics of Solids, Structures, and Fluids; Micro- and Nano-Systems Engineering and Packaging</a:t>
                      </a:r>
                    </a:p>
                    <a:p>
                      <a:pPr marL="285750" indent="-285750" fontAlgn="base">
                        <a:buFont typeface="Wingdings" panose="05000000000000000000" pitchFamily="2" charset="2"/>
                        <a:buChar char="l"/>
                      </a:pPr>
                      <a:r>
                        <a:rPr lang="en-US" altLang="zh-CN" sz="1600" b="0" i="0" u="none" strike="noStrike" kern="1200" dirty="0">
                          <a:solidFill>
                            <a:schemeClr val="tx1"/>
                          </a:solidFill>
                          <a:effectLst/>
                          <a:latin typeface="思源黑体 Normal" panose="020B0400000000000000" pitchFamily="34" charset="-122"/>
                          <a:ea typeface="思源黑体 Normal" panose="020B0400000000000000" pitchFamily="34" charset="-122"/>
                          <a:cs typeface="+mn-cs"/>
                        </a:rPr>
                        <a:t>Volume 11: Safety Engineering, Risk and Reliability Analysis; Research Posters</a:t>
                      </a:r>
                    </a:p>
                  </a:txBody>
                  <a:tcPr marL="2408" marR="2408" marT="2408" marB="0"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7" name="图片 6" descr="IMECE Logo">
            <a:extLst>
              <a:ext uri="{FF2B5EF4-FFF2-40B4-BE49-F238E27FC236}">
                <a16:creationId xmlns:a16="http://schemas.microsoft.com/office/drawing/2014/main" id="{6EF51F99-187F-4A6C-D23D-9B40D0D5B0EB}"/>
              </a:ext>
            </a:extLst>
          </p:cNvPr>
          <p:cNvPicPr>
            <a:picLocks noChangeAspect="1"/>
          </p:cNvPicPr>
          <p:nvPr/>
        </p:nvPicPr>
        <p:blipFill>
          <a:blip r:embed="rId5" cstate="print"/>
          <a:srcRect/>
          <a:stretch>
            <a:fillRect/>
          </a:stretch>
        </p:blipFill>
        <p:spPr bwMode="auto">
          <a:xfrm>
            <a:off x="1775520" y="908720"/>
            <a:ext cx="1406184" cy="1396832"/>
          </a:xfrm>
          <a:prstGeom prst="rect">
            <a:avLst/>
          </a:prstGeom>
          <a:noFill/>
          <a:ln w="9525">
            <a:noFill/>
            <a:miter lim="800000"/>
            <a:headEnd/>
            <a:tailEnd/>
          </a:ln>
        </p:spPr>
      </p:pic>
      <p:sp>
        <p:nvSpPr>
          <p:cNvPr id="2" name="文本框 1">
            <a:extLst>
              <a:ext uri="{FF2B5EF4-FFF2-40B4-BE49-F238E27FC236}">
                <a16:creationId xmlns:a16="http://schemas.microsoft.com/office/drawing/2014/main" id="{63891BE7-6EB1-F307-B034-73EF6F43AA65}"/>
              </a:ext>
            </a:extLst>
          </p:cNvPr>
          <p:cNvSpPr txBox="1"/>
          <p:nvPr/>
        </p:nvSpPr>
        <p:spPr>
          <a:xfrm>
            <a:off x="695400" y="39728"/>
            <a:ext cx="1872208" cy="523220"/>
          </a:xfrm>
          <a:prstGeom prst="rect">
            <a:avLst/>
          </a:prstGeom>
          <a:noFill/>
        </p:spPr>
        <p:txBody>
          <a:bodyPr wrap="square">
            <a:spAutoFit/>
          </a:bodyPr>
          <a:lstStyle/>
          <a:p>
            <a:r>
              <a:rPr lang="en-US" altLang="zh-CN" sz="2800" b="1" dirty="0">
                <a:solidFill>
                  <a:schemeClr val="bg1"/>
                </a:solidFill>
                <a:latin typeface="思源黑体 Normal" panose="020B0400000000000000" pitchFamily="34" charset="-122"/>
                <a:ea typeface="思源黑体 Normal" panose="020B0400000000000000" pitchFamily="34" charset="-122"/>
              </a:rPr>
              <a:t>IMECE</a:t>
            </a:r>
            <a:endParaRPr lang="zh-CN" altLang="en-US" sz="2800" dirty="0">
              <a:solidFill>
                <a:schemeClr val="bg1"/>
              </a:solidFill>
            </a:endParaRPr>
          </a:p>
        </p:txBody>
      </p:sp>
    </p:spTree>
    <p:extLst>
      <p:ext uri="{BB962C8B-B14F-4D97-AF65-F5344CB8AC3E}">
        <p14:creationId xmlns:p14="http://schemas.microsoft.com/office/powerpoint/2010/main" val="161611131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矩形 12"/>
          <p:cNvSpPr>
            <a:spLocks noChangeArrowheads="1"/>
          </p:cNvSpPr>
          <p:nvPr/>
        </p:nvSpPr>
        <p:spPr bwMode="auto">
          <a:xfrm>
            <a:off x="1964926" y="2940287"/>
            <a:ext cx="9243642" cy="2862322"/>
          </a:xfrm>
          <a:prstGeom prst="rect">
            <a:avLst/>
          </a:prstGeom>
          <a:noFill/>
          <a:ln w="9525">
            <a:noFill/>
            <a:miter lim="800000"/>
            <a:headEnd/>
            <a:tailEnd/>
          </a:ln>
        </p:spPr>
        <p:txBody>
          <a:bodyPr wrap="square">
            <a:spAutoFit/>
          </a:bodyPr>
          <a:lstStyle/>
          <a:p>
            <a:pPr marL="342900" indent="-342900"/>
            <a:r>
              <a:rPr lang="en-US" altLang="zh-CN" b="1" dirty="0">
                <a:latin typeface="思源黑体 Normal" panose="020B0400000000000000" pitchFamily="34" charset="-122"/>
                <a:ea typeface="思源黑体 Normal" panose="020B0400000000000000" pitchFamily="34" charset="-122"/>
              </a:rPr>
              <a:t>OMAE 2025 </a:t>
            </a:r>
            <a:r>
              <a:rPr lang="zh-CN" altLang="en-US" b="1" dirty="0">
                <a:latin typeface="思源黑体 Normal" panose="020B0400000000000000" pitchFamily="34" charset="-122"/>
                <a:ea typeface="思源黑体 Normal" panose="020B0400000000000000" pitchFamily="34" charset="-122"/>
              </a:rPr>
              <a:t>会议录分为</a:t>
            </a:r>
            <a:r>
              <a:rPr lang="en-US" altLang="zh-CN" b="1" dirty="0">
                <a:latin typeface="思源黑体 Normal" panose="020B0400000000000000" pitchFamily="34" charset="-122"/>
                <a:ea typeface="思源黑体 Normal" panose="020B0400000000000000" pitchFamily="34" charset="-122"/>
              </a:rPr>
              <a:t>7</a:t>
            </a:r>
            <a:r>
              <a:rPr lang="zh-CN" altLang="en-US" b="1" dirty="0">
                <a:latin typeface="思源黑体 Normal" panose="020B0400000000000000" pitchFamily="34" charset="-122"/>
                <a:ea typeface="思源黑体 Normal" panose="020B0400000000000000" pitchFamily="34" charset="-122"/>
              </a:rPr>
              <a:t>卷：</a:t>
            </a:r>
            <a:endParaRPr lang="en-US" altLang="zh-CN" b="1" dirty="0">
              <a:latin typeface="思源黑体 Normal" panose="020B0400000000000000" pitchFamily="34" charset="-122"/>
              <a:ea typeface="思源黑体 Normal" panose="020B0400000000000000" pitchFamily="34" charset="-122"/>
            </a:endParaRPr>
          </a:p>
          <a:p>
            <a:pPr marL="342900" indent="-342900">
              <a:buFont typeface="Wingdings" panose="05000000000000000000" pitchFamily="2" charset="2"/>
              <a:buChar char="l"/>
            </a:pPr>
            <a:endParaRPr lang="en-US" altLang="zh-CN" b="1"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Volume 1: Offshore Technology; Structures, Safety and Reliability; Materials Technology</a:t>
            </a: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Volume 2: Subsea Technology; Ocean Space Utilization</a:t>
            </a: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Volume 3: Ocean Engineering; Polar and Arctic Sciences and Technology</a:t>
            </a: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Volume 4: CFD, FSI and AI</a:t>
            </a: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Volume 5: Ocean Renewable Energy</a:t>
            </a: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Volume 6: Offshore Geotechnics; Petroleum Technology</a:t>
            </a: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Volume 7: Blue Economy Symposium; Specialty Symposium on OTEC and Correlate Devices; Smart and Sustainable Maritime Systems; Prof. Sander </a:t>
            </a:r>
            <a:r>
              <a:rPr lang="en-US" altLang="zh-CN" sz="1600" dirty="0" err="1">
                <a:latin typeface="思源黑体 Normal" panose="020B0400000000000000" pitchFamily="34" charset="-122"/>
                <a:ea typeface="思源黑体 Normal" panose="020B0400000000000000" pitchFamily="34" charset="-122"/>
              </a:rPr>
              <a:t>Calisal</a:t>
            </a:r>
            <a:r>
              <a:rPr lang="en-US" altLang="zh-CN" sz="1600" dirty="0">
                <a:latin typeface="思源黑体 Normal" panose="020B0400000000000000" pitchFamily="34" charset="-122"/>
                <a:ea typeface="思源黑体 Normal" panose="020B0400000000000000" pitchFamily="34" charset="-122"/>
              </a:rPr>
              <a:t> Honoring Symposium in Hydrodynamics, Tidal Energy, Ship Design and Education</a:t>
            </a:r>
          </a:p>
        </p:txBody>
      </p:sp>
      <p:sp>
        <p:nvSpPr>
          <p:cNvPr id="6" name="五边形 5"/>
          <p:cNvSpPr/>
          <p:nvPr/>
        </p:nvSpPr>
        <p:spPr>
          <a:xfrm flipH="1">
            <a:off x="4583832" y="2420888"/>
            <a:ext cx="4938127" cy="369332"/>
          </a:xfrm>
          <a:prstGeom prst="homePlate">
            <a:avLst/>
          </a:prstGeom>
          <a:solidFill>
            <a:schemeClr val="accent2">
              <a:lumMod val="50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spcBef>
                <a:spcPts val="600"/>
              </a:spcBef>
              <a:defRPr/>
            </a:pPr>
            <a:r>
              <a:rPr lang="zh-CN" altLang="en-US" b="1" dirty="0">
                <a:ln/>
                <a:solidFill>
                  <a:schemeClr val="bg1"/>
                </a:solidFill>
                <a:latin typeface="思源黑体 Normal" panose="020B0400000000000000" pitchFamily="34" charset="-122"/>
                <a:ea typeface="思源黑体 Normal" panose="020B0400000000000000" pitchFamily="34" charset="-122"/>
              </a:rPr>
              <a:t>点击上方图片，直达 </a:t>
            </a:r>
            <a:r>
              <a:rPr lang="en-US" altLang="zh-CN" b="1" dirty="0">
                <a:ln/>
                <a:solidFill>
                  <a:schemeClr val="bg1"/>
                </a:solidFill>
                <a:latin typeface="思源黑体 Normal" panose="020B0400000000000000" pitchFamily="34" charset="-122"/>
                <a:ea typeface="思源黑体 Normal" panose="020B0400000000000000" pitchFamily="34" charset="-122"/>
              </a:rPr>
              <a:t>OMAE </a:t>
            </a:r>
            <a:r>
              <a:rPr lang="zh-CN" altLang="en-US" b="1" dirty="0">
                <a:ln/>
                <a:solidFill>
                  <a:schemeClr val="bg1"/>
                </a:solidFill>
                <a:latin typeface="思源黑体 Normal" panose="020B0400000000000000" pitchFamily="34" charset="-122"/>
                <a:ea typeface="思源黑体 Normal" panose="020B0400000000000000" pitchFamily="34" charset="-122"/>
              </a:rPr>
              <a:t>最新会议日程。</a:t>
            </a:r>
            <a:endParaRPr lang="en-US" altLang="zh-CN" b="1" dirty="0">
              <a:ln/>
              <a:solidFill>
                <a:schemeClr val="bg1"/>
              </a:solidFill>
              <a:latin typeface="思源黑体 Normal" panose="020B0400000000000000" pitchFamily="34" charset="-122"/>
              <a:ea typeface="思源黑体 Normal" panose="020B0400000000000000" pitchFamily="34" charset="-122"/>
            </a:endParaRPr>
          </a:p>
        </p:txBody>
      </p:sp>
      <p:pic>
        <p:nvPicPr>
          <p:cNvPr id="3" name="图片 2">
            <a:hlinkClick r:id="rId3"/>
            <a:extLst>
              <a:ext uri="{FF2B5EF4-FFF2-40B4-BE49-F238E27FC236}">
                <a16:creationId xmlns:a16="http://schemas.microsoft.com/office/drawing/2014/main" id="{916A3F1C-5539-1E5D-A0D1-9366D9BB559A}"/>
              </a:ext>
            </a:extLst>
          </p:cNvPr>
          <p:cNvPicPr/>
          <p:nvPr/>
        </p:nvPicPr>
        <p:blipFill>
          <a:blip r:embed="rId4" cstate="print">
            <a:extLst>
              <a:ext uri="{28A0092B-C50C-407E-A947-70E740481C1C}">
                <a14:useLocalDpi xmlns:a14="http://schemas.microsoft.com/office/drawing/2010/main" val="0"/>
              </a:ext>
            </a:extLst>
          </a:blip>
          <a:srcRect/>
          <a:stretch/>
        </p:blipFill>
        <p:spPr>
          <a:xfrm>
            <a:off x="3863752" y="862019"/>
            <a:ext cx="5688632" cy="1471518"/>
          </a:xfrm>
          <a:prstGeom prst="rect">
            <a:avLst/>
          </a:prstGeom>
        </p:spPr>
      </p:pic>
      <p:pic>
        <p:nvPicPr>
          <p:cNvPr id="4" name="图片 3">
            <a:extLst>
              <a:ext uri="{FF2B5EF4-FFF2-40B4-BE49-F238E27FC236}">
                <a16:creationId xmlns:a16="http://schemas.microsoft.com/office/drawing/2014/main" id="{8EDB4BAF-7FC1-C1F5-12D6-B2DFC7BCC2BE}"/>
              </a:ext>
            </a:extLst>
          </p:cNvPr>
          <p:cNvPicPr/>
          <p:nvPr/>
        </p:nvPicPr>
        <p:blipFill>
          <a:blip r:embed="rId5" cstate="print">
            <a:extLst>
              <a:ext uri="{28A0092B-C50C-407E-A947-70E740481C1C}">
                <a14:useLocalDpi xmlns:a14="http://schemas.microsoft.com/office/drawing/2010/main" val="0"/>
              </a:ext>
            </a:extLst>
          </a:blip>
          <a:srcRect/>
          <a:stretch/>
        </p:blipFill>
        <p:spPr bwMode="auto">
          <a:xfrm>
            <a:off x="2063550" y="847576"/>
            <a:ext cx="1584176" cy="1485961"/>
          </a:xfrm>
          <a:prstGeom prst="rect">
            <a:avLst/>
          </a:prstGeom>
          <a:noFill/>
          <a:ln w="9525">
            <a:noFill/>
            <a:miter lim="800000"/>
            <a:headEnd/>
            <a:tailEnd/>
          </a:ln>
        </p:spPr>
      </p:pic>
      <p:sp>
        <p:nvSpPr>
          <p:cNvPr id="5" name="文本框 4">
            <a:extLst>
              <a:ext uri="{FF2B5EF4-FFF2-40B4-BE49-F238E27FC236}">
                <a16:creationId xmlns:a16="http://schemas.microsoft.com/office/drawing/2014/main" id="{1F63A87E-12CA-1201-944E-966361D6E6F0}"/>
              </a:ext>
            </a:extLst>
          </p:cNvPr>
          <p:cNvSpPr txBox="1"/>
          <p:nvPr/>
        </p:nvSpPr>
        <p:spPr>
          <a:xfrm>
            <a:off x="695400" y="39728"/>
            <a:ext cx="1872208" cy="523220"/>
          </a:xfrm>
          <a:prstGeom prst="rect">
            <a:avLst/>
          </a:prstGeom>
          <a:noFill/>
        </p:spPr>
        <p:txBody>
          <a:bodyPr wrap="square">
            <a:spAutoFit/>
          </a:bodyPr>
          <a:lstStyle/>
          <a:p>
            <a:r>
              <a:rPr lang="en-US" altLang="zh-CN" sz="2800" b="1" dirty="0">
                <a:solidFill>
                  <a:schemeClr val="bg1"/>
                </a:solidFill>
                <a:latin typeface="思源黑体 Normal" panose="020B0400000000000000" pitchFamily="34" charset="-122"/>
                <a:ea typeface="思源黑体 Normal" panose="020B0400000000000000" pitchFamily="34" charset="-122"/>
              </a:rPr>
              <a:t>OMAE</a:t>
            </a:r>
            <a:endParaRPr lang="zh-CN" altLang="en-US" sz="2800" dirty="0">
              <a:solidFill>
                <a:schemeClr val="bg1"/>
              </a:solidFill>
            </a:endParaRPr>
          </a:p>
        </p:txBody>
      </p:sp>
    </p:spTree>
    <p:extLst>
      <p:ext uri="{BB962C8B-B14F-4D97-AF65-F5344CB8AC3E}">
        <p14:creationId xmlns:p14="http://schemas.microsoft.com/office/powerpoint/2010/main" val="142711683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hlinkClick r:id="rId2"/>
            <a:extLst>
              <a:ext uri="{FF2B5EF4-FFF2-40B4-BE49-F238E27FC236}">
                <a16:creationId xmlns:a16="http://schemas.microsoft.com/office/drawing/2014/main" id="{0ED7A268-C76F-078D-20BB-25CE832B9C7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935760" y="908720"/>
            <a:ext cx="5400600" cy="1522336"/>
          </a:xfrm>
          <a:prstGeom prst="rect">
            <a:avLst/>
          </a:prstGeom>
        </p:spPr>
      </p:pic>
      <p:sp>
        <p:nvSpPr>
          <p:cNvPr id="3" name="五边形 5">
            <a:extLst>
              <a:ext uri="{FF2B5EF4-FFF2-40B4-BE49-F238E27FC236}">
                <a16:creationId xmlns:a16="http://schemas.microsoft.com/office/drawing/2014/main" id="{0DB76CC0-72F0-795D-93E2-D868E5E86942}"/>
              </a:ext>
            </a:extLst>
          </p:cNvPr>
          <p:cNvSpPr/>
          <p:nvPr/>
        </p:nvSpPr>
        <p:spPr>
          <a:xfrm flipH="1">
            <a:off x="4398233" y="2501005"/>
            <a:ext cx="4938127" cy="369332"/>
          </a:xfrm>
          <a:prstGeom prst="homePlate">
            <a:avLst/>
          </a:prstGeom>
          <a:solidFill>
            <a:schemeClr val="accent2">
              <a:lumMod val="50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spcBef>
                <a:spcPts val="600"/>
              </a:spcBef>
              <a:defRPr/>
            </a:pPr>
            <a:r>
              <a:rPr lang="zh-CN" altLang="en-US" b="1" dirty="0">
                <a:ln/>
                <a:solidFill>
                  <a:schemeClr val="bg1"/>
                </a:solidFill>
                <a:latin typeface="思源黑体 Normal" panose="020B0400000000000000" pitchFamily="34" charset="-122"/>
                <a:ea typeface="思源黑体 Normal" panose="020B0400000000000000" pitchFamily="34" charset="-122"/>
              </a:rPr>
              <a:t>点击上方图片，直达 </a:t>
            </a:r>
            <a:r>
              <a:rPr lang="en-US" altLang="zh-CN" b="1" dirty="0">
                <a:ln/>
                <a:solidFill>
                  <a:schemeClr val="bg1"/>
                </a:solidFill>
                <a:latin typeface="思源黑体 Normal" panose="020B0400000000000000" pitchFamily="34" charset="-122"/>
                <a:ea typeface="思源黑体 Normal" panose="020B0400000000000000" pitchFamily="34" charset="-122"/>
              </a:rPr>
              <a:t>GT </a:t>
            </a:r>
            <a:r>
              <a:rPr lang="zh-CN" altLang="en-US" b="1" dirty="0">
                <a:ln/>
                <a:solidFill>
                  <a:schemeClr val="bg1"/>
                </a:solidFill>
                <a:latin typeface="思源黑体 Normal" panose="020B0400000000000000" pitchFamily="34" charset="-122"/>
                <a:ea typeface="思源黑体 Normal" panose="020B0400000000000000" pitchFamily="34" charset="-122"/>
              </a:rPr>
              <a:t>最新会议日程。</a:t>
            </a:r>
            <a:endParaRPr lang="en-US" altLang="zh-CN" b="1" dirty="0">
              <a:ln/>
              <a:solidFill>
                <a:schemeClr val="bg1"/>
              </a:solidFill>
              <a:latin typeface="思源黑体 Normal" panose="020B0400000000000000" pitchFamily="34" charset="-122"/>
              <a:ea typeface="思源黑体 Normal" panose="020B0400000000000000" pitchFamily="34" charset="-122"/>
            </a:endParaRPr>
          </a:p>
        </p:txBody>
      </p:sp>
      <p:sp>
        <p:nvSpPr>
          <p:cNvPr id="4" name="矩形 12">
            <a:extLst>
              <a:ext uri="{FF2B5EF4-FFF2-40B4-BE49-F238E27FC236}">
                <a16:creationId xmlns:a16="http://schemas.microsoft.com/office/drawing/2014/main" id="{55AC83BF-BA86-4E15-2BF8-5CBD921257AD}"/>
              </a:ext>
            </a:extLst>
          </p:cNvPr>
          <p:cNvSpPr>
            <a:spLocks noChangeArrowheads="1"/>
          </p:cNvSpPr>
          <p:nvPr/>
        </p:nvSpPr>
        <p:spPr bwMode="auto">
          <a:xfrm>
            <a:off x="1964926" y="2940287"/>
            <a:ext cx="9243642" cy="3354765"/>
          </a:xfrm>
          <a:prstGeom prst="rect">
            <a:avLst/>
          </a:prstGeom>
          <a:noFill/>
          <a:ln w="9525">
            <a:noFill/>
            <a:miter lim="800000"/>
            <a:headEnd/>
            <a:tailEnd/>
          </a:ln>
        </p:spPr>
        <p:txBody>
          <a:bodyPr wrap="square">
            <a:spAutoFit/>
          </a:bodyPr>
          <a:lstStyle/>
          <a:p>
            <a:pPr marL="342900" indent="-342900"/>
            <a:r>
              <a:rPr lang="en-US" altLang="zh-CN" b="1" dirty="0">
                <a:latin typeface="思源黑体 Normal" panose="020B0400000000000000" pitchFamily="34" charset="-122"/>
                <a:ea typeface="思源黑体 Normal" panose="020B0400000000000000" pitchFamily="34" charset="-122"/>
              </a:rPr>
              <a:t>Turbo Expo 2025 </a:t>
            </a:r>
            <a:r>
              <a:rPr lang="zh-CN" altLang="en-US" b="1" dirty="0">
                <a:latin typeface="思源黑体 Normal" panose="020B0400000000000000" pitchFamily="34" charset="-122"/>
                <a:ea typeface="思源黑体 Normal" panose="020B0400000000000000" pitchFamily="34" charset="-122"/>
              </a:rPr>
              <a:t>会议专题方向：</a:t>
            </a:r>
            <a:endParaRPr lang="en-US" altLang="zh-CN" b="1" dirty="0">
              <a:latin typeface="思源黑体 Normal" panose="020B0400000000000000" pitchFamily="34" charset="-122"/>
              <a:ea typeface="思源黑体 Normal" panose="020B0400000000000000" pitchFamily="34" charset="-122"/>
            </a:endParaRPr>
          </a:p>
          <a:p>
            <a:pPr marL="342900" indent="-342900"/>
            <a:endParaRPr lang="en-US" altLang="zh-CN" b="1"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Aircraft Engine </a:t>
            </a:r>
            <a:r>
              <a:rPr lang="zh-CN" altLang="en-US" sz="1600" dirty="0">
                <a:latin typeface="思源黑体 Normal" panose="020B0400000000000000" pitchFamily="34" charset="-122"/>
                <a:ea typeface="思源黑体 Normal" panose="020B0400000000000000" pitchFamily="34" charset="-122"/>
              </a:rPr>
              <a:t>航空发动机</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Ceramics and Ceramic Composites </a:t>
            </a:r>
            <a:r>
              <a:rPr lang="zh-CN" altLang="en-US" sz="1600" dirty="0">
                <a:latin typeface="思源黑体 Normal" panose="020B0400000000000000" pitchFamily="34" charset="-122"/>
                <a:ea typeface="思源黑体 Normal" panose="020B0400000000000000" pitchFamily="34" charset="-122"/>
              </a:rPr>
              <a:t>陶瓷及陶瓷基复合材料</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Coal, Biomass, Hydrogen &amp; Alternative Fuels </a:t>
            </a:r>
            <a:r>
              <a:rPr lang="zh-CN" altLang="en-US" sz="1600" dirty="0">
                <a:latin typeface="思源黑体 Normal" panose="020B0400000000000000" pitchFamily="34" charset="-122"/>
                <a:ea typeface="思源黑体 Normal" panose="020B0400000000000000" pitchFamily="34" charset="-122"/>
              </a:rPr>
              <a:t>煤、生物质、氢能与替代燃料</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Combustion, Fuels &amp; Emissions </a:t>
            </a:r>
            <a:r>
              <a:rPr lang="zh-CN" altLang="en-US" sz="1600" dirty="0">
                <a:latin typeface="思源黑体 Normal" panose="020B0400000000000000" pitchFamily="34" charset="-122"/>
                <a:ea typeface="思源黑体 Normal" panose="020B0400000000000000" pitchFamily="34" charset="-122"/>
              </a:rPr>
              <a:t>燃烧、燃料与排放</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Controls, Diagnostics &amp; Instrumentation </a:t>
            </a:r>
            <a:r>
              <a:rPr lang="zh-CN" altLang="en-US" sz="1600" dirty="0">
                <a:latin typeface="思源黑体 Normal" panose="020B0400000000000000" pitchFamily="34" charset="-122"/>
                <a:ea typeface="思源黑体 Normal" panose="020B0400000000000000" pitchFamily="34" charset="-122"/>
              </a:rPr>
              <a:t>控制、诊断与仪器仪表</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Cycle Innovations </a:t>
            </a:r>
            <a:r>
              <a:rPr lang="zh-CN" altLang="en-US" sz="1600" dirty="0">
                <a:latin typeface="思源黑体 Normal" panose="020B0400000000000000" pitchFamily="34" charset="-122"/>
                <a:ea typeface="思源黑体 Normal" panose="020B0400000000000000" pitchFamily="34" charset="-122"/>
              </a:rPr>
              <a:t>循环创新</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Education </a:t>
            </a:r>
            <a:r>
              <a:rPr lang="zh-CN" altLang="en-US" sz="1600" dirty="0">
                <a:latin typeface="思源黑体 Normal" panose="020B0400000000000000" pitchFamily="34" charset="-122"/>
                <a:ea typeface="思源黑体 Normal" panose="020B0400000000000000" pitchFamily="34" charset="-122"/>
              </a:rPr>
              <a:t>工程教育</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Electric Power </a:t>
            </a:r>
            <a:r>
              <a:rPr lang="zh-CN" altLang="en-US" sz="1600" dirty="0">
                <a:latin typeface="思源黑体 Normal" panose="020B0400000000000000" pitchFamily="34" charset="-122"/>
                <a:ea typeface="思源黑体 Normal" panose="020B0400000000000000" pitchFamily="34" charset="-122"/>
              </a:rPr>
              <a:t>电力</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Energy Storage </a:t>
            </a:r>
            <a:r>
              <a:rPr lang="zh-CN" altLang="en-US" sz="1600" dirty="0">
                <a:latin typeface="思源黑体 Normal" panose="020B0400000000000000" pitchFamily="34" charset="-122"/>
                <a:ea typeface="思源黑体 Normal" panose="020B0400000000000000" pitchFamily="34" charset="-122"/>
              </a:rPr>
              <a:t>能源存储</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Fans and Blowers </a:t>
            </a:r>
            <a:r>
              <a:rPr lang="zh-CN" altLang="en-US" sz="1600" dirty="0">
                <a:latin typeface="思源黑体 Normal" panose="020B0400000000000000" pitchFamily="34" charset="-122"/>
                <a:ea typeface="思源黑体 Normal" panose="020B0400000000000000" pitchFamily="34" charset="-122"/>
              </a:rPr>
              <a:t>风机与鼓风机</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a:t>
            </a:r>
          </a:p>
        </p:txBody>
      </p:sp>
      <p:pic>
        <p:nvPicPr>
          <p:cNvPr id="6" name="图片 5" descr="徽标&#10;&#10;AI 生成的内容可能不正确。">
            <a:extLst>
              <a:ext uri="{FF2B5EF4-FFF2-40B4-BE49-F238E27FC236}">
                <a16:creationId xmlns:a16="http://schemas.microsoft.com/office/drawing/2014/main" id="{2129A6BC-A7F4-B169-A004-3F134BDD5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568" y="908720"/>
            <a:ext cx="1522336" cy="1522336"/>
          </a:xfrm>
          <a:prstGeom prst="rect">
            <a:avLst/>
          </a:prstGeom>
        </p:spPr>
      </p:pic>
      <p:sp>
        <p:nvSpPr>
          <p:cNvPr id="5" name="文本框 4">
            <a:extLst>
              <a:ext uri="{FF2B5EF4-FFF2-40B4-BE49-F238E27FC236}">
                <a16:creationId xmlns:a16="http://schemas.microsoft.com/office/drawing/2014/main" id="{D0F4787D-75BA-9BF7-67FC-25EC9F582C4D}"/>
              </a:ext>
            </a:extLst>
          </p:cNvPr>
          <p:cNvSpPr txBox="1"/>
          <p:nvPr/>
        </p:nvSpPr>
        <p:spPr>
          <a:xfrm>
            <a:off x="695400" y="39728"/>
            <a:ext cx="2160240" cy="523220"/>
          </a:xfrm>
          <a:prstGeom prst="rect">
            <a:avLst/>
          </a:prstGeom>
          <a:noFill/>
        </p:spPr>
        <p:txBody>
          <a:bodyPr wrap="square">
            <a:spAutoFit/>
          </a:bodyPr>
          <a:lstStyle/>
          <a:p>
            <a:r>
              <a:rPr lang="en-US" altLang="zh-CN" sz="2800" b="1" dirty="0">
                <a:solidFill>
                  <a:schemeClr val="bg1"/>
                </a:solidFill>
                <a:latin typeface="思源黑体 Normal" panose="020B0400000000000000" pitchFamily="34" charset="-122"/>
                <a:ea typeface="思源黑体 Normal" panose="020B0400000000000000" pitchFamily="34" charset="-122"/>
              </a:rPr>
              <a:t>Turbo Expo</a:t>
            </a:r>
            <a:endParaRPr lang="zh-CN" altLang="en-US" sz="2800" dirty="0">
              <a:solidFill>
                <a:schemeClr val="bg1"/>
              </a:solidFill>
            </a:endParaRPr>
          </a:p>
        </p:txBody>
      </p:sp>
    </p:spTree>
    <p:extLst>
      <p:ext uri="{BB962C8B-B14F-4D97-AF65-F5344CB8AC3E}">
        <p14:creationId xmlns:p14="http://schemas.microsoft.com/office/powerpoint/2010/main" val="226841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txBox="1">
            <a:spLocks/>
          </p:cNvSpPr>
          <p:nvPr/>
        </p:nvSpPr>
        <p:spPr bwMode="auto">
          <a:xfrm>
            <a:off x="1361753" y="1851473"/>
            <a:ext cx="5688632" cy="4032448"/>
          </a:xfrm>
          <a:prstGeom prst="rect">
            <a:avLst/>
          </a:prstGeom>
          <a:noFill/>
          <a:ln w="9525">
            <a:noFill/>
            <a:miter lim="800000"/>
            <a:headEnd/>
            <a:tailEnd/>
          </a:ln>
        </p:spPr>
        <p:txBody>
          <a:bodyPr/>
          <a:lstStyle/>
          <a:p>
            <a:pPr marL="342900" indent="-342900" algn="just">
              <a:spcBef>
                <a:spcPts val="1200"/>
              </a:spcBef>
              <a:buFont typeface="Wingdings" pitchFamily="2" charset="2"/>
              <a:buChar char="p"/>
              <a:defRPr/>
            </a:pPr>
            <a:r>
              <a:rPr lang="zh-CN" altLang="en-US" dirty="0">
                <a:latin typeface="思源黑体 Normal" panose="020B0400000000000000" pitchFamily="34" charset="-122"/>
                <a:ea typeface="思源黑体 Normal" panose="020B0400000000000000" pitchFamily="34" charset="-122"/>
              </a:rPr>
              <a:t>由</a:t>
            </a:r>
            <a:r>
              <a:rPr lang="en-US" altLang="zh-CN" dirty="0">
                <a:latin typeface="思源黑体 Normal" panose="020B0400000000000000" pitchFamily="34" charset="-122"/>
                <a:ea typeface="思源黑体 Normal" panose="020B0400000000000000" pitchFamily="34" charset="-122"/>
              </a:rPr>
              <a:t>ASME</a:t>
            </a:r>
            <a:r>
              <a:rPr lang="zh-CN" altLang="en-US" dirty="0">
                <a:latin typeface="思源黑体 Normal" panose="020B0400000000000000" pitchFamily="34" charset="-122"/>
                <a:ea typeface="思源黑体 Normal" panose="020B0400000000000000" pitchFamily="34" charset="-122"/>
              </a:rPr>
              <a:t>技术部门主办；</a:t>
            </a:r>
            <a:endParaRPr lang="en-US" altLang="zh-CN" dirty="0">
              <a:latin typeface="思源黑体 Normal" panose="020B0400000000000000" pitchFamily="34" charset="-122"/>
              <a:ea typeface="思源黑体 Normal" panose="020B0400000000000000" pitchFamily="34" charset="-122"/>
            </a:endParaRPr>
          </a:p>
          <a:p>
            <a:pPr marL="342900" indent="-342900" algn="just">
              <a:spcBef>
                <a:spcPts val="1200"/>
              </a:spcBef>
              <a:buFont typeface="Wingdings" pitchFamily="2" charset="2"/>
              <a:buChar char="p"/>
              <a:defRPr/>
            </a:pPr>
            <a:r>
              <a:rPr lang="zh-CN" altLang="en-US" dirty="0">
                <a:latin typeface="思源黑体 Normal" panose="020B0400000000000000" pitchFamily="34" charset="-122"/>
                <a:ea typeface="思源黑体 Normal" panose="020B0400000000000000" pitchFamily="34" charset="-122"/>
              </a:rPr>
              <a:t>图书类型：专业和参考书籍、手册、精选非 </a:t>
            </a:r>
            <a:r>
              <a:rPr lang="en-US" altLang="zh-CN" dirty="0">
                <a:latin typeface="思源黑体 Normal" panose="020B0400000000000000" pitchFamily="34" charset="-122"/>
                <a:ea typeface="思源黑体 Normal" panose="020B0400000000000000" pitchFamily="34" charset="-122"/>
              </a:rPr>
              <a:t>ASME </a:t>
            </a:r>
            <a:r>
              <a:rPr lang="zh-CN" altLang="en-US" dirty="0">
                <a:latin typeface="思源黑体 Normal" panose="020B0400000000000000" pitchFamily="34" charset="-122"/>
                <a:ea typeface="思源黑体 Normal" panose="020B0400000000000000" pitchFamily="34" charset="-122"/>
              </a:rPr>
              <a:t>会议论文集、专著等；</a:t>
            </a:r>
            <a:endParaRPr lang="en-US" altLang="zh-CN" dirty="0">
              <a:latin typeface="思源黑体 Normal" panose="020B0400000000000000" pitchFamily="34" charset="-122"/>
              <a:ea typeface="思源黑体 Normal" panose="020B0400000000000000" pitchFamily="34" charset="-122"/>
            </a:endParaRPr>
          </a:p>
          <a:p>
            <a:pPr marL="342900" indent="-342900" algn="just">
              <a:spcBef>
                <a:spcPts val="1200"/>
              </a:spcBef>
              <a:buFont typeface="Wingdings" pitchFamily="2" charset="2"/>
              <a:buChar char="p"/>
              <a:defRPr/>
            </a:pPr>
            <a:r>
              <a:rPr lang="zh-CN" altLang="en-US" dirty="0">
                <a:latin typeface="思源黑体 Normal" panose="020B0400000000000000" pitchFamily="34" charset="-122"/>
                <a:ea typeface="思源黑体 Normal" panose="020B0400000000000000" pitchFamily="34" charset="-122"/>
              </a:rPr>
              <a:t>涵盖主题广泛：设计与制造、新兴技术（如医疗技术、人工智能）、工程管理、压力容器与管道、燃气轮机与动力系统、传热、电子封装、风险与补救、摩擦学等工程技术方向；</a:t>
            </a:r>
            <a:endParaRPr lang="en-US" altLang="zh-CN" dirty="0">
              <a:latin typeface="思源黑体 Normal" panose="020B0400000000000000" pitchFamily="34" charset="-122"/>
              <a:ea typeface="思源黑体 Normal" panose="020B0400000000000000" pitchFamily="34" charset="-122"/>
            </a:endParaRPr>
          </a:p>
          <a:p>
            <a:pPr marL="342900" indent="-342900" algn="just">
              <a:spcBef>
                <a:spcPts val="1200"/>
              </a:spcBef>
              <a:buFont typeface="Wingdings" pitchFamily="2" charset="2"/>
              <a:buChar char="p"/>
              <a:defRPr/>
            </a:pPr>
            <a:r>
              <a:rPr lang="zh-CN" altLang="en-US" dirty="0">
                <a:latin typeface="思源黑体 Normal" panose="020B0400000000000000" pitchFamily="34" charset="-122"/>
                <a:ea typeface="思源黑体 Normal" panose="020B0400000000000000" pitchFamily="34" charset="-122"/>
              </a:rPr>
              <a:t>收录年限：</a:t>
            </a:r>
            <a:r>
              <a:rPr lang="en-US" altLang="zh-CN" dirty="0">
                <a:latin typeface="思源黑体 Normal" panose="020B0400000000000000" pitchFamily="34" charset="-122"/>
                <a:ea typeface="思源黑体 Normal" panose="020B0400000000000000" pitchFamily="34" charset="-122"/>
              </a:rPr>
              <a:t>1993</a:t>
            </a:r>
            <a:r>
              <a:rPr lang="zh-CN" altLang="en-US" dirty="0">
                <a:latin typeface="思源黑体 Normal" panose="020B0400000000000000" pitchFamily="34" charset="-122"/>
                <a:ea typeface="思源黑体 Normal" panose="020B0400000000000000" pitchFamily="34" charset="-122"/>
              </a:rPr>
              <a:t>年至今；</a:t>
            </a:r>
            <a:endParaRPr lang="en-US" altLang="zh-CN" dirty="0">
              <a:latin typeface="思源黑体 Normal" panose="020B0400000000000000" pitchFamily="34" charset="-122"/>
              <a:ea typeface="思源黑体 Normal" panose="020B0400000000000000" pitchFamily="34" charset="-122"/>
            </a:endParaRPr>
          </a:p>
          <a:p>
            <a:pPr marL="342900" indent="-342900" algn="just">
              <a:spcBef>
                <a:spcPts val="1200"/>
              </a:spcBef>
              <a:buFont typeface="Wingdings" pitchFamily="2" charset="2"/>
              <a:buChar char="p"/>
              <a:defRPr/>
            </a:pPr>
            <a:r>
              <a:rPr lang="zh-CN" altLang="en-US" dirty="0">
                <a:latin typeface="思源黑体 Normal" panose="020B0400000000000000" pitchFamily="34" charset="-122"/>
                <a:ea typeface="思源黑体 Normal" panose="020B0400000000000000" pitchFamily="34" charset="-122"/>
              </a:rPr>
              <a:t>图书数量：已收录超过</a:t>
            </a:r>
            <a:r>
              <a:rPr lang="en-US" altLang="zh-CN" dirty="0">
                <a:latin typeface="思源黑体 Normal" panose="020B0400000000000000" pitchFamily="34" charset="-122"/>
                <a:ea typeface="思源黑体 Normal" panose="020B0400000000000000" pitchFamily="34" charset="-122"/>
              </a:rPr>
              <a:t>310</a:t>
            </a:r>
            <a:r>
              <a:rPr lang="zh-CN" altLang="en-US" dirty="0">
                <a:latin typeface="思源黑体 Normal" panose="020B0400000000000000" pitchFamily="34" charset="-122"/>
                <a:ea typeface="思源黑体 Normal" panose="020B0400000000000000" pitchFamily="34" charset="-122"/>
              </a:rPr>
              <a:t>本经典图书；</a:t>
            </a:r>
            <a:endParaRPr lang="en-US" altLang="zh-CN" dirty="0">
              <a:latin typeface="思源黑体 Normal" panose="020B0400000000000000" pitchFamily="34" charset="-122"/>
              <a:ea typeface="思源黑体 Normal" panose="020B0400000000000000" pitchFamily="34" charset="-122"/>
            </a:endParaRPr>
          </a:p>
          <a:p>
            <a:pPr marL="342900" indent="-342900" algn="just">
              <a:spcBef>
                <a:spcPts val="1200"/>
              </a:spcBef>
              <a:buFont typeface="Wingdings" pitchFamily="2" charset="2"/>
              <a:buChar char="p"/>
              <a:defRPr/>
            </a:pPr>
            <a:r>
              <a:rPr lang="zh-CN" altLang="en-US" dirty="0">
                <a:latin typeface="思源黑体 Normal" panose="020B0400000000000000" pitchFamily="34" charset="-122"/>
                <a:ea typeface="思源黑体 Normal" panose="020B0400000000000000" pitchFamily="34" charset="-122"/>
              </a:rPr>
              <a:t>更新频率：每年新增图书约</a:t>
            </a:r>
            <a:r>
              <a:rPr lang="en-US" altLang="zh-CN" dirty="0">
                <a:latin typeface="思源黑体 Normal" panose="020B0400000000000000" pitchFamily="34" charset="-122"/>
                <a:ea typeface="思源黑体 Normal" panose="020B0400000000000000" pitchFamily="34" charset="-122"/>
              </a:rPr>
              <a:t>10-20 </a:t>
            </a:r>
            <a:r>
              <a:rPr lang="zh-CN" altLang="en-US" dirty="0">
                <a:latin typeface="思源黑体 Normal" panose="020B0400000000000000" pitchFamily="34" charset="-122"/>
                <a:ea typeface="思源黑体 Normal" panose="020B0400000000000000" pitchFamily="34" charset="-122"/>
              </a:rPr>
              <a:t>本。</a:t>
            </a:r>
          </a:p>
        </p:txBody>
      </p:sp>
      <p:sp>
        <p:nvSpPr>
          <p:cNvPr id="11" name="Title 1"/>
          <p:cNvSpPr txBox="1">
            <a:spLocks/>
          </p:cNvSpPr>
          <p:nvPr/>
        </p:nvSpPr>
        <p:spPr bwMode="auto">
          <a:xfrm>
            <a:off x="479376" y="0"/>
            <a:ext cx="3168352" cy="656838"/>
          </a:xfrm>
          <a:prstGeom prst="rect">
            <a:avLst/>
          </a:prstGeom>
          <a:noFill/>
          <a:ln w="9525">
            <a:noFill/>
            <a:miter lim="800000"/>
            <a:headEnd/>
            <a:tailEnd/>
          </a:ln>
        </p:spPr>
        <p:txBody>
          <a:bodyPr anchor="ctr"/>
          <a:lstStyle/>
          <a:p>
            <a:pPr algn="ctr"/>
            <a:r>
              <a:rPr lang="en-US" altLang="zh-CN" sz="2800" b="1" dirty="0">
                <a:solidFill>
                  <a:schemeClr val="bg1"/>
                </a:solidFill>
                <a:latin typeface="思源黑体 Normal" panose="020B0400000000000000" pitchFamily="34" charset="-122"/>
                <a:ea typeface="思源黑体 Normal" panose="020B0400000000000000" pitchFamily="34" charset="-122"/>
              </a:rPr>
              <a:t>ASME </a:t>
            </a:r>
            <a:r>
              <a:rPr lang="zh-CN" altLang="en-US" sz="2800" b="1" dirty="0">
                <a:solidFill>
                  <a:schemeClr val="bg1"/>
                </a:solidFill>
                <a:latin typeface="思源黑体 Normal" panose="020B0400000000000000" pitchFamily="34" charset="-122"/>
                <a:ea typeface="思源黑体 Normal" panose="020B0400000000000000" pitchFamily="34" charset="-122"/>
              </a:rPr>
              <a:t>电子图书</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pic>
        <p:nvPicPr>
          <p:cNvPr id="3" name="图片 2"/>
          <p:cNvPicPr>
            <a:picLocks noChangeAspect="1"/>
          </p:cNvPicPr>
          <p:nvPr/>
        </p:nvPicPr>
        <p:blipFill>
          <a:blip r:embed="rId3"/>
          <a:stretch>
            <a:fillRect/>
          </a:stretch>
        </p:blipFill>
        <p:spPr>
          <a:xfrm>
            <a:off x="1271464" y="1124744"/>
            <a:ext cx="9854505" cy="435826"/>
          </a:xfrm>
          <a:prstGeom prst="rect">
            <a:avLst/>
          </a:prstGeom>
        </p:spPr>
      </p:pic>
      <p:pic>
        <p:nvPicPr>
          <p:cNvPr id="2050" name="Picture 2">
            <a:extLst>
              <a:ext uri="{FF2B5EF4-FFF2-40B4-BE49-F238E27FC236}">
                <a16:creationId xmlns:a16="http://schemas.microsoft.com/office/drawing/2014/main" id="{C316F3E9-D81F-2F8A-9B53-60A470943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888" b="3888"/>
          <a:stretch>
            <a:fillRect/>
          </a:stretch>
        </p:blipFill>
        <p:spPr bwMode="auto">
          <a:xfrm>
            <a:off x="7338417" y="1694640"/>
            <a:ext cx="4367867" cy="2736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图片 4" descr="卡通人物&#10;&#10;AI 生成的内容可能不正确。">
            <a:extLst>
              <a:ext uri="{FF2B5EF4-FFF2-40B4-BE49-F238E27FC236}">
                <a16:creationId xmlns:a16="http://schemas.microsoft.com/office/drawing/2014/main" id="{3A1B9B30-580F-B83C-7D1C-B415283A89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3801" y="4666986"/>
            <a:ext cx="5616624" cy="12169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3771363"/>
      </p:ext>
    </p:extLst>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1"/>
          <p:cNvSpPr>
            <a:spLocks noChangeArrowheads="1"/>
          </p:cNvSpPr>
          <p:nvPr/>
        </p:nvSpPr>
        <p:spPr bwMode="auto">
          <a:xfrm>
            <a:off x="3191779" y="1229720"/>
            <a:ext cx="8136904" cy="3570208"/>
          </a:xfrm>
          <a:prstGeom prst="rect">
            <a:avLst/>
          </a:prstGeom>
          <a:noFill/>
          <a:ln w="9525">
            <a:noFill/>
            <a:miter lim="800000"/>
            <a:headEnd/>
            <a:tailEnd/>
          </a:ln>
        </p:spPr>
        <p:txBody>
          <a:bodyPr wrap="square">
            <a:spAutoFit/>
          </a:bodyPr>
          <a:lstStyle/>
          <a:p>
            <a:pPr algn="just"/>
            <a:r>
              <a:rPr lang="en-US" altLang="zh-CN" b="1" dirty="0">
                <a:latin typeface="思源黑体 Normal" panose="020B0400000000000000" pitchFamily="34" charset="-122"/>
                <a:ea typeface="思源黑体 Normal" panose="020B0400000000000000" pitchFamily="34" charset="-122"/>
              </a:rPr>
              <a:t>The Elements of Mechanical Design《</a:t>
            </a:r>
            <a:r>
              <a:rPr lang="zh-CN" altLang="en-US" b="1" dirty="0">
                <a:latin typeface="思源黑体 Normal" panose="020B0400000000000000" pitchFamily="34" charset="-122"/>
                <a:ea typeface="思源黑体 Normal" panose="020B0400000000000000" pitchFamily="34" charset="-122"/>
              </a:rPr>
              <a:t>机械设计要素</a:t>
            </a:r>
            <a:r>
              <a:rPr lang="en-US" altLang="zh-CN" b="1" dirty="0">
                <a:latin typeface="思源黑体 Normal" panose="020B0400000000000000" pitchFamily="34" charset="-122"/>
                <a:ea typeface="思源黑体 Normal" panose="020B0400000000000000" pitchFamily="34" charset="-122"/>
              </a:rPr>
              <a:t>》</a:t>
            </a:r>
          </a:p>
          <a:p>
            <a:pPr algn="just"/>
            <a:endParaRPr lang="en-US" altLang="zh-CN" sz="1600" dirty="0">
              <a:latin typeface="思源黑体 Normal" panose="020B0400000000000000" pitchFamily="34" charset="-122"/>
              <a:ea typeface="思源黑体 Normal" panose="020B0400000000000000" pitchFamily="34" charset="-122"/>
            </a:endParaRPr>
          </a:p>
          <a:p>
            <a:pPr algn="just"/>
            <a:r>
              <a:rPr lang="zh-CN" altLang="en-US" sz="1600" dirty="0">
                <a:latin typeface="思源黑体 Normal" panose="020B0400000000000000" pitchFamily="34" charset="-122"/>
                <a:ea typeface="思源黑体 Normal" panose="020B0400000000000000" pitchFamily="34" charset="-122"/>
              </a:rPr>
              <a:t>主要作者：</a:t>
            </a:r>
            <a:r>
              <a:rPr lang="en-US" altLang="zh-CN" sz="1600" dirty="0">
                <a:latin typeface="思源黑体 Normal" panose="020B0400000000000000" pitchFamily="34" charset="-122"/>
                <a:ea typeface="思源黑体 Normal" panose="020B0400000000000000" pitchFamily="34" charset="-122"/>
              </a:rPr>
              <a:t>James G. </a:t>
            </a:r>
            <a:r>
              <a:rPr lang="en-US" altLang="zh-CN" sz="1600" dirty="0" err="1">
                <a:latin typeface="思源黑体 Normal" panose="020B0400000000000000" pitchFamily="34" charset="-122"/>
                <a:ea typeface="思源黑体 Normal" panose="020B0400000000000000" pitchFamily="34" charset="-122"/>
              </a:rPr>
              <a:t>Skakoon</a:t>
            </a:r>
            <a:r>
              <a:rPr lang="zh-CN" altLang="en-US" sz="1600" dirty="0">
                <a:latin typeface="思源黑体 Normal" panose="020B0400000000000000" pitchFamily="34" charset="-122"/>
                <a:ea typeface="思源黑体 Normal" panose="020B0400000000000000" pitchFamily="34" charset="-122"/>
              </a:rPr>
              <a:t>，机械设计师、发明家；退休前就职于美国工程顾问公司</a:t>
            </a:r>
            <a:r>
              <a:rPr lang="en-US" altLang="zh-CN" sz="1600" dirty="0">
                <a:latin typeface="思源黑体 Normal" panose="020B0400000000000000" pitchFamily="34" charset="-122"/>
                <a:ea typeface="思源黑体 Normal" panose="020B0400000000000000" pitchFamily="34" charset="-122"/>
              </a:rPr>
              <a:t>Vertex Technology</a:t>
            </a:r>
            <a:r>
              <a:rPr lang="zh-CN" altLang="en-US" sz="1600" dirty="0">
                <a:latin typeface="思源黑体 Normal" panose="020B0400000000000000" pitchFamily="34" charset="-122"/>
                <a:ea typeface="思源黑体 Normal" panose="020B0400000000000000" pitchFamily="34" charset="-122"/>
              </a:rPr>
              <a:t>。</a:t>
            </a:r>
            <a:endParaRPr lang="en-US" altLang="zh-CN" sz="1600" dirty="0">
              <a:latin typeface="思源黑体 Normal" panose="020B0400000000000000" pitchFamily="34" charset="-122"/>
              <a:ea typeface="思源黑体 Normal" panose="020B0400000000000000" pitchFamily="34" charset="-122"/>
            </a:endParaRPr>
          </a:p>
          <a:p>
            <a:pPr algn="just"/>
            <a:endParaRPr lang="en-US" altLang="zh-CN" sz="1600" dirty="0">
              <a:latin typeface="思源黑体 Normal" panose="020B0400000000000000" pitchFamily="34" charset="-122"/>
              <a:ea typeface="思源黑体 Normal" panose="020B0400000000000000" pitchFamily="34" charset="-122"/>
            </a:endParaRPr>
          </a:p>
          <a:p>
            <a:pPr algn="just"/>
            <a:r>
              <a:rPr lang="zh-CN" altLang="en-US" sz="1600" dirty="0">
                <a:latin typeface="思源黑体 Normal" panose="020B0400000000000000" pitchFamily="34" charset="-122"/>
                <a:ea typeface="思源黑体 Normal" panose="020B0400000000000000" pitchFamily="34" charset="-122"/>
              </a:rPr>
              <a:t>内容概要：这本书简洁好读，对任何有意了解机械设计基本原理和实践方法的专业人士来说，都是可以用来复习充电的优质读物。</a:t>
            </a:r>
          </a:p>
          <a:p>
            <a:pPr algn="just"/>
            <a:r>
              <a:rPr lang="zh-CN" altLang="en-US" sz="1600" dirty="0">
                <a:latin typeface="思源黑体 Normal" panose="020B0400000000000000" pitchFamily="34" charset="-122"/>
                <a:ea typeface="思源黑体 Normal" panose="020B0400000000000000" pitchFamily="34" charset="-122"/>
              </a:rPr>
              <a:t>作者在书中融合了自己的从业经验和其他专家的做法，来表明什么是优秀机械设计的原理和实践方法。这样，读者就不必自己去总结提炼这些基础知识和概念，也能够运用到自己工作中了。</a:t>
            </a:r>
            <a:endParaRPr lang="en-US" altLang="zh-CN" sz="1600" dirty="0">
              <a:latin typeface="思源黑体 Normal" panose="020B0400000000000000" pitchFamily="34" charset="-122"/>
              <a:ea typeface="思源黑体 Normal" panose="020B0400000000000000" pitchFamily="34" charset="-122"/>
            </a:endParaRPr>
          </a:p>
          <a:p>
            <a:pPr algn="just"/>
            <a:endParaRPr lang="en-US" altLang="zh-CN" sz="1600" b="1" dirty="0">
              <a:latin typeface="思源黑体 Normal" panose="020B0400000000000000" pitchFamily="34" charset="-122"/>
              <a:ea typeface="思源黑体 Normal" panose="020B0400000000000000" pitchFamily="34" charset="-122"/>
            </a:endParaRPr>
          </a:p>
          <a:p>
            <a:pPr algn="just"/>
            <a:r>
              <a:rPr lang="zh-CN" altLang="en-US" sz="1600" b="1" dirty="0">
                <a:latin typeface="思源黑体 Normal" panose="020B0400000000000000" pitchFamily="34" charset="-122"/>
                <a:ea typeface="思源黑体 Normal" panose="020B0400000000000000" pitchFamily="34" charset="-122"/>
              </a:rPr>
              <a:t>亚马逊书评：</a:t>
            </a:r>
            <a:endParaRPr lang="en-US" altLang="zh-CN" sz="1600" b="1" dirty="0">
              <a:latin typeface="思源黑体 Normal" panose="020B0400000000000000" pitchFamily="34" charset="-122"/>
              <a:ea typeface="思源黑体 Normal" panose="020B0400000000000000" pitchFamily="34" charset="-122"/>
            </a:endParaRPr>
          </a:p>
          <a:p>
            <a:pPr algn="just"/>
            <a:r>
              <a:rPr lang="zh-CN" altLang="en-US" sz="1600" dirty="0">
                <a:latin typeface="思源黑体 Normal" panose="020B0400000000000000" pitchFamily="34" charset="-122"/>
                <a:ea typeface="思源黑体 Normal" panose="020B0400000000000000" pitchFamily="34" charset="-122"/>
              </a:rPr>
              <a:t>很好地总结了机械设计中的规则。大考前帮助我回顾了很多概念。</a:t>
            </a:r>
          </a:p>
          <a:p>
            <a:pPr algn="just"/>
            <a:r>
              <a:rPr lang="zh-CN" altLang="en-US" sz="1600" dirty="0">
                <a:latin typeface="思源黑体 Normal" panose="020B0400000000000000" pitchFamily="34" charset="-122"/>
                <a:ea typeface="思源黑体 Normal" panose="020B0400000000000000" pitchFamily="34" charset="-122"/>
              </a:rPr>
              <a:t>把诸多信息浓缩在一本书中，其中的实例也把概念讲透了，做得很好</a:t>
            </a:r>
            <a:r>
              <a:rPr lang="en-US" altLang="zh-CN" sz="1600" dirty="0">
                <a:latin typeface="思源黑体 Normal" panose="020B0400000000000000" pitchFamily="34" charset="-122"/>
                <a:ea typeface="思源黑体 Normal" panose="020B0400000000000000" pitchFamily="34" charset="-122"/>
              </a:rPr>
              <a:t>……</a:t>
            </a:r>
            <a:endParaRPr lang="zh-CN" altLang="en-US" sz="1600" dirty="0">
              <a:latin typeface="思源黑体 Normal" panose="020B0400000000000000" pitchFamily="34" charset="-122"/>
              <a:ea typeface="思源黑体 Normal" panose="020B0400000000000000" pitchFamily="34" charset="-122"/>
            </a:endParaRPr>
          </a:p>
        </p:txBody>
      </p:sp>
      <p:pic>
        <p:nvPicPr>
          <p:cNvPr id="7" name="Picture 2" descr="The Elements of Mechanical Design"/>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440" y="1340768"/>
            <a:ext cx="1620000" cy="2340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191779" y="5046144"/>
            <a:ext cx="4814709" cy="338554"/>
          </a:xfrm>
          <a:prstGeom prst="rect">
            <a:avLst/>
          </a:prstGeom>
        </p:spPr>
        <p:txBody>
          <a:bodyPr wrap="square">
            <a:spAutoFit/>
          </a:bodyPr>
          <a:lstStyle/>
          <a:p>
            <a:pPr marL="285750" indent="-285750">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3"/>
              </a:rPr>
              <a:t>https://doi.org/10.1115/1.802670</a:t>
            </a:r>
            <a:endParaRPr lang="en-US" altLang="zh-CN" sz="1600" dirty="0">
              <a:latin typeface="思源黑体 Normal" panose="020B0400000000000000" pitchFamily="34" charset="-122"/>
              <a:ea typeface="思源黑体 Normal" panose="020B0400000000000000" pitchFamily="34" charset="-122"/>
            </a:endParaRPr>
          </a:p>
        </p:txBody>
      </p:sp>
      <p:sp>
        <p:nvSpPr>
          <p:cNvPr id="3" name="Title 1"/>
          <p:cNvSpPr txBox="1">
            <a:spLocks/>
          </p:cNvSpPr>
          <p:nvPr/>
        </p:nvSpPr>
        <p:spPr bwMode="auto">
          <a:xfrm>
            <a:off x="695400" y="-25761"/>
            <a:ext cx="2520280" cy="720080"/>
          </a:xfrm>
          <a:prstGeom prst="rect">
            <a:avLst/>
          </a:prstGeom>
          <a:noFill/>
          <a:ln w="9525">
            <a:noFill/>
            <a:miter lim="800000"/>
            <a:headEnd/>
            <a:tailEnd/>
          </a:ln>
        </p:spPr>
        <p:txBody>
          <a:bodyPr anchor="ctr"/>
          <a:lstStyle/>
          <a:p>
            <a:pPr algn="ctr"/>
            <a:r>
              <a:rPr lang="zh-CN" altLang="en-US" sz="2800" b="1" dirty="0">
                <a:solidFill>
                  <a:schemeClr val="bg1"/>
                </a:solidFill>
                <a:latin typeface="思源黑体 Normal" panose="020B0400000000000000" pitchFamily="34" charset="-122"/>
                <a:ea typeface="思源黑体 Normal" panose="020B0400000000000000" pitchFamily="34" charset="-122"/>
              </a:rPr>
              <a:t>电子图书推荐</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727765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1"/>
          <p:cNvSpPr>
            <a:spLocks noChangeArrowheads="1"/>
          </p:cNvSpPr>
          <p:nvPr/>
        </p:nvSpPr>
        <p:spPr bwMode="auto">
          <a:xfrm>
            <a:off x="3071664" y="1124744"/>
            <a:ext cx="7920000" cy="1728678"/>
          </a:xfrm>
          <a:prstGeom prst="rect">
            <a:avLst/>
          </a:prstGeom>
          <a:noFill/>
          <a:ln w="9525">
            <a:noFill/>
            <a:miter lim="800000"/>
            <a:headEnd/>
            <a:tailEnd/>
          </a:ln>
        </p:spPr>
        <p:txBody>
          <a:bodyPr wrap="square">
            <a:spAutoFit/>
          </a:bodyPr>
          <a:lstStyle/>
          <a:p>
            <a:pPr algn="just"/>
            <a:r>
              <a:rPr lang="en-US" altLang="zh-CN" b="1" dirty="0">
                <a:latin typeface="思源黑体 Normal" panose="020B0400000000000000" pitchFamily="34" charset="-122"/>
                <a:ea typeface="思源黑体 Normal" panose="020B0400000000000000" pitchFamily="34" charset="-122"/>
              </a:rPr>
              <a:t>Machines That Made History : Landmarks in Mechanical </a:t>
            </a:r>
            <a:r>
              <a:rPr lang="en-US" altLang="zh-CN" b="1" dirty="0" err="1">
                <a:latin typeface="思源黑体 Normal" panose="020B0400000000000000" pitchFamily="34" charset="-122"/>
                <a:ea typeface="思源黑体 Normal" panose="020B0400000000000000" pitchFamily="34" charset="-122"/>
              </a:rPr>
              <a:t>Engineerin</a:t>
            </a:r>
            <a:endParaRPr lang="en-US" altLang="zh-CN" b="1" dirty="0">
              <a:latin typeface="思源黑体 Normal" panose="020B0400000000000000" pitchFamily="34" charset="-122"/>
              <a:ea typeface="思源黑体 Normal" panose="020B0400000000000000" pitchFamily="34" charset="-122"/>
            </a:endParaRPr>
          </a:p>
          <a:p>
            <a:pPr algn="just"/>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创造历史的机械</a:t>
            </a:r>
            <a:r>
              <a:rPr lang="en-US" altLang="zh-CN" b="1" dirty="0">
                <a:latin typeface="思源黑体 Normal" panose="020B0400000000000000" pitchFamily="34" charset="-122"/>
                <a:ea typeface="思源黑体 Normal" panose="020B0400000000000000" pitchFamily="34" charset="-122"/>
              </a:rPr>
              <a:t>》</a:t>
            </a:r>
          </a:p>
          <a:p>
            <a:pPr algn="just">
              <a:lnSpc>
                <a:spcPts val="1000"/>
              </a:lnSpc>
            </a:pPr>
            <a:endParaRPr lang="en-US" altLang="zh-CN" sz="2000" b="1" dirty="0">
              <a:latin typeface="思源黑体 Normal" panose="020B0400000000000000" pitchFamily="34" charset="-122"/>
              <a:ea typeface="思源黑体 Normal" panose="020B0400000000000000" pitchFamily="34" charset="-122"/>
            </a:endParaRPr>
          </a:p>
          <a:p>
            <a:pPr algn="just"/>
            <a:r>
              <a:rPr lang="zh-CN" altLang="en-US" sz="1600" dirty="0">
                <a:latin typeface="思源黑体 Normal" panose="020B0400000000000000" pitchFamily="34" charset="-122"/>
                <a:ea typeface="思源黑体 Normal" panose="020B0400000000000000" pitchFamily="34" charset="-122"/>
              </a:rPr>
              <a:t>这是一本以彩色和黑白照片为主的精装书，介绍了机械工程历史上的</a:t>
            </a:r>
            <a:r>
              <a:rPr lang="en-US" altLang="zh-CN" sz="1600" dirty="0">
                <a:latin typeface="思源黑体 Normal" panose="020B0400000000000000" pitchFamily="34" charset="-122"/>
                <a:ea typeface="思源黑体 Normal" panose="020B0400000000000000" pitchFamily="34" charset="-122"/>
              </a:rPr>
              <a:t>100 </a:t>
            </a:r>
            <a:r>
              <a:rPr lang="zh-CN" altLang="en-US" sz="1600" dirty="0">
                <a:latin typeface="思源黑体 Normal" panose="020B0400000000000000" pitchFamily="34" charset="-122"/>
                <a:ea typeface="思源黑体 Normal" panose="020B0400000000000000" pitchFamily="34" charset="-122"/>
              </a:rPr>
              <a:t>个具有里程碑意义并且对世界文明有重大影响的产品、设备或创举。这些产品维持着我们现代生活的方方面面，从汽车、火箭到隐藏于城市生活的磁盘驱动、城市水泵和发电涡轮等等。</a:t>
            </a:r>
            <a:endParaRPr lang="en-US" altLang="zh-CN" sz="1600" dirty="0">
              <a:latin typeface="思源黑体 Normal" panose="020B0400000000000000" pitchFamily="34" charset="-122"/>
              <a:ea typeface="思源黑体 Normal" panose="020B0400000000000000" pitchFamily="34" charset="-122"/>
            </a:endParaRPr>
          </a:p>
          <a:p>
            <a:pPr algn="just"/>
            <a:endParaRPr lang="zh-CN" altLang="en-US" sz="1400" dirty="0">
              <a:latin typeface="思源黑体 Normal" panose="020B0400000000000000" pitchFamily="34" charset="-122"/>
              <a:ea typeface="思源黑体 Normal" panose="020B0400000000000000" pitchFamily="34" charset="-122"/>
            </a:endParaRPr>
          </a:p>
        </p:txBody>
      </p:sp>
      <p:sp>
        <p:nvSpPr>
          <p:cNvPr id="6" name="矩形 11"/>
          <p:cNvSpPr>
            <a:spLocks noChangeArrowheads="1"/>
          </p:cNvSpPr>
          <p:nvPr/>
        </p:nvSpPr>
        <p:spPr bwMode="auto">
          <a:xfrm>
            <a:off x="3111789" y="3606302"/>
            <a:ext cx="7920000" cy="1759456"/>
          </a:xfrm>
          <a:prstGeom prst="rect">
            <a:avLst/>
          </a:prstGeom>
          <a:noFill/>
          <a:ln w="9525">
            <a:noFill/>
            <a:miter lim="800000"/>
            <a:headEnd/>
            <a:tailEnd/>
          </a:ln>
        </p:spPr>
        <p:txBody>
          <a:bodyPr wrap="square">
            <a:spAutoFit/>
          </a:bodyPr>
          <a:lstStyle/>
          <a:p>
            <a:pPr lvl="0" algn="just"/>
            <a:r>
              <a:rPr lang="en-US" altLang="zh-CN" b="1" dirty="0">
                <a:latin typeface="思源黑体 Normal" panose="020B0400000000000000" pitchFamily="34" charset="-122"/>
                <a:ea typeface="思源黑体 Normal" panose="020B0400000000000000" pitchFamily="34" charset="-122"/>
              </a:rPr>
              <a:t>The Unwritten Laws of Engineering: With Revisions and Additions</a:t>
            </a:r>
          </a:p>
          <a:p>
            <a:pPr lvl="0" algn="just"/>
            <a:r>
              <a:rPr lang="en-US" altLang="zh-CN" b="1" dirty="0">
                <a:latin typeface="思源黑体 Normal" panose="020B0400000000000000" pitchFamily="34" charset="-122"/>
                <a:ea typeface="思源黑体 Normal" panose="020B0400000000000000" pitchFamily="34" charset="-122"/>
              </a:rPr>
              <a:t>《</a:t>
            </a:r>
            <a:r>
              <a:rPr lang="en-US" altLang="zh-CN" b="1" dirty="0" err="1">
                <a:latin typeface="思源黑体 Normal" panose="020B0400000000000000" pitchFamily="34" charset="-122"/>
                <a:ea typeface="思源黑体 Normal" panose="020B0400000000000000" pitchFamily="34" charset="-122"/>
              </a:rPr>
              <a:t>工程学的潜规则</a:t>
            </a:r>
            <a:r>
              <a:rPr lang="en-US" altLang="zh-CN" b="1" dirty="0">
                <a:latin typeface="思源黑体 Normal" panose="020B0400000000000000" pitchFamily="34" charset="-122"/>
                <a:ea typeface="思源黑体 Normal" panose="020B0400000000000000" pitchFamily="34" charset="-122"/>
              </a:rPr>
              <a:t>》</a:t>
            </a:r>
            <a:endParaRPr lang="zh-CN" altLang="zh-CN" b="1" dirty="0">
              <a:latin typeface="思源黑体 Normal" panose="020B0400000000000000" pitchFamily="34" charset="-122"/>
              <a:ea typeface="思源黑体 Normal" panose="020B0400000000000000" pitchFamily="34" charset="-122"/>
            </a:endParaRPr>
          </a:p>
          <a:p>
            <a:pPr algn="just">
              <a:lnSpc>
                <a:spcPts val="1000"/>
              </a:lnSpc>
            </a:pPr>
            <a:r>
              <a:rPr lang="en-US" altLang="zh-CN" sz="1400" dirty="0">
                <a:latin typeface="思源黑体 Normal" panose="020B0400000000000000" pitchFamily="34" charset="-122"/>
                <a:ea typeface="思源黑体 Normal" panose="020B0400000000000000" pitchFamily="34" charset="-122"/>
              </a:rPr>
              <a:t> </a:t>
            </a:r>
            <a:endParaRPr lang="zh-CN" altLang="zh-CN" sz="1400" dirty="0">
              <a:latin typeface="思源黑体 Normal" panose="020B0400000000000000" pitchFamily="34" charset="-122"/>
              <a:ea typeface="思源黑体 Normal" panose="020B0400000000000000" pitchFamily="34" charset="-122"/>
            </a:endParaRPr>
          </a:p>
          <a:p>
            <a:pPr algn="just"/>
            <a:r>
              <a:rPr lang="en-US" altLang="zh-CN" sz="1600" dirty="0">
                <a:latin typeface="思源黑体 Normal" panose="020B0400000000000000" pitchFamily="34" charset="-122"/>
                <a:ea typeface="思源黑体 Normal" panose="020B0400000000000000" pitchFamily="34" charset="-122"/>
              </a:rPr>
              <a:t>“ </a:t>
            </a:r>
            <a:r>
              <a:rPr lang="zh-CN" altLang="zh-CN" sz="1600" dirty="0">
                <a:latin typeface="思源黑体 Normal" panose="020B0400000000000000" pitchFamily="34" charset="-122"/>
                <a:ea typeface="思源黑体 Normal" panose="020B0400000000000000" pitchFamily="34" charset="-122"/>
              </a:rPr>
              <a:t>顾问和丏利发明家</a:t>
            </a:r>
            <a:r>
              <a:rPr lang="en-US" altLang="zh-CN" sz="1600" dirty="0">
                <a:latin typeface="思源黑体 Normal" panose="020B0400000000000000" pitchFamily="34" charset="-122"/>
                <a:ea typeface="思源黑体 Normal" panose="020B0400000000000000" pitchFamily="34" charset="-122"/>
              </a:rPr>
              <a:t> James </a:t>
            </a:r>
            <a:r>
              <a:rPr lang="en-US" altLang="zh-CN" sz="1600" dirty="0" err="1">
                <a:latin typeface="思源黑体 Normal" panose="020B0400000000000000" pitchFamily="34" charset="-122"/>
                <a:ea typeface="思源黑体 Normal" panose="020B0400000000000000" pitchFamily="34" charset="-122"/>
              </a:rPr>
              <a:t>Skakoon</a:t>
            </a:r>
            <a:r>
              <a:rPr lang="zh-CN" altLang="zh-CN" sz="1600" dirty="0">
                <a:latin typeface="思源黑体 Normal" panose="020B0400000000000000" pitchFamily="34" charset="-122"/>
                <a:ea typeface="思源黑体 Normal" panose="020B0400000000000000" pitchFamily="34" charset="-122"/>
              </a:rPr>
              <a:t>向工程领域从业者传递了一些恒久不变的行业准则。书中提到的诸多实例，反复说明了人际交往等</a:t>
            </a:r>
            <a:r>
              <a:rPr lang="en-US" altLang="zh-CN" sz="1600" dirty="0">
                <a:latin typeface="思源黑体 Normal" panose="020B0400000000000000" pitchFamily="34" charset="-122"/>
                <a:ea typeface="思源黑体 Normal" panose="020B0400000000000000" pitchFamily="34" charset="-122"/>
              </a:rPr>
              <a:t>“</a:t>
            </a:r>
            <a:r>
              <a:rPr lang="zh-CN" altLang="zh-CN" sz="1600" dirty="0">
                <a:latin typeface="思源黑体 Normal" panose="020B0400000000000000" pitchFamily="34" charset="-122"/>
                <a:ea typeface="思源黑体 Normal" panose="020B0400000000000000" pitchFamily="34" charset="-122"/>
              </a:rPr>
              <a:t>软</a:t>
            </a:r>
            <a:r>
              <a:rPr lang="en-US" altLang="zh-CN" sz="1600" dirty="0">
                <a:latin typeface="思源黑体 Normal" panose="020B0400000000000000" pitchFamily="34" charset="-122"/>
                <a:ea typeface="思源黑体 Normal" panose="020B0400000000000000" pitchFamily="34" charset="-122"/>
              </a:rPr>
              <a:t>”</a:t>
            </a:r>
            <a:r>
              <a:rPr lang="zh-CN" altLang="zh-CN" sz="1600" dirty="0">
                <a:latin typeface="思源黑体 Normal" panose="020B0400000000000000" pitchFamily="34" charset="-122"/>
                <a:ea typeface="思源黑体 Normal" panose="020B0400000000000000" pitchFamily="34" charset="-122"/>
              </a:rPr>
              <a:t>实力对提升工作表现起着重要作用。读者有机会了解从工程经验中可以获得哪些</a:t>
            </a:r>
            <a:r>
              <a:rPr lang="en-US" altLang="zh-CN" sz="1600" dirty="0">
                <a:latin typeface="思源黑体 Normal" panose="020B0400000000000000" pitchFamily="34" charset="-122"/>
                <a:ea typeface="思源黑体 Normal" panose="020B0400000000000000" pitchFamily="34" charset="-122"/>
              </a:rPr>
              <a:t>“</a:t>
            </a:r>
            <a:r>
              <a:rPr lang="zh-CN" altLang="zh-CN" sz="1600" dirty="0">
                <a:latin typeface="思源黑体 Normal" panose="020B0400000000000000" pitchFamily="34" charset="-122"/>
                <a:ea typeface="思源黑体 Normal" panose="020B0400000000000000" pitchFamily="34" charset="-122"/>
              </a:rPr>
              <a:t>软</a:t>
            </a:r>
            <a:r>
              <a:rPr lang="en-US" altLang="zh-CN" sz="1600" dirty="0">
                <a:latin typeface="思源黑体 Normal" panose="020B0400000000000000" pitchFamily="34" charset="-122"/>
                <a:ea typeface="思源黑体 Normal" panose="020B0400000000000000" pitchFamily="34" charset="-122"/>
              </a:rPr>
              <a:t>”</a:t>
            </a:r>
            <a:r>
              <a:rPr lang="zh-CN" altLang="zh-CN" sz="1600" dirty="0">
                <a:latin typeface="思源黑体 Normal" panose="020B0400000000000000" pitchFamily="34" charset="-122"/>
                <a:ea typeface="思源黑体 Normal" panose="020B0400000000000000" pitchFamily="34" charset="-122"/>
              </a:rPr>
              <a:t>实力，从而运用到每日工作决策中。</a:t>
            </a:r>
            <a:r>
              <a:rPr lang="zh-CN" altLang="en-US" sz="1600" dirty="0">
                <a:latin typeface="思源黑体 Normal" panose="020B0400000000000000" pitchFamily="34" charset="-122"/>
                <a:ea typeface="思源黑体 Normal" panose="020B0400000000000000" pitchFamily="34" charset="-122"/>
              </a:rPr>
              <a:t>”</a:t>
            </a:r>
            <a:r>
              <a:rPr lang="en-US" altLang="zh-CN" sz="1600" dirty="0">
                <a:latin typeface="思源黑体 Normal" panose="020B0400000000000000" pitchFamily="34" charset="-122"/>
                <a:ea typeface="思源黑体 Normal" panose="020B0400000000000000" pitchFamily="34" charset="-122"/>
              </a:rPr>
              <a:t> ——Amazon </a:t>
            </a:r>
            <a:r>
              <a:rPr lang="zh-CN" altLang="zh-CN" sz="1600" dirty="0">
                <a:latin typeface="思源黑体 Normal" panose="020B0400000000000000" pitchFamily="34" charset="-122"/>
                <a:ea typeface="思源黑体 Normal" panose="020B0400000000000000" pitchFamily="34" charset="-122"/>
              </a:rPr>
              <a:t>书评</a:t>
            </a:r>
            <a:endParaRPr lang="en-US" altLang="zh-CN" sz="1400" dirty="0">
              <a:latin typeface="思源黑体 Normal" panose="020B0400000000000000" pitchFamily="34" charset="-122"/>
              <a:ea typeface="思源黑体 Normal" panose="020B0400000000000000" pitchFamily="34" charset="-122"/>
            </a:endParaRPr>
          </a:p>
        </p:txBody>
      </p:sp>
      <p:pic>
        <p:nvPicPr>
          <p:cNvPr id="7" name="图片 6" descr="1.png"/>
          <p:cNvPicPr>
            <a:picLocks/>
          </p:cNvPicPr>
          <p:nvPr/>
        </p:nvPicPr>
        <p:blipFill>
          <a:blip r:embed="rId3"/>
          <a:stretch>
            <a:fillRect/>
          </a:stretch>
        </p:blipFill>
        <p:spPr>
          <a:xfrm>
            <a:off x="1336868" y="3732877"/>
            <a:ext cx="1440000" cy="1980000"/>
          </a:xfrm>
          <a:prstGeom prst="rect">
            <a:avLst/>
          </a:prstGeom>
          <a:ln>
            <a:solidFill>
              <a:schemeClr val="bg2">
                <a:lumMod val="90000"/>
              </a:schemeClr>
            </a:solidFill>
          </a:ln>
        </p:spPr>
      </p:pic>
      <p:pic>
        <p:nvPicPr>
          <p:cNvPr id="2050" name="Picture 2" descr="Machines That Made History: Landmarks in Mechanical Engineeri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1365" y="1223407"/>
            <a:ext cx="1440000" cy="19800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3116286" y="2684145"/>
            <a:ext cx="4814709" cy="338554"/>
          </a:xfrm>
          <a:prstGeom prst="rect">
            <a:avLst/>
          </a:prstGeom>
        </p:spPr>
        <p:txBody>
          <a:bodyPr wrap="square">
            <a:spAutoFit/>
          </a:bodyPr>
          <a:lstStyle/>
          <a:p>
            <a:pPr marL="285750" indent="-285750" fontAlgn="base">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5"/>
              </a:rPr>
              <a:t>https://doi.org/10.1115/1.860304</a:t>
            </a:r>
            <a:endParaRPr lang="en-US" altLang="zh-CN" sz="1600" dirty="0">
              <a:latin typeface="思源黑体 Normal" panose="020B0400000000000000" pitchFamily="34" charset="-122"/>
              <a:ea typeface="思源黑体 Normal" panose="020B0400000000000000" pitchFamily="34" charset="-122"/>
            </a:endParaRPr>
          </a:p>
        </p:txBody>
      </p:sp>
      <p:sp>
        <p:nvSpPr>
          <p:cNvPr id="15" name="矩形 14"/>
          <p:cNvSpPr/>
          <p:nvPr/>
        </p:nvSpPr>
        <p:spPr>
          <a:xfrm>
            <a:off x="3111789" y="5427359"/>
            <a:ext cx="4814709" cy="338554"/>
          </a:xfrm>
          <a:prstGeom prst="rect">
            <a:avLst/>
          </a:prstGeom>
        </p:spPr>
        <p:txBody>
          <a:bodyPr wrap="square">
            <a:spAutoFit/>
          </a:bodyPr>
          <a:lstStyle/>
          <a:p>
            <a:pPr marL="285750" indent="-285750">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rPr>
              <a:t> </a:t>
            </a:r>
            <a:r>
              <a:rPr lang="en-US" altLang="zh-CN" sz="1600" dirty="0">
                <a:latin typeface="思源黑体 Normal" panose="020B0400000000000000" pitchFamily="34" charset="-122"/>
                <a:ea typeface="思源黑体 Normal" panose="020B0400000000000000" pitchFamily="34" charset="-122"/>
                <a:hlinkClick r:id="rId6"/>
              </a:rPr>
              <a:t>https://doi.org/10.1115/1.801624</a:t>
            </a:r>
            <a:endParaRPr lang="en-US" altLang="zh-CN" sz="1600" dirty="0">
              <a:latin typeface="思源黑体 Normal" panose="020B0400000000000000" pitchFamily="34" charset="-122"/>
              <a:ea typeface="思源黑体 Normal" panose="020B0400000000000000" pitchFamily="34" charset="-122"/>
            </a:endParaRPr>
          </a:p>
        </p:txBody>
      </p:sp>
      <p:sp>
        <p:nvSpPr>
          <p:cNvPr id="2" name="Title 1">
            <a:extLst>
              <a:ext uri="{FF2B5EF4-FFF2-40B4-BE49-F238E27FC236}">
                <a16:creationId xmlns:a16="http://schemas.microsoft.com/office/drawing/2014/main" id="{73E7ED1D-F1DB-47DF-B902-DFB0E7F7274B}"/>
              </a:ext>
            </a:extLst>
          </p:cNvPr>
          <p:cNvSpPr txBox="1">
            <a:spLocks/>
          </p:cNvSpPr>
          <p:nvPr/>
        </p:nvSpPr>
        <p:spPr bwMode="auto">
          <a:xfrm>
            <a:off x="695400" y="-25761"/>
            <a:ext cx="2520280" cy="720080"/>
          </a:xfrm>
          <a:prstGeom prst="rect">
            <a:avLst/>
          </a:prstGeom>
          <a:noFill/>
          <a:ln w="9525">
            <a:noFill/>
            <a:miter lim="800000"/>
            <a:headEnd/>
            <a:tailEnd/>
          </a:ln>
        </p:spPr>
        <p:txBody>
          <a:bodyPr anchor="ctr"/>
          <a:lstStyle/>
          <a:p>
            <a:pPr algn="ctr"/>
            <a:r>
              <a:rPr lang="zh-CN" altLang="en-US" sz="2800" b="1" dirty="0">
                <a:solidFill>
                  <a:schemeClr val="bg1"/>
                </a:solidFill>
                <a:latin typeface="思源黑体 Normal" panose="020B0400000000000000" pitchFamily="34" charset="-122"/>
                <a:ea typeface="思源黑体 Normal" panose="020B0400000000000000" pitchFamily="34" charset="-122"/>
              </a:rPr>
              <a:t>电子图书推荐</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169456497"/>
      </p:ext>
    </p:extLst>
  </p:cSld>
  <p:clrMapOvr>
    <a:masterClrMapping/>
  </p:clrMapOvr>
  <p:transition>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矩形 9"/>
          <p:cNvSpPr>
            <a:spLocks noChangeArrowheads="1"/>
          </p:cNvSpPr>
          <p:nvPr/>
        </p:nvSpPr>
        <p:spPr bwMode="auto">
          <a:xfrm>
            <a:off x="3015442" y="3862547"/>
            <a:ext cx="7848872" cy="1323439"/>
          </a:xfrm>
          <a:prstGeom prst="rect">
            <a:avLst/>
          </a:prstGeom>
          <a:noFill/>
          <a:ln w="9525">
            <a:noFill/>
            <a:miter lim="800000"/>
            <a:headEnd/>
            <a:tailEnd/>
          </a:ln>
        </p:spPr>
        <p:txBody>
          <a:bodyPr wrap="square">
            <a:spAutoFit/>
          </a:bodyPr>
          <a:lstStyle/>
          <a:p>
            <a:r>
              <a:rPr lang="en-US" altLang="zh-CN" b="1" dirty="0">
                <a:latin typeface="思源黑体 Normal" panose="020B0400000000000000" pitchFamily="34" charset="-122"/>
                <a:ea typeface="思源黑体 Normal" panose="020B0400000000000000" pitchFamily="34" charset="-122"/>
              </a:rPr>
              <a:t>Energy and Power Generation Handbook: Established and Emerging Technologies《</a:t>
            </a:r>
            <a:r>
              <a:rPr lang="zh-CN" altLang="en-US" b="1" dirty="0">
                <a:latin typeface="思源黑体 Normal" panose="020B0400000000000000" pitchFamily="34" charset="-122"/>
                <a:ea typeface="思源黑体 Normal" panose="020B0400000000000000" pitchFamily="34" charset="-122"/>
              </a:rPr>
              <a:t>能源和发电手册：现有技术与新兴技术</a:t>
            </a:r>
            <a:r>
              <a:rPr lang="en-US" altLang="zh-CN" b="1" dirty="0">
                <a:latin typeface="思源黑体 Normal" panose="020B0400000000000000" pitchFamily="34" charset="-122"/>
                <a:ea typeface="思源黑体 Normal" panose="020B0400000000000000" pitchFamily="34" charset="-122"/>
              </a:rPr>
              <a:t>》</a:t>
            </a:r>
          </a:p>
          <a:p>
            <a:pPr algn="just">
              <a:lnSpc>
                <a:spcPts val="1200"/>
              </a:lnSpc>
            </a:pPr>
            <a:endParaRPr lang="en-US" altLang="zh-CN" sz="2000" dirty="0">
              <a:latin typeface="思源黑体 Normal" panose="020B0400000000000000" pitchFamily="34" charset="-122"/>
              <a:ea typeface="思源黑体 Normal" panose="020B0400000000000000" pitchFamily="34" charset="-122"/>
            </a:endParaRPr>
          </a:p>
          <a:p>
            <a:pPr algn="just"/>
            <a:r>
              <a:rPr lang="zh-CN" altLang="en-US" sz="1600" dirty="0">
                <a:latin typeface="思源黑体 Normal" panose="020B0400000000000000" pitchFamily="34" charset="-122"/>
                <a:ea typeface="思源黑体 Normal" panose="020B0400000000000000" pitchFamily="34" charset="-122"/>
              </a:rPr>
              <a:t>来自全球的</a:t>
            </a:r>
            <a:r>
              <a:rPr lang="en-US" altLang="zh-CN" sz="1600" dirty="0">
                <a:latin typeface="思源黑体 Normal" panose="020B0400000000000000" pitchFamily="34" charset="-122"/>
                <a:ea typeface="思源黑体 Normal" panose="020B0400000000000000" pitchFamily="34" charset="-122"/>
              </a:rPr>
              <a:t>50</a:t>
            </a:r>
            <a:r>
              <a:rPr lang="zh-CN" altLang="en-US" sz="1600" dirty="0">
                <a:latin typeface="思源黑体 Normal" panose="020B0400000000000000" pitchFamily="34" charset="-122"/>
                <a:ea typeface="思源黑体 Normal" panose="020B0400000000000000" pitchFamily="34" charset="-122"/>
              </a:rPr>
              <a:t>位专家就已知的所有发电方式给出了全面的学术讨论和建议。该手册近</a:t>
            </a:r>
            <a:r>
              <a:rPr lang="en-US" altLang="zh-CN" sz="1600" dirty="0">
                <a:latin typeface="思源黑体 Normal" panose="020B0400000000000000" pitchFamily="34" charset="-122"/>
                <a:ea typeface="思源黑体 Normal" panose="020B0400000000000000" pitchFamily="34" charset="-122"/>
              </a:rPr>
              <a:t>700</a:t>
            </a:r>
            <a:r>
              <a:rPr lang="zh-CN" altLang="en-US" sz="1600" dirty="0">
                <a:latin typeface="思源黑体 Normal" panose="020B0400000000000000" pitchFamily="34" charset="-122"/>
                <a:ea typeface="思源黑体 Normal" panose="020B0400000000000000" pitchFamily="34" charset="-122"/>
              </a:rPr>
              <a:t>页，包含约</a:t>
            </a:r>
            <a:r>
              <a:rPr lang="en-US" altLang="zh-CN" sz="1600" dirty="0">
                <a:latin typeface="思源黑体 Normal" panose="020B0400000000000000" pitchFamily="34" charset="-122"/>
                <a:ea typeface="思源黑体 Normal" panose="020B0400000000000000" pitchFamily="34" charset="-122"/>
              </a:rPr>
              <a:t>1250</a:t>
            </a:r>
            <a:r>
              <a:rPr lang="zh-CN" altLang="en-US" sz="1600" dirty="0">
                <a:latin typeface="思源黑体 Normal" panose="020B0400000000000000" pitchFamily="34" charset="-122"/>
                <a:ea typeface="思源黑体 Normal" panose="020B0400000000000000" pitchFamily="34" charset="-122"/>
              </a:rPr>
              <a:t>条参考文献和</a:t>
            </a:r>
            <a:r>
              <a:rPr lang="en-US" altLang="zh-CN" sz="1600" dirty="0">
                <a:latin typeface="思源黑体 Normal" panose="020B0400000000000000" pitchFamily="34" charset="-122"/>
                <a:ea typeface="思源黑体 Normal" panose="020B0400000000000000" pitchFamily="34" charset="-122"/>
              </a:rPr>
              <a:t>750 </a:t>
            </a:r>
            <a:r>
              <a:rPr lang="zh-CN" altLang="en-US" sz="1600" dirty="0">
                <a:latin typeface="思源黑体 Normal" panose="020B0400000000000000" pitchFamily="34" charset="-122"/>
                <a:ea typeface="思源黑体 Normal" panose="020B0400000000000000" pitchFamily="34" charset="-122"/>
              </a:rPr>
              <a:t>多张插图等</a:t>
            </a:r>
            <a:r>
              <a:rPr lang="zh-CN" altLang="en-US"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	</a:t>
            </a:r>
            <a:endParaRPr lang="en-US" altLang="zh-CN" b="1" dirty="0">
              <a:latin typeface="思源黑体 Normal" panose="020B0400000000000000" pitchFamily="34" charset="-122"/>
              <a:ea typeface="思源黑体 Normal" panose="020B0400000000000000" pitchFamily="34" charset="-122"/>
            </a:endParaRPr>
          </a:p>
        </p:txBody>
      </p:sp>
      <p:pic>
        <p:nvPicPr>
          <p:cNvPr id="12293" name="图片 10" descr="ebook cover-6.jpg"/>
          <p:cNvPicPr>
            <a:picLocks/>
          </p:cNvPicPr>
          <p:nvPr/>
        </p:nvPicPr>
        <p:blipFill>
          <a:blip r:embed="rId3" cstate="print"/>
          <a:srcRect/>
          <a:stretch>
            <a:fillRect/>
          </a:stretch>
        </p:blipFill>
        <p:spPr bwMode="auto">
          <a:xfrm>
            <a:off x="1287251" y="3822928"/>
            <a:ext cx="1440000" cy="1980000"/>
          </a:xfrm>
          <a:prstGeom prst="rect">
            <a:avLst/>
          </a:prstGeom>
          <a:noFill/>
          <a:ln w="9525">
            <a:noFill/>
            <a:miter lim="800000"/>
            <a:headEnd/>
            <a:tailEnd/>
          </a:ln>
        </p:spPr>
      </p:pic>
      <p:pic>
        <p:nvPicPr>
          <p:cNvPr id="8" name="图片 7"/>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1289178" y="1288433"/>
            <a:ext cx="1440000" cy="1980000"/>
          </a:xfrm>
          <a:prstGeom prst="rect">
            <a:avLst/>
          </a:prstGeom>
          <a:noFill/>
          <a:ln w="9525">
            <a:noFill/>
            <a:miter lim="800000"/>
            <a:headEnd/>
            <a:tailEnd/>
          </a:ln>
        </p:spPr>
      </p:pic>
      <p:sp>
        <p:nvSpPr>
          <p:cNvPr id="9" name="矩形 9"/>
          <p:cNvSpPr>
            <a:spLocks noChangeArrowheads="1"/>
          </p:cNvSpPr>
          <p:nvPr/>
        </p:nvSpPr>
        <p:spPr bwMode="auto">
          <a:xfrm>
            <a:off x="3017369" y="1216425"/>
            <a:ext cx="7392367" cy="1538883"/>
          </a:xfrm>
          <a:prstGeom prst="rect">
            <a:avLst/>
          </a:prstGeom>
          <a:noFill/>
          <a:ln w="9525">
            <a:noFill/>
            <a:miter lim="800000"/>
            <a:headEnd/>
            <a:tailEnd/>
          </a:ln>
        </p:spPr>
        <p:txBody>
          <a:bodyPr wrap="square">
            <a:spAutoFit/>
          </a:bodyPr>
          <a:lstStyle/>
          <a:p>
            <a:pPr algn="just"/>
            <a:r>
              <a:rPr lang="en-US" altLang="zh-CN" b="1" dirty="0">
                <a:latin typeface="思源黑体 Normal" panose="020B0400000000000000" pitchFamily="34" charset="-122"/>
                <a:ea typeface="思源黑体 Normal" panose="020B0400000000000000" pitchFamily="34" charset="-122"/>
              </a:rPr>
              <a:t>Companion Guide to the ASME Boiler and Pressure Vessel Code 《ASME</a:t>
            </a:r>
            <a:r>
              <a:rPr lang="zh-CN" altLang="en-US" b="1" dirty="0">
                <a:latin typeface="思源黑体 Normal" panose="020B0400000000000000" pitchFamily="34" charset="-122"/>
                <a:ea typeface="思源黑体 Normal" panose="020B0400000000000000" pitchFamily="34" charset="-122"/>
              </a:rPr>
              <a:t>锅炉和压力容器规范参考指南（第五版）</a:t>
            </a:r>
            <a:r>
              <a:rPr lang="en-US" altLang="zh-CN" b="1" dirty="0">
                <a:latin typeface="思源黑体 Normal" panose="020B0400000000000000" pitchFamily="34" charset="-122"/>
                <a:ea typeface="思源黑体 Normal" panose="020B0400000000000000" pitchFamily="34" charset="-122"/>
              </a:rPr>
              <a:t>》</a:t>
            </a:r>
            <a:endParaRPr lang="zh-CN" altLang="en-US" b="1" dirty="0">
              <a:latin typeface="思源黑体 Normal" panose="020B0400000000000000" pitchFamily="34" charset="-122"/>
              <a:ea typeface="思源黑体 Normal" panose="020B0400000000000000" pitchFamily="34" charset="-122"/>
            </a:endParaRPr>
          </a:p>
          <a:p>
            <a:pPr algn="just">
              <a:lnSpc>
                <a:spcPts val="1200"/>
              </a:lnSpc>
            </a:pPr>
            <a:endParaRPr lang="en-US" altLang="zh-CN" sz="2000" dirty="0">
              <a:latin typeface="思源黑体 Normal" panose="020B0400000000000000" pitchFamily="34" charset="-122"/>
              <a:ea typeface="思源黑体 Normal" panose="020B0400000000000000" pitchFamily="34" charset="-122"/>
            </a:endParaRPr>
          </a:p>
          <a:p>
            <a:pPr algn="just"/>
            <a:r>
              <a:rPr lang="zh-CN" altLang="en-US" sz="1600" dirty="0">
                <a:latin typeface="思源黑体 Normal" panose="020B0400000000000000" pitchFamily="34" charset="-122"/>
                <a:ea typeface="思源黑体 Normal" panose="020B0400000000000000" pitchFamily="34" charset="-122"/>
              </a:rPr>
              <a:t>第五版指南是经过全面更新和修订的最新</a:t>
            </a:r>
            <a:r>
              <a:rPr lang="en-US" altLang="zh-CN" sz="1600" dirty="0">
                <a:latin typeface="思源黑体 Normal" panose="020B0400000000000000" pitchFamily="34" charset="-122"/>
                <a:ea typeface="思源黑体 Normal" panose="020B0400000000000000" pitchFamily="34" charset="-122"/>
              </a:rPr>
              <a:t>ASME BPV</a:t>
            </a:r>
            <a:r>
              <a:rPr lang="zh-CN" altLang="en-US" sz="1600" dirty="0">
                <a:latin typeface="思源黑体 Normal" panose="020B0400000000000000" pitchFamily="34" charset="-122"/>
                <a:ea typeface="思源黑体 Normal" panose="020B0400000000000000" pitchFamily="34" charset="-122"/>
              </a:rPr>
              <a:t>规范版本。共有</a:t>
            </a:r>
            <a:r>
              <a:rPr lang="en-US" altLang="zh-CN" sz="1600" dirty="0">
                <a:latin typeface="思源黑体 Normal" panose="020B0400000000000000" pitchFamily="34" charset="-122"/>
                <a:ea typeface="思源黑体 Normal" panose="020B0400000000000000" pitchFamily="34" charset="-122"/>
              </a:rPr>
              <a:t>2</a:t>
            </a:r>
            <a:r>
              <a:rPr lang="zh-CN" altLang="en-US" sz="1600" dirty="0">
                <a:latin typeface="思源黑体 Normal" panose="020B0400000000000000" pitchFamily="34" charset="-122"/>
                <a:ea typeface="思源黑体 Normal" panose="020B0400000000000000" pitchFamily="34" charset="-122"/>
              </a:rPr>
              <a:t>卷，</a:t>
            </a:r>
            <a:r>
              <a:rPr lang="en-US" altLang="zh-CN" sz="1600" dirty="0">
                <a:latin typeface="思源黑体 Normal" panose="020B0400000000000000" pitchFamily="34" charset="-122"/>
                <a:ea typeface="思源黑体 Normal" panose="020B0400000000000000" pitchFamily="34" charset="-122"/>
              </a:rPr>
              <a:t>40</a:t>
            </a:r>
            <a:r>
              <a:rPr lang="zh-CN" altLang="en-US" sz="1600" dirty="0">
                <a:latin typeface="思源黑体 Normal" panose="020B0400000000000000" pitchFamily="34" charset="-122"/>
                <a:ea typeface="思源黑体 Normal" panose="020B0400000000000000" pitchFamily="34" charset="-122"/>
              </a:rPr>
              <a:t>个章节。本书</a:t>
            </a:r>
            <a:r>
              <a:rPr lang="zh-CN" altLang="zh-CN" sz="1600" dirty="0">
                <a:latin typeface="思源黑体 Normal" panose="020B0400000000000000" pitchFamily="34" charset="-122"/>
                <a:ea typeface="思源黑体 Normal" panose="020B0400000000000000" pitchFamily="34" charset="-122"/>
              </a:rPr>
              <a:t>解释分析了</a:t>
            </a:r>
            <a:r>
              <a:rPr lang="en-US" altLang="zh-CN" sz="1600" dirty="0">
                <a:latin typeface="思源黑体 Normal" panose="020B0400000000000000" pitchFamily="34" charset="-122"/>
                <a:ea typeface="思源黑体 Normal" panose="020B0400000000000000" pitchFamily="34" charset="-122"/>
              </a:rPr>
              <a:t>BPVC</a:t>
            </a:r>
            <a:r>
              <a:rPr lang="zh-CN" altLang="zh-CN" sz="1600" dirty="0">
                <a:latin typeface="思源黑体 Normal" panose="020B0400000000000000" pitchFamily="34" charset="-122"/>
                <a:ea typeface="思源黑体 Normal" panose="020B0400000000000000" pitchFamily="34" charset="-122"/>
              </a:rPr>
              <a:t>规范全部</a:t>
            </a:r>
            <a:r>
              <a:rPr lang="en-US" altLang="zh-CN" sz="1600" dirty="0">
                <a:latin typeface="思源黑体 Normal" panose="020B0400000000000000" pitchFamily="34" charset="-122"/>
                <a:ea typeface="思源黑体 Normal" panose="020B0400000000000000" pitchFamily="34" charset="-122"/>
              </a:rPr>
              <a:t>12</a:t>
            </a:r>
            <a:r>
              <a:rPr lang="zh-CN" altLang="zh-CN" sz="1600" dirty="0">
                <a:latin typeface="思源黑体 Normal" panose="020B0400000000000000" pitchFamily="34" charset="-122"/>
                <a:ea typeface="思源黑体 Normal" panose="020B0400000000000000" pitchFamily="34" charset="-122"/>
              </a:rPr>
              <a:t>个部分里的前沿技术和管控措施</a:t>
            </a:r>
            <a:r>
              <a:rPr lang="zh-CN" altLang="en-US" sz="1600" dirty="0">
                <a:latin typeface="思源黑体 Normal" panose="020B0400000000000000" pitchFamily="34" charset="-122"/>
                <a:ea typeface="思源黑体 Normal" panose="020B0400000000000000" pitchFamily="34" charset="-122"/>
              </a:rPr>
              <a:t>，</a:t>
            </a:r>
            <a:r>
              <a:rPr lang="zh-CN" altLang="zh-CN" sz="1600" dirty="0">
                <a:latin typeface="思源黑体 Normal" panose="020B0400000000000000" pitchFamily="34" charset="-122"/>
                <a:ea typeface="思源黑体 Normal" panose="020B0400000000000000" pitchFamily="34" charset="-122"/>
              </a:rPr>
              <a:t>并适当加入</a:t>
            </a:r>
            <a:r>
              <a:rPr lang="en-US" altLang="zh-CN" sz="1600" dirty="0">
                <a:latin typeface="思源黑体 Normal" panose="020B0400000000000000" pitchFamily="34" charset="-122"/>
                <a:ea typeface="思源黑体 Normal" panose="020B0400000000000000" pitchFamily="34" charset="-122"/>
              </a:rPr>
              <a:t>ASME</a:t>
            </a:r>
            <a:r>
              <a:rPr lang="zh-CN" altLang="zh-CN" sz="1600" dirty="0">
                <a:latin typeface="思源黑体 Normal" panose="020B0400000000000000" pitchFamily="34" charset="-122"/>
                <a:ea typeface="思源黑体 Normal" panose="020B0400000000000000" pitchFamily="34" charset="-122"/>
              </a:rPr>
              <a:t>管线规范和标准的相关内容</a:t>
            </a:r>
            <a:r>
              <a:rPr lang="zh-CN" altLang="en-US" sz="1600" dirty="0">
                <a:latin typeface="思源黑体 Normal" panose="020B0400000000000000" pitchFamily="34" charset="-122"/>
                <a:ea typeface="思源黑体 Normal" panose="020B0400000000000000" pitchFamily="34" charset="-122"/>
              </a:rPr>
              <a:t>、</a:t>
            </a:r>
            <a:r>
              <a:rPr lang="zh-CN" altLang="zh-CN" sz="1600" dirty="0">
                <a:latin typeface="思源黑体 Normal" panose="020B0400000000000000" pitchFamily="34" charset="-122"/>
                <a:ea typeface="思源黑体 Normal" panose="020B0400000000000000" pitchFamily="34" charset="-122"/>
              </a:rPr>
              <a:t>成为了核电工程师的经典参考资料</a:t>
            </a:r>
            <a:r>
              <a:rPr lang="zh-CN" altLang="en-US" sz="1600" dirty="0">
                <a:latin typeface="思源黑体 Normal" panose="020B0400000000000000" pitchFamily="34" charset="-122"/>
                <a:ea typeface="思源黑体 Normal" panose="020B0400000000000000" pitchFamily="34" charset="-122"/>
              </a:rPr>
              <a:t>。</a:t>
            </a:r>
            <a:endParaRPr lang="en-US" altLang="zh-CN" sz="1600" dirty="0">
              <a:latin typeface="思源黑体 Normal" panose="020B0400000000000000" pitchFamily="34" charset="-122"/>
              <a:ea typeface="思源黑体 Normal" panose="020B0400000000000000" pitchFamily="34" charset="-122"/>
            </a:endParaRPr>
          </a:p>
        </p:txBody>
      </p:sp>
      <p:sp>
        <p:nvSpPr>
          <p:cNvPr id="15" name="矩形 14"/>
          <p:cNvSpPr/>
          <p:nvPr/>
        </p:nvSpPr>
        <p:spPr>
          <a:xfrm>
            <a:off x="3017369" y="2887737"/>
            <a:ext cx="4814709" cy="338554"/>
          </a:xfrm>
          <a:prstGeom prst="rect">
            <a:avLst/>
          </a:prstGeom>
        </p:spPr>
        <p:txBody>
          <a:bodyPr wrap="square">
            <a:spAutoFit/>
          </a:bodyPr>
          <a:lstStyle/>
          <a:p>
            <a:pPr marL="285750" indent="-285750" fontAlgn="base">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5"/>
              </a:rPr>
              <a:t> https://doi.org/10.1115/1.861301</a:t>
            </a:r>
            <a:endParaRPr lang="en-US" altLang="zh-CN" sz="1600" dirty="0">
              <a:latin typeface="思源黑体 Normal" panose="020B0400000000000000" pitchFamily="34" charset="-122"/>
              <a:ea typeface="思源黑体 Normal" panose="020B0400000000000000" pitchFamily="34" charset="-122"/>
            </a:endParaRPr>
          </a:p>
        </p:txBody>
      </p:sp>
      <p:sp>
        <p:nvSpPr>
          <p:cNvPr id="16" name="矩形 15"/>
          <p:cNvSpPr/>
          <p:nvPr/>
        </p:nvSpPr>
        <p:spPr>
          <a:xfrm>
            <a:off x="3015442" y="5344081"/>
            <a:ext cx="4814709" cy="338554"/>
          </a:xfrm>
          <a:prstGeom prst="rect">
            <a:avLst/>
          </a:prstGeom>
        </p:spPr>
        <p:txBody>
          <a:bodyPr wrap="square">
            <a:spAutoFit/>
          </a:bodyPr>
          <a:lstStyle/>
          <a:p>
            <a:pPr marL="285750" indent="-285750" fontAlgn="base">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6"/>
              </a:rPr>
              <a:t> https://doi.org/10.1115/1.859551</a:t>
            </a:r>
            <a:endParaRPr lang="en-US" altLang="zh-CN" sz="1600" dirty="0">
              <a:latin typeface="思源黑体 Normal" panose="020B0400000000000000" pitchFamily="34" charset="-122"/>
              <a:ea typeface="思源黑体 Normal" panose="020B0400000000000000" pitchFamily="34" charset="-122"/>
            </a:endParaRPr>
          </a:p>
        </p:txBody>
      </p:sp>
      <p:sp>
        <p:nvSpPr>
          <p:cNvPr id="2" name="Title 1">
            <a:extLst>
              <a:ext uri="{FF2B5EF4-FFF2-40B4-BE49-F238E27FC236}">
                <a16:creationId xmlns:a16="http://schemas.microsoft.com/office/drawing/2014/main" id="{EEC8BAB8-6831-A1F8-5BEC-1D115E96C51E}"/>
              </a:ext>
            </a:extLst>
          </p:cNvPr>
          <p:cNvSpPr txBox="1">
            <a:spLocks/>
          </p:cNvSpPr>
          <p:nvPr/>
        </p:nvSpPr>
        <p:spPr bwMode="auto">
          <a:xfrm>
            <a:off x="695400" y="-25761"/>
            <a:ext cx="2520280" cy="720080"/>
          </a:xfrm>
          <a:prstGeom prst="rect">
            <a:avLst/>
          </a:prstGeom>
          <a:noFill/>
          <a:ln w="9525">
            <a:noFill/>
            <a:miter lim="800000"/>
            <a:headEnd/>
            <a:tailEnd/>
          </a:ln>
        </p:spPr>
        <p:txBody>
          <a:bodyPr anchor="ctr"/>
          <a:lstStyle/>
          <a:p>
            <a:pPr algn="ctr"/>
            <a:r>
              <a:rPr lang="zh-CN" altLang="en-US" sz="2800" b="1" dirty="0">
                <a:solidFill>
                  <a:schemeClr val="bg1"/>
                </a:solidFill>
                <a:latin typeface="思源黑体 Normal" panose="020B0400000000000000" pitchFamily="34" charset="-122"/>
                <a:ea typeface="思源黑体 Normal" panose="020B0400000000000000" pitchFamily="34" charset="-122"/>
              </a:rPr>
              <a:t>电子图书推荐</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1717036806"/>
      </p:ext>
    </p:extLst>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矩形 11"/>
          <p:cNvSpPr>
            <a:spLocks noChangeArrowheads="1"/>
          </p:cNvSpPr>
          <p:nvPr/>
        </p:nvSpPr>
        <p:spPr bwMode="auto">
          <a:xfrm>
            <a:off x="3081490" y="3861367"/>
            <a:ext cx="7694263" cy="1605568"/>
          </a:xfrm>
          <a:prstGeom prst="rect">
            <a:avLst/>
          </a:prstGeom>
          <a:noFill/>
          <a:ln w="9525">
            <a:noFill/>
            <a:miter lim="800000"/>
            <a:headEnd/>
            <a:tailEnd/>
          </a:ln>
        </p:spPr>
        <p:txBody>
          <a:bodyPr wrap="square">
            <a:spAutoFit/>
          </a:bodyPr>
          <a:lstStyle/>
          <a:p>
            <a:pPr algn="just"/>
            <a:r>
              <a:rPr lang="en-US" altLang="zh-CN" b="1" dirty="0">
                <a:latin typeface="思源黑体 Normal" panose="020B0400000000000000" pitchFamily="34" charset="-122"/>
                <a:ea typeface="思源黑体 Normal" panose="020B0400000000000000" pitchFamily="34" charset="-122"/>
              </a:rPr>
              <a:t>Biomedical Applications of Vibration and Acoustics in Therapy</a:t>
            </a:r>
            <a:r>
              <a:rPr lang="zh-CN" altLang="en-US" b="1" dirty="0">
                <a:latin typeface="思源黑体 Normal" panose="020B0400000000000000" pitchFamily="34" charset="-122"/>
                <a:ea typeface="思源黑体 Normal" panose="020B0400000000000000" pitchFamily="34" charset="-122"/>
              </a:rPr>
              <a:t>、</a:t>
            </a:r>
            <a:r>
              <a:rPr lang="en-US" altLang="zh-CN" b="1" dirty="0">
                <a:latin typeface="思源黑体 Normal" panose="020B0400000000000000" pitchFamily="34" charset="-122"/>
                <a:ea typeface="思源黑体 Normal" panose="020B0400000000000000" pitchFamily="34" charset="-122"/>
              </a:rPr>
              <a:t> Bioeffect and Modeling </a:t>
            </a:r>
          </a:p>
          <a:p>
            <a:pPr algn="just"/>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应用于医疗、生物效应和建模的震动和声学</a:t>
            </a:r>
            <a:r>
              <a:rPr lang="en-US" altLang="zh-CN" b="1" dirty="0">
                <a:latin typeface="思源黑体 Normal" panose="020B0400000000000000" pitchFamily="34" charset="-122"/>
                <a:ea typeface="思源黑体 Normal" panose="020B0400000000000000" pitchFamily="34" charset="-122"/>
              </a:rPr>
              <a:t>》</a:t>
            </a:r>
          </a:p>
          <a:p>
            <a:pPr algn="just">
              <a:lnSpc>
                <a:spcPts val="1000"/>
              </a:lnSpc>
            </a:pPr>
            <a:endParaRPr lang="en-US" altLang="zh-CN" sz="2000" dirty="0">
              <a:latin typeface="思源黑体 Normal" panose="020B0400000000000000" pitchFamily="34" charset="-122"/>
              <a:ea typeface="思源黑体 Normal" panose="020B0400000000000000" pitchFamily="34" charset="-122"/>
            </a:endParaRPr>
          </a:p>
          <a:p>
            <a:pPr algn="just"/>
            <a:r>
              <a:rPr lang="zh-CN" altLang="en-US" dirty="0">
                <a:latin typeface="思源黑体 Normal" panose="020B0400000000000000" pitchFamily="34" charset="-122"/>
                <a:ea typeface="思源黑体 Normal" panose="020B0400000000000000" pitchFamily="34" charset="-122"/>
              </a:rPr>
              <a:t>本书中的生物医疗研究课题将引导读者探索该领域的最新技术，适合临床医生、医师、讲师和学生阅读。 </a:t>
            </a:r>
            <a:r>
              <a:rPr lang="zh-CN" altLang="en-US" b="1" dirty="0">
                <a:latin typeface="思源黑体 Normal" panose="020B0400000000000000" pitchFamily="34" charset="-122"/>
                <a:ea typeface="思源黑体 Normal" panose="020B0400000000000000" pitchFamily="34" charset="-122"/>
              </a:rPr>
              <a:t>	</a:t>
            </a:r>
          </a:p>
        </p:txBody>
      </p:sp>
      <p:pic>
        <p:nvPicPr>
          <p:cNvPr id="12295" name="图片 12" descr="ebook cover-1.jpg"/>
          <p:cNvPicPr>
            <a:picLocks/>
          </p:cNvPicPr>
          <p:nvPr/>
        </p:nvPicPr>
        <p:blipFill>
          <a:blip r:embed="rId3" cstate="print"/>
          <a:srcRect/>
          <a:stretch>
            <a:fillRect/>
          </a:stretch>
        </p:blipFill>
        <p:spPr bwMode="auto">
          <a:xfrm>
            <a:off x="1416246" y="3885920"/>
            <a:ext cx="1440000" cy="1980000"/>
          </a:xfrm>
          <a:prstGeom prst="rect">
            <a:avLst/>
          </a:prstGeom>
          <a:noFill/>
          <a:ln w="9525">
            <a:noFill/>
            <a:miter lim="800000"/>
            <a:headEnd/>
            <a:tailEnd/>
          </a:ln>
        </p:spPr>
      </p:pic>
      <p:sp>
        <p:nvSpPr>
          <p:cNvPr id="8" name="矩形 11"/>
          <p:cNvSpPr>
            <a:spLocks noChangeArrowheads="1"/>
          </p:cNvSpPr>
          <p:nvPr/>
        </p:nvSpPr>
        <p:spPr bwMode="auto">
          <a:xfrm>
            <a:off x="3071664" y="1124744"/>
            <a:ext cx="7776864" cy="1636345"/>
          </a:xfrm>
          <a:prstGeom prst="rect">
            <a:avLst/>
          </a:prstGeom>
          <a:noFill/>
          <a:ln w="9525">
            <a:noFill/>
            <a:miter lim="800000"/>
            <a:headEnd/>
            <a:tailEnd/>
          </a:ln>
        </p:spPr>
        <p:txBody>
          <a:bodyPr wrap="square">
            <a:spAutoFit/>
          </a:bodyPr>
          <a:lstStyle/>
          <a:p>
            <a:pPr algn="just"/>
            <a:r>
              <a:rPr lang="en-US" altLang="zh-CN" b="1" dirty="0">
                <a:latin typeface="思源黑体 Normal" panose="020B0400000000000000" pitchFamily="34" charset="-122"/>
                <a:ea typeface="思源黑体 Normal" panose="020B0400000000000000" pitchFamily="34" charset="-122"/>
              </a:rPr>
              <a:t>Design of Mechanical Bearings in Cardiac Assist Devices </a:t>
            </a:r>
          </a:p>
          <a:p>
            <a:pPr algn="just"/>
            <a:r>
              <a:rPr lang="en-US" altLang="zh-CN" sz="2000" b="1" dirty="0">
                <a:latin typeface="思源黑体 Normal" panose="020B0400000000000000" pitchFamily="34" charset="-122"/>
                <a:ea typeface="思源黑体 Normal" panose="020B0400000000000000" pitchFamily="34" charset="-122"/>
              </a:rPr>
              <a:t>《</a:t>
            </a:r>
            <a:r>
              <a:rPr lang="zh-CN" altLang="en-US" sz="2000" b="1" dirty="0">
                <a:latin typeface="思源黑体 Normal" panose="020B0400000000000000" pitchFamily="34" charset="-122"/>
                <a:ea typeface="思源黑体 Normal" panose="020B0400000000000000" pitchFamily="34" charset="-122"/>
              </a:rPr>
              <a:t>心脏辅助设备中的机械轴承设计</a:t>
            </a:r>
            <a:r>
              <a:rPr lang="en-US" altLang="zh-CN" sz="2000" b="1" dirty="0">
                <a:latin typeface="思源黑体 Normal" panose="020B0400000000000000" pitchFamily="34" charset="-122"/>
                <a:ea typeface="思源黑体 Normal" panose="020B0400000000000000" pitchFamily="34" charset="-122"/>
              </a:rPr>
              <a:t>》</a:t>
            </a:r>
          </a:p>
          <a:p>
            <a:pPr algn="just">
              <a:lnSpc>
                <a:spcPts val="1000"/>
              </a:lnSpc>
            </a:pPr>
            <a:endParaRPr lang="en-US" altLang="zh-CN" sz="2000" dirty="0">
              <a:latin typeface="思源黑体 Normal" panose="020B0400000000000000" pitchFamily="34" charset="-122"/>
              <a:ea typeface="思源黑体 Normal" panose="020B0400000000000000" pitchFamily="34" charset="-122"/>
            </a:endParaRPr>
          </a:p>
          <a:p>
            <a:pPr algn="just"/>
            <a:r>
              <a:rPr lang="zh-CN" altLang="en-US" dirty="0">
                <a:latin typeface="思源黑体 Normal" panose="020B0400000000000000" pitchFamily="34" charset="-122"/>
                <a:ea typeface="思源黑体 Normal" panose="020B0400000000000000" pitchFamily="34" charset="-122"/>
              </a:rPr>
              <a:t>机械性心脏辅助设备依靠旋转叶轮来加强供血，支撑这一旋转结构的机械轴承就显得尤为重要。本书为机械轴承的重要设计原则和评价原则提供了完整综述、尤其注重于第二代和第三代心室辅助器（</a:t>
            </a:r>
            <a:r>
              <a:rPr lang="en-US" altLang="zh-CN" dirty="0">
                <a:latin typeface="思源黑体 Normal" panose="020B0400000000000000" pitchFamily="34" charset="-122"/>
                <a:ea typeface="思源黑体 Normal" panose="020B0400000000000000" pitchFamily="34" charset="-122"/>
              </a:rPr>
              <a:t>VAD</a:t>
            </a:r>
            <a:r>
              <a:rPr lang="zh-CN" altLang="en-US" dirty="0">
                <a:latin typeface="思源黑体 Normal" panose="020B0400000000000000" pitchFamily="34" charset="-122"/>
                <a:ea typeface="思源黑体 Normal" panose="020B0400000000000000" pitchFamily="34" charset="-122"/>
              </a:rPr>
              <a:t>）</a:t>
            </a:r>
            <a:r>
              <a:rPr lang="zh-CN" altLang="en-US" sz="1200" dirty="0">
                <a:latin typeface="思源黑体 Normal" panose="020B0400000000000000" pitchFamily="34" charset="-122"/>
                <a:ea typeface="思源黑体 Normal" panose="020B0400000000000000" pitchFamily="34" charset="-122"/>
              </a:rPr>
              <a:t>。</a:t>
            </a:r>
            <a:endParaRPr lang="zh-CN" altLang="en-US" sz="1600" b="1" dirty="0">
              <a:latin typeface="思源黑体 Normal" panose="020B0400000000000000" pitchFamily="34" charset="-122"/>
              <a:ea typeface="思源黑体 Normal" panose="020B0400000000000000" pitchFamily="34" charset="-122"/>
            </a:endParaRPr>
          </a:p>
        </p:txBody>
      </p:sp>
      <p:pic>
        <p:nvPicPr>
          <p:cNvPr id="131074" name="Picture 2" descr="http://ebooks.asmedigitalcollection.asme.org/data/books/1927/s_cover_860427.jpeg"/>
          <p:cNvPicPr>
            <a:picLocks noChangeArrowheads="1"/>
          </p:cNvPicPr>
          <p:nvPr/>
        </p:nvPicPr>
        <p:blipFill>
          <a:blip r:embed="rId4" cstate="print"/>
          <a:srcRect b="9091"/>
          <a:stretch>
            <a:fillRect/>
          </a:stretch>
        </p:blipFill>
        <p:spPr bwMode="auto">
          <a:xfrm>
            <a:off x="1416246" y="1174551"/>
            <a:ext cx="1440000" cy="1980000"/>
          </a:xfrm>
          <a:prstGeom prst="rect">
            <a:avLst/>
          </a:prstGeom>
          <a:noFill/>
        </p:spPr>
      </p:pic>
      <p:sp>
        <p:nvSpPr>
          <p:cNvPr id="15" name="矩形 14"/>
          <p:cNvSpPr/>
          <p:nvPr/>
        </p:nvSpPr>
        <p:spPr>
          <a:xfrm>
            <a:off x="3081491" y="2846714"/>
            <a:ext cx="4814709" cy="338554"/>
          </a:xfrm>
          <a:prstGeom prst="rect">
            <a:avLst/>
          </a:prstGeom>
        </p:spPr>
        <p:txBody>
          <a:bodyPr wrap="square">
            <a:spAutoFit/>
          </a:bodyPr>
          <a:lstStyle/>
          <a:p>
            <a:pPr marL="285750" indent="-285750" fontAlgn="base">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5"/>
              </a:rPr>
              <a:t>https://doi.org/10.1115/1.860427</a:t>
            </a:r>
            <a:endParaRPr lang="en-US" altLang="zh-CN" sz="1600" dirty="0">
              <a:latin typeface="思源黑体 Normal" panose="020B0400000000000000" pitchFamily="34" charset="-122"/>
              <a:ea typeface="思源黑体 Normal" panose="020B0400000000000000" pitchFamily="34" charset="-122"/>
            </a:endParaRPr>
          </a:p>
        </p:txBody>
      </p:sp>
      <p:sp>
        <p:nvSpPr>
          <p:cNvPr id="16" name="矩形 15"/>
          <p:cNvSpPr/>
          <p:nvPr/>
        </p:nvSpPr>
        <p:spPr>
          <a:xfrm>
            <a:off x="3090552" y="5589559"/>
            <a:ext cx="4814709" cy="338554"/>
          </a:xfrm>
          <a:prstGeom prst="rect">
            <a:avLst/>
          </a:prstGeom>
        </p:spPr>
        <p:txBody>
          <a:bodyPr wrap="square">
            <a:spAutoFit/>
          </a:bodyPr>
          <a:lstStyle/>
          <a:p>
            <a:pPr marL="285750" indent="-285750" fontAlgn="base">
              <a:buFont typeface="Wingdings" panose="05000000000000000000" pitchFamily="2" charset="2"/>
              <a:buChar char="u"/>
            </a:pPr>
            <a:r>
              <a:rPr lang="zh-CN" altLang="en-US" sz="1600" dirty="0">
                <a:latin typeface="思源黑体 Normal" panose="020B0400000000000000" pitchFamily="34" charset="-122"/>
                <a:ea typeface="思源黑体 Normal" panose="020B0400000000000000" pitchFamily="34" charset="-122"/>
              </a:rPr>
              <a:t>访问网址：</a:t>
            </a:r>
            <a:r>
              <a:rPr lang="en-US" altLang="zh-CN" sz="1600" dirty="0">
                <a:latin typeface="思源黑体 Normal" panose="020B0400000000000000" pitchFamily="34" charset="-122"/>
                <a:ea typeface="思源黑体 Normal" panose="020B0400000000000000" pitchFamily="34" charset="-122"/>
                <a:hlinkClick r:id="rId6"/>
              </a:rPr>
              <a:t>https://doi.org/10.1115/1.802755</a:t>
            </a:r>
            <a:endParaRPr lang="en-US" altLang="zh-CN" sz="1600" dirty="0">
              <a:latin typeface="思源黑体 Normal" panose="020B0400000000000000" pitchFamily="34" charset="-122"/>
              <a:ea typeface="思源黑体 Normal" panose="020B0400000000000000" pitchFamily="34" charset="-122"/>
            </a:endParaRPr>
          </a:p>
        </p:txBody>
      </p:sp>
      <p:sp>
        <p:nvSpPr>
          <p:cNvPr id="2" name="Title 1">
            <a:extLst>
              <a:ext uri="{FF2B5EF4-FFF2-40B4-BE49-F238E27FC236}">
                <a16:creationId xmlns:a16="http://schemas.microsoft.com/office/drawing/2014/main" id="{F4593838-442B-4E68-4486-BC9EA5909859}"/>
              </a:ext>
            </a:extLst>
          </p:cNvPr>
          <p:cNvSpPr txBox="1">
            <a:spLocks/>
          </p:cNvSpPr>
          <p:nvPr/>
        </p:nvSpPr>
        <p:spPr bwMode="auto">
          <a:xfrm>
            <a:off x="695400" y="-25761"/>
            <a:ext cx="5040560" cy="720080"/>
          </a:xfrm>
          <a:prstGeom prst="rect">
            <a:avLst/>
          </a:prstGeom>
          <a:noFill/>
          <a:ln w="9525">
            <a:noFill/>
            <a:miter lim="800000"/>
            <a:headEnd/>
            <a:tailEnd/>
          </a:ln>
        </p:spPr>
        <p:txBody>
          <a:bodyPr anchor="ctr"/>
          <a:lstStyle/>
          <a:p>
            <a:pPr algn="ctr"/>
            <a:r>
              <a:rPr lang="zh-CN" altLang="en-US" sz="2800" b="1" dirty="0">
                <a:solidFill>
                  <a:schemeClr val="bg1"/>
                </a:solidFill>
                <a:latin typeface="思源黑体 Normal" panose="020B0400000000000000" pitchFamily="34" charset="-122"/>
                <a:ea typeface="思源黑体 Normal" panose="020B0400000000000000" pitchFamily="34" charset="-122"/>
              </a:rPr>
              <a:t>电子图书推荐</a:t>
            </a:r>
            <a:r>
              <a:rPr lang="en-US" altLang="zh-CN" sz="2800" b="1" dirty="0">
                <a:solidFill>
                  <a:schemeClr val="bg1"/>
                </a:solidFill>
                <a:latin typeface="思源黑体 Normal" panose="020B0400000000000000" pitchFamily="34" charset="-122"/>
                <a:ea typeface="思源黑体 Normal" panose="020B0400000000000000" pitchFamily="34" charset="-122"/>
              </a:rPr>
              <a:t>—</a:t>
            </a:r>
            <a:r>
              <a:rPr lang="zh-CN" altLang="en-US" sz="2800" b="1" dirty="0">
                <a:solidFill>
                  <a:schemeClr val="bg1"/>
                </a:solidFill>
                <a:latin typeface="思源黑体 Normal" panose="020B0400000000000000" pitchFamily="34" charset="-122"/>
                <a:ea typeface="思源黑体 Normal" panose="020B0400000000000000" pitchFamily="34" charset="-122"/>
              </a:rPr>
              <a:t>生物纳米系列</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980764920"/>
      </p:ext>
    </p:extLst>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男子的脸部特写与配字黑白照&#10;&#10;AI 生成的内容可能不正确。">
            <a:extLst>
              <a:ext uri="{FF2B5EF4-FFF2-40B4-BE49-F238E27FC236}">
                <a16:creationId xmlns:a16="http://schemas.microsoft.com/office/drawing/2014/main" id="{F071BE15-CD9F-16FF-F06F-EB4BD4A22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822" y="2105499"/>
            <a:ext cx="1646932" cy="1418036"/>
          </a:xfrm>
          <a:prstGeom prst="rect">
            <a:avLst/>
          </a:prstGeom>
        </p:spPr>
      </p:pic>
      <p:pic>
        <p:nvPicPr>
          <p:cNvPr id="5" name="图片 4" descr="男子的脸部特写与配字黑白照&#10;&#10;AI 生成的内容可能不正确。">
            <a:extLst>
              <a:ext uri="{FF2B5EF4-FFF2-40B4-BE49-F238E27FC236}">
                <a16:creationId xmlns:a16="http://schemas.microsoft.com/office/drawing/2014/main" id="{103427E1-B017-5285-3D40-8072FA923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961" y="4347711"/>
            <a:ext cx="1610793" cy="1386920"/>
          </a:xfrm>
          <a:prstGeom prst="rect">
            <a:avLst/>
          </a:prstGeom>
        </p:spPr>
      </p:pic>
      <p:pic>
        <p:nvPicPr>
          <p:cNvPr id="3" name="图片 2" descr="卡通人物&#10;&#10;AI 生成的内容可能不正确。">
            <a:extLst>
              <a:ext uri="{FF2B5EF4-FFF2-40B4-BE49-F238E27FC236}">
                <a16:creationId xmlns:a16="http://schemas.microsoft.com/office/drawing/2014/main" id="{0483B1A8-0082-1663-437B-F49D229AFF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42" y="3261511"/>
            <a:ext cx="1476181" cy="1271017"/>
          </a:xfrm>
          <a:prstGeom prst="rect">
            <a:avLst/>
          </a:prstGeom>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272464" y="764704"/>
            <a:ext cx="1817794" cy="1052769"/>
          </a:xfrm>
          <a:prstGeom prst="rect">
            <a:avLst/>
          </a:prstGeom>
          <a:noFill/>
          <a:ln w="9525">
            <a:noFill/>
            <a:miter lim="800000"/>
            <a:headEnd/>
            <a:tailEnd/>
          </a:ln>
        </p:spPr>
      </p:pic>
      <p:sp>
        <p:nvSpPr>
          <p:cNvPr id="9218" name="Title 1"/>
          <p:cNvSpPr txBox="1">
            <a:spLocks/>
          </p:cNvSpPr>
          <p:nvPr/>
        </p:nvSpPr>
        <p:spPr bwMode="auto">
          <a:xfrm>
            <a:off x="551384" y="-41537"/>
            <a:ext cx="3744416" cy="741680"/>
          </a:xfrm>
          <a:prstGeom prst="rect">
            <a:avLst/>
          </a:prstGeom>
          <a:noFill/>
          <a:ln w="9525">
            <a:noFill/>
            <a:miter lim="800000"/>
            <a:headEnd/>
            <a:tailEnd/>
          </a:ln>
        </p:spPr>
        <p:txBody>
          <a:bodyPr anchor="ctr"/>
          <a:lstStyle/>
          <a:p>
            <a:pPr algn="ctr"/>
            <a:r>
              <a:rPr lang="en-US" altLang="zh-CN" sz="2800" b="1" dirty="0">
                <a:solidFill>
                  <a:schemeClr val="bg1"/>
                </a:solidFill>
                <a:latin typeface="思源黑体 Normal" panose="020B0400000000000000" pitchFamily="34" charset="-122"/>
                <a:ea typeface="思源黑体 Normal" panose="020B0400000000000000" pitchFamily="34" charset="-122"/>
              </a:rPr>
              <a:t>ASME </a:t>
            </a:r>
            <a:r>
              <a:rPr lang="zh-CN" altLang="en-US" sz="2800" b="1" dirty="0">
                <a:solidFill>
                  <a:schemeClr val="bg1"/>
                </a:solidFill>
                <a:latin typeface="思源黑体 Normal" panose="020B0400000000000000" pitchFamily="34" charset="-122"/>
                <a:ea typeface="思源黑体 Normal" panose="020B0400000000000000" pitchFamily="34" charset="-122"/>
              </a:rPr>
              <a:t>历任学会主席</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graphicFrame>
        <p:nvGraphicFramePr>
          <p:cNvPr id="6" name="表格 5"/>
          <p:cNvGraphicFramePr>
            <a:graphicFrameLocks noGrp="1"/>
          </p:cNvGraphicFramePr>
          <p:nvPr>
            <p:extLst>
              <p:ext uri="{D42A27DB-BD31-4B8C-83A1-F6EECF244321}">
                <p14:modId xmlns:p14="http://schemas.microsoft.com/office/powerpoint/2010/main" val="3786464016"/>
              </p:ext>
            </p:extLst>
          </p:nvPr>
        </p:nvGraphicFramePr>
        <p:xfrm>
          <a:off x="3557926" y="1196752"/>
          <a:ext cx="6572296" cy="1854200"/>
        </p:xfrm>
        <a:graphic>
          <a:graphicData uri="http://schemas.openxmlformats.org/drawingml/2006/table">
            <a:tbl>
              <a:tblPr firstRow="1" bandRow="1">
                <a:tableStyleId>{72833802-FEF1-4C79-8D5D-14CF1EAF98D9}</a:tableStyleId>
              </a:tblPr>
              <a:tblGrid>
                <a:gridCol w="2992314">
                  <a:extLst>
                    <a:ext uri="{9D8B030D-6E8A-4147-A177-3AD203B41FA5}">
                      <a16:colId xmlns:a16="http://schemas.microsoft.com/office/drawing/2014/main" val="20000"/>
                    </a:ext>
                  </a:extLst>
                </a:gridCol>
                <a:gridCol w="3579982">
                  <a:extLst>
                    <a:ext uri="{9D8B030D-6E8A-4147-A177-3AD203B41FA5}">
                      <a16:colId xmlns:a16="http://schemas.microsoft.com/office/drawing/2014/main" val="20001"/>
                    </a:ext>
                  </a:extLst>
                </a:gridCol>
              </a:tblGrid>
              <a:tr h="370840">
                <a:tc>
                  <a:txBody>
                    <a:bodyPr/>
                    <a:lstStyle/>
                    <a:p>
                      <a:pPr algn="ctr"/>
                      <a:r>
                        <a:rPr lang="zh-CN" altLang="en-US" sz="1600" kern="1200" dirty="0">
                          <a:solidFill>
                            <a:schemeClr val="bg1"/>
                          </a:solidFill>
                          <a:latin typeface="思源黑体 Normal" panose="020B0400000000000000" pitchFamily="34" charset="-122"/>
                          <a:ea typeface="思源黑体 Normal" panose="020B0400000000000000" pitchFamily="34" charset="-122"/>
                        </a:rPr>
                        <a:t>主席</a:t>
                      </a:r>
                      <a:endParaRPr lang="zh-CN" altLang="en-US" sz="1600" b="1" kern="1200" dirty="0">
                        <a:solidFill>
                          <a:schemeClr val="bg1"/>
                        </a:solidFill>
                        <a:latin typeface="思源黑体 Normal" panose="020B0400000000000000" pitchFamily="34" charset="-122"/>
                        <a:ea typeface="思源黑体 Normal" panose="020B0400000000000000" pitchFamily="34" charset="-122"/>
                        <a:cs typeface="+mn-cs"/>
                      </a:endParaRPr>
                    </a:p>
                  </a:txBody>
                  <a:tcPr anchor="ctr"/>
                </a:tc>
                <a:tc>
                  <a:txBody>
                    <a:bodyPr/>
                    <a:lstStyle/>
                    <a:p>
                      <a:pPr algn="ctr"/>
                      <a:r>
                        <a:rPr lang="zh-CN" altLang="en-US" sz="1600" kern="1200" dirty="0">
                          <a:solidFill>
                            <a:schemeClr val="bg1"/>
                          </a:solidFill>
                          <a:latin typeface="思源黑体 Normal" panose="020B0400000000000000" pitchFamily="34" charset="-122"/>
                          <a:ea typeface="思源黑体 Normal" panose="020B0400000000000000" pitchFamily="34" charset="-122"/>
                        </a:rPr>
                        <a:t>专利</a:t>
                      </a:r>
                      <a:r>
                        <a:rPr lang="en-US" altLang="zh-CN" sz="1600" kern="1200" dirty="0">
                          <a:solidFill>
                            <a:schemeClr val="bg1"/>
                          </a:solidFill>
                          <a:latin typeface="思源黑体 Normal" panose="020B0400000000000000" pitchFamily="34" charset="-122"/>
                          <a:ea typeface="思源黑体 Normal" panose="020B0400000000000000" pitchFamily="34" charset="-122"/>
                        </a:rPr>
                        <a:t>/</a:t>
                      </a:r>
                      <a:r>
                        <a:rPr lang="zh-CN" altLang="en-US" sz="1600" kern="1200" dirty="0">
                          <a:solidFill>
                            <a:schemeClr val="bg1"/>
                          </a:solidFill>
                          <a:latin typeface="思源黑体 Normal" panose="020B0400000000000000" pitchFamily="34" charset="-122"/>
                          <a:ea typeface="思源黑体 Normal" panose="020B0400000000000000" pitchFamily="34" charset="-122"/>
                        </a:rPr>
                        <a:t>发明</a:t>
                      </a:r>
                      <a:r>
                        <a:rPr lang="en-US" altLang="zh-CN" sz="1600" kern="1200" dirty="0">
                          <a:solidFill>
                            <a:schemeClr val="bg1"/>
                          </a:solidFill>
                          <a:latin typeface="思源黑体 Normal" panose="020B0400000000000000" pitchFamily="34" charset="-122"/>
                          <a:ea typeface="思源黑体 Normal" panose="020B0400000000000000" pitchFamily="34" charset="-122"/>
                        </a:rPr>
                        <a:t>/</a:t>
                      </a:r>
                      <a:r>
                        <a:rPr lang="zh-CN" altLang="en-US" sz="1600" kern="1200" dirty="0">
                          <a:solidFill>
                            <a:schemeClr val="bg1"/>
                          </a:solidFill>
                          <a:latin typeface="思源黑体 Normal" panose="020B0400000000000000" pitchFamily="34" charset="-122"/>
                          <a:ea typeface="思源黑体 Normal" panose="020B0400000000000000" pitchFamily="34" charset="-122"/>
                        </a:rPr>
                        <a:t>成就</a:t>
                      </a:r>
                      <a:endParaRPr lang="zh-CN" altLang="en-US" sz="1600" b="1" kern="1200" dirty="0">
                        <a:solidFill>
                          <a:schemeClr val="bg1"/>
                        </a:solidFill>
                        <a:latin typeface="思源黑体 Normal" panose="020B0400000000000000" pitchFamily="34" charset="-122"/>
                        <a:ea typeface="思源黑体 Normal" panose="020B0400000000000000" pitchFamily="34" charset="-122"/>
                        <a:cs typeface="+mn-cs"/>
                      </a:endParaRPr>
                    </a:p>
                  </a:txBody>
                  <a:tcPr anchor="ct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a:latin typeface="思源黑体 Normal" panose="020B0400000000000000" pitchFamily="34" charset="-122"/>
                          <a:ea typeface="思源黑体 Normal" panose="020B0400000000000000" pitchFamily="34" charset="-122"/>
                        </a:rPr>
                        <a:t>第 </a:t>
                      </a:r>
                      <a:r>
                        <a:rPr lang="en-US" altLang="zh-CN" sz="1600" dirty="0">
                          <a:latin typeface="思源黑体 Normal" panose="020B0400000000000000" pitchFamily="34" charset="-122"/>
                          <a:ea typeface="思源黑体 Normal" panose="020B0400000000000000" pitchFamily="34" charset="-122"/>
                        </a:rPr>
                        <a:t>1 </a:t>
                      </a:r>
                      <a:r>
                        <a:rPr lang="zh-CN" altLang="en-US" sz="1600" dirty="0">
                          <a:latin typeface="思源黑体 Normal" panose="020B0400000000000000" pitchFamily="34" charset="-122"/>
                          <a:ea typeface="思源黑体 Normal" panose="020B0400000000000000" pitchFamily="34" charset="-122"/>
                        </a:rPr>
                        <a:t>任 </a:t>
                      </a:r>
                      <a:r>
                        <a:rPr lang="en-US" altLang="zh-CN" sz="1600" dirty="0">
                          <a:latin typeface="思源黑体 Normal" panose="020B0400000000000000" pitchFamily="34" charset="-122"/>
                          <a:ea typeface="思源黑体 Normal" panose="020B0400000000000000" pitchFamily="34" charset="-122"/>
                        </a:rPr>
                        <a:t>Robert H. Thurston </a:t>
                      </a:r>
                      <a:endParaRPr lang="zh-CN" altLang="en-US" sz="1600" b="0" dirty="0">
                        <a:latin typeface="思源黑体 Normal" panose="020B0400000000000000" pitchFamily="34" charset="-122"/>
                        <a:ea typeface="思源黑体 Normal" panose="020B0400000000000000" pitchFamily="34" charset="-122"/>
                      </a:endParaRPr>
                    </a:p>
                  </a:txBody>
                  <a:tcPr anchor="ctr"/>
                </a:tc>
                <a:tc>
                  <a:txBody>
                    <a:bodyPr/>
                    <a:lstStyle/>
                    <a:p>
                      <a:pPr algn="ctr"/>
                      <a:r>
                        <a:rPr lang="zh-CN" altLang="en-US" sz="1600" dirty="0">
                          <a:latin typeface="思源黑体 Normal" panose="020B0400000000000000" pitchFamily="34" charset="-122"/>
                          <a:ea typeface="思源黑体 Normal" panose="020B0400000000000000" pitchFamily="34" charset="-122"/>
                        </a:rPr>
                        <a:t>美国著名机械工程教授和教育家</a:t>
                      </a:r>
                    </a:p>
                  </a:txBody>
                  <a:tcPr anchor="ctr"/>
                </a:tc>
                <a:extLst>
                  <a:ext uri="{0D108BD9-81ED-4DB2-BD59-A6C34878D82A}">
                    <a16:rowId xmlns:a16="http://schemas.microsoft.com/office/drawing/2014/main" val="10001"/>
                  </a:ext>
                </a:extLst>
              </a:tr>
              <a:tr h="370840">
                <a:tc>
                  <a:txBody>
                    <a:bodyPr/>
                    <a:lstStyle/>
                    <a:p>
                      <a:pPr algn="l"/>
                      <a:r>
                        <a:rPr lang="zh-CN" altLang="en-US" sz="1600" dirty="0">
                          <a:latin typeface="思源黑体 Normal" panose="020B0400000000000000" pitchFamily="34" charset="-122"/>
                          <a:ea typeface="思源黑体 Normal" panose="020B0400000000000000" pitchFamily="34" charset="-122"/>
                        </a:rPr>
                        <a:t>第</a:t>
                      </a:r>
                      <a:r>
                        <a:rPr lang="en-US" altLang="zh-CN" sz="1600" dirty="0">
                          <a:latin typeface="思源黑体 Normal" panose="020B0400000000000000" pitchFamily="34" charset="-122"/>
                          <a:ea typeface="思源黑体 Normal" panose="020B0400000000000000" pitchFamily="34" charset="-122"/>
                        </a:rPr>
                        <a:t>25</a:t>
                      </a:r>
                      <a:r>
                        <a:rPr lang="zh-CN" altLang="en-US" sz="1600" dirty="0">
                          <a:latin typeface="思源黑体 Normal" panose="020B0400000000000000" pitchFamily="34" charset="-122"/>
                          <a:ea typeface="思源黑体 Normal" panose="020B0400000000000000" pitchFamily="34" charset="-122"/>
                        </a:rPr>
                        <a:t>任 </a:t>
                      </a:r>
                      <a:r>
                        <a:rPr lang="en-US" altLang="zh-CN" sz="1600" dirty="0">
                          <a:latin typeface="思源黑体 Normal" panose="020B0400000000000000" pitchFamily="34" charset="-122"/>
                          <a:ea typeface="思源黑体 Normal" panose="020B0400000000000000" pitchFamily="34" charset="-122"/>
                        </a:rPr>
                        <a:t>Frederick</a:t>
                      </a:r>
                      <a:r>
                        <a:rPr lang="zh-CN" altLang="en-US" sz="1600" baseline="0" dirty="0">
                          <a:latin typeface="思源黑体 Normal" panose="020B0400000000000000" pitchFamily="34" charset="-122"/>
                          <a:ea typeface="思源黑体 Normal" panose="020B0400000000000000" pitchFamily="34" charset="-122"/>
                        </a:rPr>
                        <a:t> </a:t>
                      </a:r>
                      <a:r>
                        <a:rPr lang="en-US" altLang="zh-CN" sz="1600" baseline="0" dirty="0">
                          <a:latin typeface="思源黑体 Normal" panose="020B0400000000000000" pitchFamily="34" charset="-122"/>
                          <a:ea typeface="思源黑体 Normal" panose="020B0400000000000000" pitchFamily="34" charset="-122"/>
                        </a:rPr>
                        <a:t>W. Taylor</a:t>
                      </a:r>
                      <a:endParaRPr lang="en-US" altLang="zh-CN" sz="1600" dirty="0">
                        <a:latin typeface="思源黑体 Normal" panose="020B0400000000000000" pitchFamily="34" charset="-122"/>
                        <a:ea typeface="思源黑体 Normal" panose="020B0400000000000000" pitchFamily="34" charset="-122"/>
                      </a:endParaRPr>
                    </a:p>
                  </a:txBody>
                  <a:tcPr anchor="ctr"/>
                </a:tc>
                <a:tc>
                  <a:txBody>
                    <a:bodyPr/>
                    <a:lstStyle/>
                    <a:p>
                      <a:pPr marL="0" algn="ctr" defTabSz="914400" rtl="0" eaLnBrk="1" latinLnBrk="0" hangingPunct="1"/>
                      <a:r>
                        <a:rPr lang="zh-CN" altLang="en-US" sz="1600" kern="1200" dirty="0">
                          <a:latin typeface="思源黑体 Normal" panose="020B0400000000000000" pitchFamily="34" charset="-122"/>
                          <a:ea typeface="思源黑体 Normal" panose="020B0400000000000000" pitchFamily="34" charset="-122"/>
                        </a:rPr>
                        <a:t>科学管理之父</a:t>
                      </a:r>
                      <a:endParaRPr lang="zh-CN" altLang="en-US" sz="1600" b="0" kern="1200" dirty="0">
                        <a:solidFill>
                          <a:schemeClr val="tx1"/>
                        </a:solidFill>
                        <a:latin typeface="思源黑体 Normal" panose="020B0400000000000000" pitchFamily="34" charset="-122"/>
                        <a:ea typeface="思源黑体 Normal" panose="020B0400000000000000" pitchFamily="34" charset="-122"/>
                        <a:cs typeface="+mn-cs"/>
                      </a:endParaRPr>
                    </a:p>
                  </a:txBody>
                  <a:tcPr anchor="ctr"/>
                </a:tc>
                <a:extLst>
                  <a:ext uri="{0D108BD9-81ED-4DB2-BD59-A6C34878D82A}">
                    <a16:rowId xmlns:a16="http://schemas.microsoft.com/office/drawing/2014/main" val="10002"/>
                  </a:ext>
                </a:extLst>
              </a:tr>
              <a:tr h="370840">
                <a:tc>
                  <a:txBody>
                    <a:bodyPr/>
                    <a:lstStyle/>
                    <a:p>
                      <a:pPr algn="l"/>
                      <a:r>
                        <a:rPr lang="zh-CN" altLang="en-US" sz="1600" dirty="0">
                          <a:latin typeface="思源黑体 Normal" panose="020B0400000000000000" pitchFamily="34" charset="-122"/>
                          <a:ea typeface="思源黑体 Normal" panose="020B0400000000000000" pitchFamily="34" charset="-122"/>
                        </a:rPr>
                        <a:t>第</a:t>
                      </a:r>
                      <a:r>
                        <a:rPr lang="en-US" altLang="zh-CN" sz="1600" dirty="0">
                          <a:latin typeface="思源黑体 Normal" panose="020B0400000000000000" pitchFamily="34" charset="-122"/>
                          <a:ea typeface="思源黑体 Normal" panose="020B0400000000000000" pitchFamily="34" charset="-122"/>
                        </a:rPr>
                        <a:t>29</a:t>
                      </a:r>
                      <a:r>
                        <a:rPr lang="zh-CN" altLang="en-US" sz="1600" dirty="0">
                          <a:latin typeface="思源黑体 Normal" panose="020B0400000000000000" pitchFamily="34" charset="-122"/>
                          <a:ea typeface="思源黑体 Normal" panose="020B0400000000000000" pitchFamily="34" charset="-122"/>
                        </a:rPr>
                        <a:t>任 </a:t>
                      </a:r>
                      <a:r>
                        <a:rPr lang="en-US" altLang="zh-CN" sz="1600" dirty="0">
                          <a:latin typeface="思源黑体 Normal" panose="020B0400000000000000" pitchFamily="34" charset="-122"/>
                          <a:ea typeface="思源黑体 Normal" panose="020B0400000000000000" pitchFamily="34" charset="-122"/>
                        </a:rPr>
                        <a:t>George Westinghouse</a:t>
                      </a:r>
                    </a:p>
                  </a:txBody>
                  <a:tcPr anchor="ctr"/>
                </a:tc>
                <a:tc>
                  <a:txBody>
                    <a:bodyPr/>
                    <a:lstStyle/>
                    <a:p>
                      <a:pPr marL="0" algn="ctr" defTabSz="914400" rtl="0" eaLnBrk="1" latinLnBrk="0" hangingPunct="1"/>
                      <a:r>
                        <a:rPr lang="zh-CN" altLang="en-US" sz="1600" b="0" kern="1200" dirty="0">
                          <a:solidFill>
                            <a:schemeClr val="tx1"/>
                          </a:solidFill>
                          <a:latin typeface="思源黑体 Normal" panose="020B0400000000000000" pitchFamily="34" charset="-122"/>
                          <a:ea typeface="思源黑体 Normal" panose="020B0400000000000000" pitchFamily="34" charset="-122"/>
                        </a:rPr>
                        <a:t>铁路空气制动器</a:t>
                      </a:r>
                      <a:endParaRPr lang="zh-CN" altLang="en-US" sz="1600" b="0" kern="1200" dirty="0">
                        <a:solidFill>
                          <a:schemeClr val="tx1"/>
                        </a:solidFill>
                        <a:latin typeface="思源黑体 Normal" panose="020B0400000000000000" pitchFamily="34" charset="-122"/>
                        <a:ea typeface="思源黑体 Normal" panose="020B0400000000000000" pitchFamily="34" charset="-122"/>
                        <a:cs typeface="+mn-cs"/>
                      </a:endParaRPr>
                    </a:p>
                  </a:txBody>
                  <a:tcPr anchor="ctr"/>
                </a:tc>
                <a:extLst>
                  <a:ext uri="{0D108BD9-81ED-4DB2-BD59-A6C34878D82A}">
                    <a16:rowId xmlns:a16="http://schemas.microsoft.com/office/drawing/2014/main" val="10003"/>
                  </a:ext>
                </a:extLst>
              </a:tr>
              <a:tr h="370840">
                <a:tc>
                  <a:txBody>
                    <a:bodyPr/>
                    <a:lstStyle/>
                    <a:p>
                      <a:pPr algn="l"/>
                      <a:r>
                        <a:rPr lang="zh-CN" altLang="en-US" sz="1600" dirty="0">
                          <a:latin typeface="思源黑体 Normal" panose="020B0400000000000000" pitchFamily="34" charset="-122"/>
                          <a:ea typeface="思源黑体 Normal" panose="020B0400000000000000" pitchFamily="34" charset="-122"/>
                        </a:rPr>
                        <a:t>第</a:t>
                      </a:r>
                      <a:r>
                        <a:rPr lang="en-US" altLang="zh-CN" sz="1600" dirty="0">
                          <a:latin typeface="思源黑体 Normal" panose="020B0400000000000000" pitchFamily="34" charset="-122"/>
                          <a:ea typeface="思源黑体 Normal" panose="020B0400000000000000" pitchFamily="34" charset="-122"/>
                        </a:rPr>
                        <a:t>48</a:t>
                      </a:r>
                      <a:r>
                        <a:rPr lang="zh-CN" altLang="en-US" sz="1600" dirty="0">
                          <a:latin typeface="思源黑体 Normal" panose="020B0400000000000000" pitchFamily="34" charset="-122"/>
                          <a:ea typeface="思源黑体 Normal" panose="020B0400000000000000" pitchFamily="34" charset="-122"/>
                        </a:rPr>
                        <a:t>任 </a:t>
                      </a:r>
                      <a:r>
                        <a:rPr lang="en-US" altLang="zh-CN" sz="1600" dirty="0">
                          <a:latin typeface="思源黑体 Normal" panose="020B0400000000000000" pitchFamily="34" charset="-122"/>
                          <a:ea typeface="思源黑体 Normal" panose="020B0400000000000000" pitchFamily="34" charset="-122"/>
                        </a:rPr>
                        <a:t>Elmer Sperry</a:t>
                      </a:r>
                    </a:p>
                  </a:txBody>
                  <a:tcPr anchor="ctr"/>
                </a:tc>
                <a:tc>
                  <a:txBody>
                    <a:bodyPr/>
                    <a:lstStyle/>
                    <a:p>
                      <a:pPr marL="0" algn="ctr" defTabSz="914400" rtl="0" eaLnBrk="1" latinLnBrk="0" hangingPunct="1"/>
                      <a:r>
                        <a:rPr lang="zh-CN" altLang="en-US" sz="1600" b="0" kern="1200" dirty="0">
                          <a:solidFill>
                            <a:schemeClr val="tx1"/>
                          </a:solidFill>
                          <a:latin typeface="思源黑体 Normal" panose="020B0400000000000000" pitchFamily="34" charset="-122"/>
                          <a:ea typeface="思源黑体 Normal" panose="020B0400000000000000" pitchFamily="34" charset="-122"/>
                        </a:rPr>
                        <a:t>现代航海技术之父（发明了陀螺罗盘）</a:t>
                      </a:r>
                      <a:endParaRPr lang="zh-CN" altLang="en-US" sz="1600" b="0" kern="1200" dirty="0">
                        <a:solidFill>
                          <a:schemeClr val="tx1"/>
                        </a:solidFill>
                        <a:latin typeface="思源黑体 Normal" panose="020B0400000000000000" pitchFamily="34" charset="-122"/>
                        <a:ea typeface="思源黑体 Normal" panose="020B0400000000000000" pitchFamily="34" charset="-122"/>
                        <a:cs typeface="+mn-cs"/>
                      </a:endParaRPr>
                    </a:p>
                  </a:txBody>
                  <a:tcPr anchor="ctr"/>
                </a:tc>
                <a:extLst>
                  <a:ext uri="{0D108BD9-81ED-4DB2-BD59-A6C34878D82A}">
                    <a16:rowId xmlns:a16="http://schemas.microsoft.com/office/drawing/2014/main" val="10004"/>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495742883"/>
              </p:ext>
            </p:extLst>
          </p:nvPr>
        </p:nvGraphicFramePr>
        <p:xfrm>
          <a:off x="3557926" y="3238280"/>
          <a:ext cx="6572296" cy="741680"/>
        </p:xfrm>
        <a:graphic>
          <a:graphicData uri="http://schemas.openxmlformats.org/drawingml/2006/table">
            <a:tbl>
              <a:tblPr firstRow="1" bandRow="1">
                <a:tableStyleId>{72833802-FEF1-4C79-8D5D-14CF1EAF98D9}</a:tableStyleId>
              </a:tblPr>
              <a:tblGrid>
                <a:gridCol w="6572296">
                  <a:extLst>
                    <a:ext uri="{9D8B030D-6E8A-4147-A177-3AD203B41FA5}">
                      <a16:colId xmlns:a16="http://schemas.microsoft.com/office/drawing/2014/main" val="20000"/>
                    </a:ext>
                  </a:extLst>
                </a:gridCol>
              </a:tblGrid>
              <a:tr h="370840">
                <a:tc>
                  <a:txBody>
                    <a:bodyPr/>
                    <a:lstStyle/>
                    <a:p>
                      <a:pPr marL="180000" algn="l"/>
                      <a:r>
                        <a:rPr lang="zh-CN" altLang="en-US" sz="1600" b="0" dirty="0">
                          <a:solidFill>
                            <a:schemeClr val="bg1"/>
                          </a:solidFill>
                          <a:latin typeface="思源黑体 Normal" panose="020B0400000000000000" pitchFamily="34" charset="-122"/>
                          <a:ea typeface="思源黑体 Normal" panose="020B0400000000000000" pitchFamily="34" charset="-122"/>
                        </a:rPr>
                        <a:t>第</a:t>
                      </a:r>
                      <a:r>
                        <a:rPr lang="en-US" altLang="zh-CN" sz="1600" b="0" dirty="0">
                          <a:solidFill>
                            <a:schemeClr val="bg1"/>
                          </a:solidFill>
                          <a:latin typeface="思源黑体 Normal" panose="020B0400000000000000" pitchFamily="34" charset="-122"/>
                          <a:ea typeface="思源黑体 Normal" panose="020B0400000000000000" pitchFamily="34" charset="-122"/>
                        </a:rPr>
                        <a:t>131</a:t>
                      </a:r>
                      <a:r>
                        <a:rPr lang="zh-CN" altLang="en-US" sz="1600" b="0" dirty="0">
                          <a:solidFill>
                            <a:schemeClr val="bg1"/>
                          </a:solidFill>
                          <a:latin typeface="思源黑体 Normal" panose="020B0400000000000000" pitchFamily="34" charset="-122"/>
                          <a:ea typeface="思源黑体 Normal" panose="020B0400000000000000" pitchFamily="34" charset="-122"/>
                        </a:rPr>
                        <a:t>任</a:t>
                      </a:r>
                      <a:r>
                        <a:rPr lang="zh-CN" altLang="en-US" sz="1600" b="0" baseline="0" dirty="0">
                          <a:solidFill>
                            <a:schemeClr val="bg1"/>
                          </a:solidFill>
                          <a:latin typeface="思源黑体 Normal" panose="020B0400000000000000" pitchFamily="34" charset="-122"/>
                          <a:ea typeface="思源黑体 Normal" panose="020B0400000000000000" pitchFamily="34" charset="-122"/>
                        </a:rPr>
                        <a:t> </a:t>
                      </a:r>
                      <a:r>
                        <a:rPr lang="en-US" altLang="zh-CN" sz="1600" b="0" baseline="0" dirty="0">
                          <a:solidFill>
                            <a:schemeClr val="bg1"/>
                          </a:solidFill>
                          <a:latin typeface="思源黑体 Normal" panose="020B0400000000000000" pitchFamily="34" charset="-122"/>
                          <a:ea typeface="思源黑体 Normal" panose="020B0400000000000000" pitchFamily="34" charset="-122"/>
                        </a:rPr>
                        <a:t>Marc Goldsmith</a:t>
                      </a:r>
                      <a:r>
                        <a:rPr lang="zh-CN" altLang="en-US" sz="1600" b="0" baseline="0" dirty="0">
                          <a:solidFill>
                            <a:schemeClr val="bg1"/>
                          </a:solidFill>
                          <a:latin typeface="思源黑体 Normal" panose="020B0400000000000000" pitchFamily="34" charset="-122"/>
                          <a:ea typeface="思源黑体 Normal" panose="020B0400000000000000" pitchFamily="34" charset="-122"/>
                        </a:rPr>
                        <a:t>（</a:t>
                      </a:r>
                      <a:r>
                        <a:rPr lang="en-US" altLang="zh-CN" sz="1600" b="0" baseline="0" dirty="0">
                          <a:solidFill>
                            <a:schemeClr val="bg1"/>
                          </a:solidFill>
                          <a:latin typeface="思源黑体 Normal" panose="020B0400000000000000" pitchFamily="34" charset="-122"/>
                          <a:ea typeface="思源黑体 Normal" panose="020B0400000000000000" pitchFamily="34" charset="-122"/>
                        </a:rPr>
                        <a:t>2013</a:t>
                      </a:r>
                      <a:r>
                        <a:rPr lang="zh-CN" altLang="en-US" sz="1600" b="0" baseline="0" dirty="0">
                          <a:solidFill>
                            <a:schemeClr val="bg1"/>
                          </a:solidFill>
                          <a:latin typeface="思源黑体 Normal" panose="020B0400000000000000" pitchFamily="34" charset="-122"/>
                          <a:ea typeface="思源黑体 Normal" panose="020B0400000000000000" pitchFamily="34" charset="-122"/>
                        </a:rPr>
                        <a:t>年）</a:t>
                      </a:r>
                      <a:endParaRPr lang="en-US" altLang="zh-CN" sz="1600" b="0" dirty="0">
                        <a:solidFill>
                          <a:schemeClr val="bg1"/>
                        </a:solidFill>
                        <a:latin typeface="思源黑体 Normal" panose="020B0400000000000000" pitchFamily="34" charset="-122"/>
                        <a:ea typeface="思源黑体 Normal" panose="020B0400000000000000" pitchFamily="34" charset="-122"/>
                      </a:endParaRPr>
                    </a:p>
                  </a:txBody>
                  <a:tcPr anchor="ctr"/>
                </a:tc>
                <a:extLst>
                  <a:ext uri="{0D108BD9-81ED-4DB2-BD59-A6C34878D82A}">
                    <a16:rowId xmlns:a16="http://schemas.microsoft.com/office/drawing/2014/main" val="10000"/>
                  </a:ext>
                </a:extLst>
              </a:tr>
              <a:tr h="370840">
                <a:tc>
                  <a:txBody>
                    <a:bodyPr/>
                    <a:lstStyle/>
                    <a:p>
                      <a:pPr marL="180000" algn="l" defTabSz="914400" rtl="0" eaLnBrk="1" latinLnBrk="0" hangingPunct="1"/>
                      <a:r>
                        <a:rPr lang="zh-CN" altLang="en-US" sz="1600" b="0" kern="1200" dirty="0">
                          <a:solidFill>
                            <a:schemeClr val="tx1"/>
                          </a:solidFill>
                          <a:latin typeface="思源黑体 Normal" panose="020B0400000000000000" pitchFamily="34" charset="-122"/>
                          <a:ea typeface="思源黑体 Normal" panose="020B0400000000000000" pitchFamily="34" charset="-122"/>
                        </a:rPr>
                        <a:t>能源和核工程专家、</a:t>
                      </a:r>
                      <a:r>
                        <a:rPr lang="en-US" altLang="zh-CN" sz="1600" b="0" kern="1200" dirty="0">
                          <a:solidFill>
                            <a:schemeClr val="tx1"/>
                          </a:solidFill>
                          <a:latin typeface="思源黑体 Normal" panose="020B0400000000000000" pitchFamily="34" charset="-122"/>
                          <a:ea typeface="思源黑体 Normal" panose="020B0400000000000000" pitchFamily="34" charset="-122"/>
                        </a:rPr>
                        <a:t>IEEE</a:t>
                      </a:r>
                      <a:r>
                        <a:rPr lang="en-US" altLang="zh-CN" sz="1600" b="0" kern="1200" baseline="0" dirty="0">
                          <a:solidFill>
                            <a:schemeClr val="tx1"/>
                          </a:solidFill>
                          <a:latin typeface="思源黑体 Normal" panose="020B0400000000000000" pitchFamily="34" charset="-122"/>
                          <a:ea typeface="思源黑体 Normal" panose="020B0400000000000000" pitchFamily="34" charset="-122"/>
                        </a:rPr>
                        <a:t> </a:t>
                      </a:r>
                      <a:r>
                        <a:rPr lang="zh-CN" altLang="en-US" sz="1600" b="0" kern="1200" baseline="0" dirty="0">
                          <a:solidFill>
                            <a:schemeClr val="tx1"/>
                          </a:solidFill>
                          <a:latin typeface="思源黑体 Normal" panose="020B0400000000000000" pitchFamily="34" charset="-122"/>
                          <a:ea typeface="思源黑体 Normal" panose="020B0400000000000000" pitchFamily="34" charset="-122"/>
                        </a:rPr>
                        <a:t>高级会员、</a:t>
                      </a:r>
                      <a:r>
                        <a:rPr lang="zh-CN" altLang="en-US" sz="1600" b="0" kern="1200" dirty="0">
                          <a:solidFill>
                            <a:schemeClr val="tx1"/>
                          </a:solidFill>
                          <a:latin typeface="思源黑体 Normal" panose="020B0400000000000000" pitchFamily="34" charset="-122"/>
                          <a:ea typeface="思源黑体 Normal" panose="020B0400000000000000" pitchFamily="34" charset="-122"/>
                        </a:rPr>
                        <a:t>无国界工程师协会国家指导委员</a:t>
                      </a:r>
                      <a:endParaRPr lang="zh-CN" altLang="en-US" sz="1600" b="0" kern="1200" dirty="0">
                        <a:solidFill>
                          <a:schemeClr val="tx1"/>
                        </a:solidFill>
                        <a:latin typeface="思源黑体 Normal" panose="020B0400000000000000" pitchFamily="34" charset="-122"/>
                        <a:ea typeface="思源黑体 Normal" panose="020B0400000000000000" pitchFamily="34" charset="-122"/>
                        <a:cs typeface="+mn-cs"/>
                      </a:endParaRPr>
                    </a:p>
                  </a:txBody>
                  <a:tcPr anchor="ctr"/>
                </a:tc>
                <a:extLst>
                  <a:ext uri="{0D108BD9-81ED-4DB2-BD59-A6C34878D82A}">
                    <a16:rowId xmlns:a16="http://schemas.microsoft.com/office/drawing/2014/main" val="10001"/>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1503079281"/>
              </p:ext>
            </p:extLst>
          </p:nvPr>
        </p:nvGraphicFramePr>
        <p:xfrm>
          <a:off x="3557908" y="3952660"/>
          <a:ext cx="6572296" cy="741680"/>
        </p:xfrm>
        <a:graphic>
          <a:graphicData uri="http://schemas.openxmlformats.org/drawingml/2006/table">
            <a:tbl>
              <a:tblPr firstRow="1" bandRow="1">
                <a:tableStyleId>{72833802-FEF1-4C79-8D5D-14CF1EAF98D9}</a:tableStyleId>
              </a:tblPr>
              <a:tblGrid>
                <a:gridCol w="6572296">
                  <a:extLst>
                    <a:ext uri="{9D8B030D-6E8A-4147-A177-3AD203B41FA5}">
                      <a16:colId xmlns:a16="http://schemas.microsoft.com/office/drawing/2014/main" val="20000"/>
                    </a:ext>
                  </a:extLst>
                </a:gridCol>
              </a:tblGrid>
              <a:tr h="370840">
                <a:tc>
                  <a:txBody>
                    <a:bodyPr/>
                    <a:lstStyle/>
                    <a:p>
                      <a:pPr marL="180000" algn="l"/>
                      <a:r>
                        <a:rPr lang="zh-CN" altLang="en-US" sz="1600" b="0" dirty="0">
                          <a:solidFill>
                            <a:schemeClr val="bg1"/>
                          </a:solidFill>
                          <a:latin typeface="思源黑体 Normal" panose="020B0400000000000000" pitchFamily="34" charset="-122"/>
                          <a:ea typeface="思源黑体 Normal" panose="020B0400000000000000" pitchFamily="34" charset="-122"/>
                        </a:rPr>
                        <a:t>第</a:t>
                      </a:r>
                      <a:r>
                        <a:rPr lang="en-US" altLang="zh-CN" sz="1600" b="0" dirty="0">
                          <a:solidFill>
                            <a:schemeClr val="bg1"/>
                          </a:solidFill>
                          <a:latin typeface="思源黑体 Normal" panose="020B0400000000000000" pitchFamily="34" charset="-122"/>
                          <a:ea typeface="思源黑体 Normal" panose="020B0400000000000000" pitchFamily="34" charset="-122"/>
                        </a:rPr>
                        <a:t>134</a:t>
                      </a:r>
                      <a:r>
                        <a:rPr lang="zh-CN" altLang="en-US" sz="1600" b="0" dirty="0">
                          <a:solidFill>
                            <a:schemeClr val="bg1"/>
                          </a:solidFill>
                          <a:latin typeface="思源黑体 Normal" panose="020B0400000000000000" pitchFamily="34" charset="-122"/>
                          <a:ea typeface="思源黑体 Normal" panose="020B0400000000000000" pitchFamily="34" charset="-122"/>
                        </a:rPr>
                        <a:t>任</a:t>
                      </a:r>
                      <a:r>
                        <a:rPr lang="zh-CN" altLang="en-US" sz="1600" b="0" baseline="0" dirty="0">
                          <a:solidFill>
                            <a:schemeClr val="bg1"/>
                          </a:solidFill>
                          <a:latin typeface="思源黑体 Normal" panose="020B0400000000000000" pitchFamily="34" charset="-122"/>
                          <a:ea typeface="思源黑体 Normal" panose="020B0400000000000000" pitchFamily="34" charset="-122"/>
                        </a:rPr>
                        <a:t> </a:t>
                      </a:r>
                      <a:r>
                        <a:rPr lang="en-US" altLang="zh-CN" sz="1600" b="0" baseline="0" dirty="0">
                          <a:solidFill>
                            <a:schemeClr val="bg1"/>
                          </a:solidFill>
                          <a:latin typeface="思源黑体 Normal" panose="020B0400000000000000" pitchFamily="34" charset="-122"/>
                          <a:ea typeface="思源黑体 Normal" panose="020B0400000000000000" pitchFamily="34" charset="-122"/>
                        </a:rPr>
                        <a:t>J. Robert Sims</a:t>
                      </a:r>
                      <a:r>
                        <a:rPr lang="zh-CN" altLang="en-US" sz="1600" b="0" baseline="0" dirty="0">
                          <a:solidFill>
                            <a:schemeClr val="bg1"/>
                          </a:solidFill>
                          <a:latin typeface="思源黑体 Normal" panose="020B0400000000000000" pitchFamily="34" charset="-122"/>
                          <a:ea typeface="思源黑体 Normal" panose="020B0400000000000000" pitchFamily="34" charset="-122"/>
                        </a:rPr>
                        <a:t>、</a:t>
                      </a:r>
                      <a:r>
                        <a:rPr lang="en-US" altLang="zh-CN" sz="1600" b="0" baseline="0" dirty="0">
                          <a:solidFill>
                            <a:schemeClr val="bg1"/>
                          </a:solidFill>
                          <a:latin typeface="思源黑体 Normal" panose="020B0400000000000000" pitchFamily="34" charset="-122"/>
                          <a:ea typeface="思源黑体 Normal" panose="020B0400000000000000" pitchFamily="34" charset="-122"/>
                        </a:rPr>
                        <a:t> Jr</a:t>
                      </a:r>
                      <a:r>
                        <a:rPr lang="zh-CN" altLang="en-US" sz="1600" b="0" baseline="0" dirty="0">
                          <a:solidFill>
                            <a:schemeClr val="bg1"/>
                          </a:solidFill>
                          <a:latin typeface="思源黑体 Normal" panose="020B0400000000000000" pitchFamily="34" charset="-122"/>
                          <a:ea typeface="思源黑体 Normal" panose="020B0400000000000000" pitchFamily="34" charset="-122"/>
                        </a:rPr>
                        <a:t>（</a:t>
                      </a:r>
                      <a:r>
                        <a:rPr lang="en-US" altLang="zh-CN" sz="1600" b="0" baseline="0" dirty="0">
                          <a:solidFill>
                            <a:schemeClr val="bg1"/>
                          </a:solidFill>
                          <a:latin typeface="思源黑体 Normal" panose="020B0400000000000000" pitchFamily="34" charset="-122"/>
                          <a:ea typeface="思源黑体 Normal" panose="020B0400000000000000" pitchFamily="34" charset="-122"/>
                        </a:rPr>
                        <a:t>2015</a:t>
                      </a:r>
                      <a:r>
                        <a:rPr lang="zh-CN" altLang="en-US" sz="1600" b="0" baseline="0" dirty="0">
                          <a:solidFill>
                            <a:schemeClr val="bg1"/>
                          </a:solidFill>
                          <a:latin typeface="思源黑体 Normal" panose="020B0400000000000000" pitchFamily="34" charset="-122"/>
                          <a:ea typeface="思源黑体 Normal" panose="020B0400000000000000" pitchFamily="34" charset="-122"/>
                        </a:rPr>
                        <a:t>年）</a:t>
                      </a:r>
                      <a:endParaRPr lang="en-US" altLang="zh-CN" sz="1600" b="0" dirty="0">
                        <a:solidFill>
                          <a:schemeClr val="bg1"/>
                        </a:solidFill>
                        <a:latin typeface="思源黑体 Normal" panose="020B0400000000000000" pitchFamily="34" charset="-122"/>
                        <a:ea typeface="思源黑体 Normal" panose="020B0400000000000000" pitchFamily="34" charset="-122"/>
                      </a:endParaRPr>
                    </a:p>
                  </a:txBody>
                  <a:tcPr anchor="ctr"/>
                </a:tc>
                <a:extLst>
                  <a:ext uri="{0D108BD9-81ED-4DB2-BD59-A6C34878D82A}">
                    <a16:rowId xmlns:a16="http://schemas.microsoft.com/office/drawing/2014/main" val="10000"/>
                  </a:ext>
                </a:extLst>
              </a:tr>
              <a:tr h="370840">
                <a:tc>
                  <a:txBody>
                    <a:bodyPr/>
                    <a:lstStyle/>
                    <a:p>
                      <a:pPr marL="180000" algn="l" defTabSz="914400" rtl="0" eaLnBrk="1" latinLnBrk="0" hangingPunct="1"/>
                      <a:r>
                        <a:rPr lang="zh-CN" altLang="en-US" sz="1600" b="0" kern="1200" dirty="0">
                          <a:solidFill>
                            <a:schemeClr val="tx1"/>
                          </a:solidFill>
                          <a:latin typeface="思源黑体 Normal" panose="020B0400000000000000" pitchFamily="34" charset="-122"/>
                          <a:ea typeface="思源黑体 Normal" panose="020B0400000000000000" pitchFamily="34" charset="-122"/>
                        </a:rPr>
                        <a:t>美国化学和机械工程师、埃克森美孚公司前研究工程师和发明家</a:t>
                      </a:r>
                      <a:endParaRPr lang="zh-CN" altLang="en-US" sz="1600" b="0" kern="1200" dirty="0">
                        <a:solidFill>
                          <a:schemeClr val="tx1"/>
                        </a:solidFill>
                        <a:latin typeface="思源黑体 Normal" panose="020B0400000000000000" pitchFamily="34" charset="-122"/>
                        <a:ea typeface="思源黑体 Normal" panose="020B0400000000000000" pitchFamily="34" charset="-122"/>
                        <a:cs typeface="+mn-cs"/>
                      </a:endParaRPr>
                    </a:p>
                  </a:txBody>
                  <a:tcPr anchor="ctr"/>
                </a:tc>
                <a:extLst>
                  <a:ext uri="{0D108BD9-81ED-4DB2-BD59-A6C34878D82A}">
                    <a16:rowId xmlns:a16="http://schemas.microsoft.com/office/drawing/2014/main" val="10001"/>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1512413958"/>
              </p:ext>
            </p:extLst>
          </p:nvPr>
        </p:nvGraphicFramePr>
        <p:xfrm>
          <a:off x="3557908" y="4667040"/>
          <a:ext cx="6572296" cy="741680"/>
        </p:xfrm>
        <a:graphic>
          <a:graphicData uri="http://schemas.openxmlformats.org/drawingml/2006/table">
            <a:tbl>
              <a:tblPr firstRow="1" bandRow="1">
                <a:tableStyleId>{72833802-FEF1-4C79-8D5D-14CF1EAF98D9}</a:tableStyleId>
              </a:tblPr>
              <a:tblGrid>
                <a:gridCol w="6572296">
                  <a:extLst>
                    <a:ext uri="{9D8B030D-6E8A-4147-A177-3AD203B41FA5}">
                      <a16:colId xmlns:a16="http://schemas.microsoft.com/office/drawing/2014/main" val="20000"/>
                    </a:ext>
                  </a:extLst>
                </a:gridCol>
              </a:tblGrid>
              <a:tr h="370840">
                <a:tc>
                  <a:txBody>
                    <a:bodyPr/>
                    <a:lstStyle/>
                    <a:p>
                      <a:pPr marL="180000" algn="l"/>
                      <a:r>
                        <a:rPr lang="zh-CN" altLang="en-US" sz="1600" b="0" dirty="0">
                          <a:solidFill>
                            <a:schemeClr val="bg1"/>
                          </a:solidFill>
                          <a:latin typeface="思源黑体 Normal" panose="020B0400000000000000" pitchFamily="34" charset="-122"/>
                          <a:ea typeface="思源黑体 Normal" panose="020B0400000000000000" pitchFamily="34" charset="-122"/>
                        </a:rPr>
                        <a:t>第</a:t>
                      </a:r>
                      <a:r>
                        <a:rPr lang="en-US" altLang="zh-CN" sz="1600" b="0" dirty="0">
                          <a:solidFill>
                            <a:schemeClr val="bg1"/>
                          </a:solidFill>
                          <a:latin typeface="思源黑体 Normal" panose="020B0400000000000000" pitchFamily="34" charset="-122"/>
                          <a:ea typeface="思源黑体 Normal" panose="020B0400000000000000" pitchFamily="34" charset="-122"/>
                        </a:rPr>
                        <a:t>135</a:t>
                      </a:r>
                      <a:r>
                        <a:rPr lang="zh-CN" altLang="en-US" sz="1600" b="0" dirty="0">
                          <a:solidFill>
                            <a:schemeClr val="bg1"/>
                          </a:solidFill>
                          <a:latin typeface="思源黑体 Normal" panose="020B0400000000000000" pitchFamily="34" charset="-122"/>
                          <a:ea typeface="思源黑体 Normal" panose="020B0400000000000000" pitchFamily="34" charset="-122"/>
                        </a:rPr>
                        <a:t>任 </a:t>
                      </a:r>
                      <a:r>
                        <a:rPr lang="en-US" altLang="zh-CN" sz="1600" b="0" dirty="0">
                          <a:solidFill>
                            <a:schemeClr val="bg1"/>
                          </a:solidFill>
                          <a:latin typeface="思源黑体 Normal" panose="020B0400000000000000" pitchFamily="34" charset="-122"/>
                          <a:ea typeface="思源黑体 Normal" panose="020B0400000000000000" pitchFamily="34" charset="-122"/>
                        </a:rPr>
                        <a:t>Dr. Julio Guerrero</a:t>
                      </a:r>
                    </a:p>
                  </a:txBody>
                  <a:tcPr anchor="ctr"/>
                </a:tc>
                <a:extLst>
                  <a:ext uri="{0D108BD9-81ED-4DB2-BD59-A6C34878D82A}">
                    <a16:rowId xmlns:a16="http://schemas.microsoft.com/office/drawing/2014/main" val="10000"/>
                  </a:ext>
                </a:extLst>
              </a:tr>
              <a:tr h="370840">
                <a:tc>
                  <a:txBody>
                    <a:bodyPr/>
                    <a:lstStyle/>
                    <a:p>
                      <a:pPr marL="180000" algn="l" defTabSz="914400" rtl="0" eaLnBrk="1" latinLnBrk="0" hangingPunct="1"/>
                      <a:r>
                        <a:rPr lang="zh-CN" altLang="en-US" sz="1600" b="0" kern="1200" dirty="0">
                          <a:solidFill>
                            <a:schemeClr val="tx1"/>
                          </a:solidFill>
                          <a:latin typeface="思源黑体 Normal" panose="020B0400000000000000" pitchFamily="34" charset="-122"/>
                          <a:ea typeface="思源黑体 Normal" panose="020B0400000000000000" pitchFamily="34" charset="-122"/>
                        </a:rPr>
                        <a:t>美国德雷伯实验室能源部首席研发长官</a:t>
                      </a:r>
                      <a:endParaRPr lang="en-US" altLang="zh-CN" sz="1600" b="0" kern="1200" dirty="0">
                        <a:solidFill>
                          <a:schemeClr val="tx1"/>
                        </a:solidFill>
                        <a:latin typeface="思源黑体 Normal" panose="020B0400000000000000" pitchFamily="34" charset="-122"/>
                        <a:ea typeface="思源黑体 Normal" panose="020B0400000000000000" pitchFamily="34" charset="-122"/>
                        <a:cs typeface="+mn-cs"/>
                      </a:endParaRPr>
                    </a:p>
                  </a:txBody>
                  <a:tcPr anchor="ctr"/>
                </a:tc>
                <a:extLst>
                  <a:ext uri="{0D108BD9-81ED-4DB2-BD59-A6C34878D82A}">
                    <a16:rowId xmlns:a16="http://schemas.microsoft.com/office/drawing/2014/main" val="10001"/>
                  </a:ext>
                </a:extLst>
              </a:tr>
            </a:tbl>
          </a:graphicData>
        </a:graphic>
      </p:graphicFrame>
      <p:sp>
        <p:nvSpPr>
          <p:cNvPr id="10" name="TextBox 9"/>
          <p:cNvSpPr txBox="1"/>
          <p:nvPr/>
        </p:nvSpPr>
        <p:spPr>
          <a:xfrm>
            <a:off x="3557908" y="5524296"/>
            <a:ext cx="6532778" cy="338554"/>
          </a:xfrm>
          <a:prstGeom prst="rect">
            <a:avLst/>
          </a:prstGeom>
          <a:noFill/>
        </p:spPr>
        <p:txBody>
          <a:bodyPr wrap="square" rtlCol="0">
            <a:spAutoFit/>
          </a:bodyPr>
          <a:lstStyle/>
          <a:p>
            <a:r>
              <a:rPr lang="zh-CN" altLang="en-US" sz="1600" dirty="0">
                <a:latin typeface="思源黑体 Normal" panose="020B0400000000000000" pitchFamily="34" charset="-122"/>
                <a:ea typeface="思源黑体 Normal" panose="020B0400000000000000" pitchFamily="34" charset="-122"/>
              </a:rPr>
              <a:t>快来</a:t>
            </a:r>
            <a:r>
              <a:rPr lang="en-US" altLang="zh-CN" sz="1600" dirty="0">
                <a:latin typeface="思源黑体 Normal" panose="020B0400000000000000" pitchFamily="34" charset="-122"/>
                <a:ea typeface="思源黑体 Normal" panose="020B0400000000000000" pitchFamily="34" charset="-122"/>
              </a:rPr>
              <a:t>ASME</a:t>
            </a:r>
            <a:r>
              <a:rPr lang="zh-CN" altLang="en-US" sz="1600" dirty="0">
                <a:latin typeface="思源黑体 Normal" panose="020B0400000000000000" pitchFamily="34" charset="-122"/>
                <a:ea typeface="思源黑体 Normal" panose="020B0400000000000000" pitchFamily="34" charset="-122"/>
              </a:rPr>
              <a:t>数据库检索他们的姓名，查看发表的文章！</a:t>
            </a:r>
          </a:p>
        </p:txBody>
      </p:sp>
      <p:pic>
        <p:nvPicPr>
          <p:cNvPr id="11" name="图片 10" descr="C:\Users\ADMINI~1\AppData\Local\Temp\SGPicFaceTpBq\3572\01B95EDA.png"/>
          <p:cNvPicPr/>
          <p:nvPr/>
        </p:nvPicPr>
        <p:blipFill>
          <a:blip r:embed="rId6" cstate="print"/>
          <a:srcRect/>
          <a:stretch>
            <a:fillRect/>
          </a:stretch>
        </p:blipFill>
        <p:spPr bwMode="auto">
          <a:xfrm>
            <a:off x="9010566" y="5571480"/>
            <a:ext cx="190500" cy="190500"/>
          </a:xfrm>
          <a:prstGeom prst="rect">
            <a:avLst/>
          </a:prstGeom>
          <a:noFill/>
          <a:ln w="9525">
            <a:noFill/>
            <a:miter lim="800000"/>
            <a:headEnd/>
            <a:tailEnd/>
          </a:ln>
        </p:spPr>
      </p:pic>
      <p:pic>
        <p:nvPicPr>
          <p:cNvPr id="12" name="图片 11" descr="C:\Users\ADMINI~1\AppData\Local\Temp\SGPicFaceTpBq\3572\01B95EDA.png"/>
          <p:cNvPicPr/>
          <p:nvPr/>
        </p:nvPicPr>
        <p:blipFill>
          <a:blip r:embed="rId6" cstate="print"/>
          <a:srcRect/>
          <a:stretch>
            <a:fillRect/>
          </a:stretch>
        </p:blipFill>
        <p:spPr bwMode="auto">
          <a:xfrm>
            <a:off x="9329656" y="5571480"/>
            <a:ext cx="190500" cy="190500"/>
          </a:xfrm>
          <a:prstGeom prst="rect">
            <a:avLst/>
          </a:prstGeom>
          <a:noFill/>
          <a:ln w="9525">
            <a:noFill/>
            <a:miter lim="800000"/>
            <a:headEnd/>
            <a:tailEnd/>
          </a:ln>
        </p:spPr>
      </p:pic>
      <p:pic>
        <p:nvPicPr>
          <p:cNvPr id="13" name="图片 12" descr="C:\Users\ADMINI~1\AppData\Local\Temp\SGPicFaceTpBq\3572\01B95EDA.png"/>
          <p:cNvPicPr/>
          <p:nvPr/>
        </p:nvPicPr>
        <p:blipFill>
          <a:blip r:embed="rId6" cstate="print"/>
          <a:srcRect/>
          <a:stretch>
            <a:fillRect/>
          </a:stretch>
        </p:blipFill>
        <p:spPr bwMode="auto">
          <a:xfrm>
            <a:off x="9663032" y="5571480"/>
            <a:ext cx="190500" cy="190500"/>
          </a:xfrm>
          <a:prstGeom prst="rect">
            <a:avLst/>
          </a:prstGeom>
          <a:noFill/>
          <a:ln w="9525">
            <a:noFill/>
            <a:miter lim="800000"/>
            <a:headEnd/>
            <a:tailEnd/>
          </a:ln>
        </p:spPr>
      </p:pic>
      <p:pic>
        <p:nvPicPr>
          <p:cNvPr id="16" name="图片 15" descr="男子的脸部特写与配字黑白照&#10;&#10;AI 生成的内容可能不正确。">
            <a:extLst>
              <a:ext uri="{FF2B5EF4-FFF2-40B4-BE49-F238E27FC236}">
                <a16:creationId xmlns:a16="http://schemas.microsoft.com/office/drawing/2014/main" id="{D72FB073-80F0-B6F1-371C-29829A151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199" y="1225981"/>
            <a:ext cx="1406888" cy="1211354"/>
          </a:xfrm>
          <a:prstGeom prst="rect">
            <a:avLst/>
          </a:prstGeom>
        </p:spPr>
      </p:pic>
    </p:spTree>
    <p:extLst>
      <p:ext uri="{BB962C8B-B14F-4D97-AF65-F5344CB8AC3E}">
        <p14:creationId xmlns:p14="http://schemas.microsoft.com/office/powerpoint/2010/main" val="19942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67408" y="1268760"/>
            <a:ext cx="10777404" cy="4790796"/>
            <a:chOff x="1127448" y="1610756"/>
            <a:chExt cx="10777404" cy="4790796"/>
          </a:xfrm>
        </p:grpSpPr>
        <p:pic>
          <p:nvPicPr>
            <p:cNvPr id="8" name="Picture 2"/>
            <p:cNvPicPr>
              <a:picLocks noChangeAspect="1" noChangeArrowheads="1"/>
            </p:cNvPicPr>
            <p:nvPr/>
          </p:nvPicPr>
          <p:blipFill>
            <a:blip r:embed="rId3"/>
            <a:stretch>
              <a:fillRect/>
            </a:stretch>
          </p:blipFill>
          <p:spPr bwMode="auto">
            <a:xfrm>
              <a:off x="1127448" y="1610756"/>
              <a:ext cx="6480000" cy="2184517"/>
            </a:xfrm>
            <a:prstGeom prst="rect">
              <a:avLst/>
            </a:prstGeom>
            <a:ln>
              <a:noFill/>
            </a:ln>
            <a:effectLst>
              <a:outerShdw blurRad="292100" dist="139700" dir="2700000" algn="tl" rotWithShape="0">
                <a:srgbClr val="333333">
                  <a:alpha val="65000"/>
                </a:srgbClr>
              </a:outerShdw>
            </a:effectLst>
          </p:spPr>
        </p:pic>
        <p:sp>
          <p:nvSpPr>
            <p:cNvPr id="12292" name="矩形 9"/>
            <p:cNvSpPr>
              <a:spLocks noChangeArrowheads="1"/>
            </p:cNvSpPr>
            <p:nvPr/>
          </p:nvSpPr>
          <p:spPr bwMode="auto">
            <a:xfrm>
              <a:off x="7252772" y="1634817"/>
              <a:ext cx="4484268" cy="374571"/>
            </a:xfrm>
            <a:prstGeom prst="wedgeRoundRectCallout">
              <a:avLst>
                <a:gd name="adj1" fmla="val -43246"/>
                <a:gd name="adj2" fmla="val 106709"/>
                <a:gd name="adj3" fmla="val 16667"/>
              </a:avLst>
            </a:prstGeom>
            <a:ln>
              <a:solidFill>
                <a:srgbClr val="FFC000"/>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1600" dirty="0">
                  <a:latin typeface="思源黑体 Normal" panose="020B0400000000000000" pitchFamily="34" charset="-122"/>
                  <a:ea typeface="思源黑体 Normal" panose="020B0400000000000000" pitchFamily="34" charset="-122"/>
                </a:rPr>
                <a:t> </a:t>
              </a:r>
              <a:r>
                <a:rPr lang="en-US" altLang="zh-CN" sz="1600" b="1" dirty="0">
                  <a:latin typeface="思源黑体 Normal" panose="020B0400000000000000" pitchFamily="34" charset="-122"/>
                  <a:ea typeface="思源黑体 Normal" panose="020B0400000000000000" pitchFamily="34" charset="-122"/>
                </a:rPr>
                <a:t>ASME</a:t>
              </a:r>
              <a:r>
                <a:rPr lang="zh-CN" altLang="en-US" sz="1600" b="1" dirty="0">
                  <a:latin typeface="思源黑体 Normal" panose="020B0400000000000000" pitchFamily="34" charset="-122"/>
                  <a:ea typeface="思源黑体 Normal" panose="020B0400000000000000" pitchFamily="34" charset="-122"/>
                </a:rPr>
                <a:t>锅炉和压力容器标准参考指南（共三卷）</a:t>
              </a:r>
              <a:endParaRPr lang="en-US" altLang="zh-CN" sz="1600" b="1" dirty="0">
                <a:latin typeface="思源黑体 Normal" panose="020B0400000000000000" pitchFamily="34" charset="-122"/>
                <a:ea typeface="思源黑体 Normal" panose="020B0400000000000000" pitchFamily="34" charset="-122"/>
              </a:endParaRPr>
            </a:p>
          </p:txBody>
        </p:sp>
        <p:grpSp>
          <p:nvGrpSpPr>
            <p:cNvPr id="2" name="组合 1"/>
            <p:cNvGrpSpPr/>
            <p:nvPr/>
          </p:nvGrpSpPr>
          <p:grpSpPr>
            <a:xfrm>
              <a:off x="2498473" y="2734138"/>
              <a:ext cx="6914299" cy="2000264"/>
              <a:chOff x="2536155" y="2849778"/>
              <a:chExt cx="6914299" cy="2000264"/>
            </a:xfrm>
          </p:grpSpPr>
          <p:pic>
            <p:nvPicPr>
              <p:cNvPr id="9" name="Picture 2"/>
              <p:cNvPicPr>
                <a:picLocks noChangeAspect="1" noChangeArrowheads="1"/>
              </p:cNvPicPr>
              <p:nvPr/>
            </p:nvPicPr>
            <p:blipFill>
              <a:blip r:embed="rId4"/>
              <a:stretch>
                <a:fillRect/>
              </a:stretch>
            </p:blipFill>
            <p:spPr bwMode="auto">
              <a:xfrm>
                <a:off x="2536155" y="2849778"/>
                <a:ext cx="6914299" cy="2000264"/>
              </a:xfrm>
              <a:prstGeom prst="rect">
                <a:avLst/>
              </a:prstGeom>
              <a:ln>
                <a:noFill/>
              </a:ln>
              <a:effectLst>
                <a:outerShdw blurRad="292100" dist="139700" dir="2700000" algn="tl" rotWithShape="0">
                  <a:srgbClr val="333333">
                    <a:alpha val="65000"/>
                  </a:srgbClr>
                </a:outerShdw>
              </a:effectLst>
            </p:spPr>
          </p:pic>
          <p:sp>
            <p:nvSpPr>
              <p:cNvPr id="11" name="矩形 9"/>
              <p:cNvSpPr>
                <a:spLocks noChangeArrowheads="1"/>
              </p:cNvSpPr>
              <p:nvPr/>
            </p:nvSpPr>
            <p:spPr bwMode="auto">
              <a:xfrm>
                <a:off x="5810075" y="3571951"/>
                <a:ext cx="3146692" cy="374571"/>
              </a:xfrm>
              <a:prstGeom prst="wedgeRoundRectCallout">
                <a:avLst>
                  <a:gd name="adj1" fmla="val -18524"/>
                  <a:gd name="adj2" fmla="val -102052"/>
                  <a:gd name="adj3" fmla="val 16667"/>
                </a:avLst>
              </a:prstGeom>
              <a:ln>
                <a:solidFill>
                  <a:srgbClr val="FFC000"/>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1600" dirty="0">
                    <a:latin typeface="思源黑体 Normal" panose="020B0400000000000000" pitchFamily="34" charset="-122"/>
                    <a:ea typeface="思源黑体 Normal" panose="020B0400000000000000" pitchFamily="34" charset="-122"/>
                  </a:rPr>
                  <a:t> </a:t>
                </a:r>
                <a:r>
                  <a:rPr lang="en-US" altLang="zh-CN" sz="1600" b="1" dirty="0">
                    <a:latin typeface="思源黑体 Normal" panose="020B0400000000000000" pitchFamily="34" charset="-122"/>
                    <a:ea typeface="思源黑体 Normal" panose="020B0400000000000000" pitchFamily="34" charset="-122"/>
                  </a:rPr>
                  <a:t>ASME B31.3</a:t>
                </a:r>
                <a:r>
                  <a:rPr lang="zh-CN" altLang="en-US" sz="1600" b="1" dirty="0">
                    <a:latin typeface="思源黑体 Normal" panose="020B0400000000000000" pitchFamily="34" charset="-122"/>
                    <a:ea typeface="思源黑体 Normal" panose="020B0400000000000000" pitchFamily="34" charset="-122"/>
                  </a:rPr>
                  <a:t>加工管线标准指南</a:t>
                </a:r>
                <a:endParaRPr lang="en-US" altLang="zh-CN" sz="1600" b="1" dirty="0">
                  <a:latin typeface="思源黑体 Normal" panose="020B0400000000000000" pitchFamily="34" charset="-122"/>
                  <a:ea typeface="思源黑体 Normal" panose="020B0400000000000000" pitchFamily="34" charset="-122"/>
                </a:endParaRPr>
              </a:p>
            </p:txBody>
          </p:sp>
        </p:grpSp>
        <p:grpSp>
          <p:nvGrpSpPr>
            <p:cNvPr id="3" name="组合 2"/>
            <p:cNvGrpSpPr/>
            <p:nvPr/>
          </p:nvGrpSpPr>
          <p:grpSpPr>
            <a:xfrm>
              <a:off x="3935760" y="3970773"/>
              <a:ext cx="7969092" cy="2430779"/>
              <a:chOff x="3603680" y="3931888"/>
              <a:chExt cx="7969092" cy="2430779"/>
            </a:xfrm>
          </p:grpSpPr>
          <p:pic>
            <p:nvPicPr>
              <p:cNvPr id="10" name="Picture 3"/>
              <p:cNvPicPr>
                <a:picLocks noChangeAspect="1" noChangeArrowheads="1"/>
              </p:cNvPicPr>
              <p:nvPr/>
            </p:nvPicPr>
            <p:blipFill>
              <a:blip r:embed="rId5"/>
              <a:stretch>
                <a:fillRect/>
              </a:stretch>
            </p:blipFill>
            <p:spPr bwMode="auto">
              <a:xfrm>
                <a:off x="3603680" y="3931888"/>
                <a:ext cx="6824135" cy="1989725"/>
              </a:xfrm>
              <a:prstGeom prst="rect">
                <a:avLst/>
              </a:prstGeom>
              <a:ln>
                <a:noFill/>
              </a:ln>
              <a:effectLst>
                <a:outerShdw blurRad="292100" dist="139700" dir="2700000" algn="tl" rotWithShape="0">
                  <a:srgbClr val="333333">
                    <a:alpha val="65000"/>
                  </a:srgbClr>
                </a:outerShdw>
              </a:effectLst>
            </p:spPr>
          </p:pic>
          <p:sp>
            <p:nvSpPr>
              <p:cNvPr id="12" name="矩形 9"/>
              <p:cNvSpPr>
                <a:spLocks noChangeArrowheads="1"/>
              </p:cNvSpPr>
              <p:nvPr/>
            </p:nvSpPr>
            <p:spPr bwMode="auto">
              <a:xfrm>
                <a:off x="6362442" y="5988096"/>
                <a:ext cx="5210330" cy="374571"/>
              </a:xfrm>
              <a:prstGeom prst="wedgeRoundRectCallout">
                <a:avLst>
                  <a:gd name="adj1" fmla="val -26771"/>
                  <a:gd name="adj2" fmla="val -100949"/>
                  <a:gd name="adj3" fmla="val 16667"/>
                </a:avLst>
              </a:prstGeom>
              <a:ln>
                <a:solidFill>
                  <a:srgbClr val="FFC000"/>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1600" dirty="0">
                    <a:latin typeface="思源黑体 Normal" panose="020B0400000000000000" pitchFamily="34" charset="-122"/>
                    <a:ea typeface="思源黑体 Normal" panose="020B0400000000000000" pitchFamily="34" charset="-122"/>
                  </a:rPr>
                  <a:t> </a:t>
                </a:r>
                <a:r>
                  <a:rPr lang="en-US" altLang="zh-CN" sz="1600" b="1" dirty="0">
                    <a:latin typeface="思源黑体 Normal" panose="020B0400000000000000" pitchFamily="34" charset="-122"/>
                    <a:ea typeface="思源黑体 Normal" panose="020B0400000000000000" pitchFamily="34" charset="-122"/>
                  </a:rPr>
                  <a:t>ASME</a:t>
                </a:r>
                <a:r>
                  <a:rPr lang="zh-CN" altLang="en-US" sz="1600" b="1" dirty="0">
                    <a:latin typeface="思源黑体 Normal" panose="020B0400000000000000" pitchFamily="34" charset="-122"/>
                    <a:ea typeface="思源黑体 Normal" panose="020B0400000000000000" pitchFamily="34" charset="-122"/>
                  </a:rPr>
                  <a:t>标准应用：工厂管道安设和压力容器（共两卷）</a:t>
                </a:r>
                <a:endParaRPr lang="en-US" altLang="zh-CN" sz="1600" b="1" dirty="0">
                  <a:latin typeface="思源黑体 Normal" panose="020B0400000000000000" pitchFamily="34" charset="-122"/>
                  <a:ea typeface="思源黑体 Normal" panose="020B0400000000000000" pitchFamily="34" charset="-122"/>
                </a:endParaRPr>
              </a:p>
            </p:txBody>
          </p:sp>
        </p:grpSp>
      </p:grpSp>
      <p:sp>
        <p:nvSpPr>
          <p:cNvPr id="7" name="Title 1">
            <a:extLst>
              <a:ext uri="{FF2B5EF4-FFF2-40B4-BE49-F238E27FC236}">
                <a16:creationId xmlns:a16="http://schemas.microsoft.com/office/drawing/2014/main" id="{A891650C-516B-318C-DDF4-BBD94D3841CA}"/>
              </a:ext>
            </a:extLst>
          </p:cNvPr>
          <p:cNvSpPr txBox="1">
            <a:spLocks/>
          </p:cNvSpPr>
          <p:nvPr/>
        </p:nvSpPr>
        <p:spPr bwMode="auto">
          <a:xfrm>
            <a:off x="695400" y="-25761"/>
            <a:ext cx="5760640" cy="720080"/>
          </a:xfrm>
          <a:prstGeom prst="rect">
            <a:avLst/>
          </a:prstGeom>
          <a:noFill/>
          <a:ln w="9525">
            <a:noFill/>
            <a:miter lim="800000"/>
            <a:headEnd/>
            <a:tailEnd/>
          </a:ln>
        </p:spPr>
        <p:txBody>
          <a:bodyPr anchor="ctr"/>
          <a:lstStyle/>
          <a:p>
            <a:pPr algn="ctr"/>
            <a:r>
              <a:rPr lang="zh-CN" altLang="en-US" sz="2800" b="1" dirty="0">
                <a:solidFill>
                  <a:schemeClr val="bg1"/>
                </a:solidFill>
                <a:latin typeface="思源黑体 Normal" panose="020B0400000000000000" pitchFamily="34" charset="-122"/>
                <a:ea typeface="思源黑体 Normal" panose="020B0400000000000000" pitchFamily="34" charset="-122"/>
              </a:rPr>
              <a:t>电子图书推荐</a:t>
            </a:r>
            <a:r>
              <a:rPr lang="en-US" altLang="zh-CN" sz="2800" b="1" dirty="0">
                <a:solidFill>
                  <a:schemeClr val="bg1"/>
                </a:solidFill>
                <a:latin typeface="思源黑体 Normal" panose="020B0400000000000000" pitchFamily="34" charset="-122"/>
                <a:ea typeface="思源黑体 Normal" panose="020B0400000000000000" pitchFamily="34" charset="-122"/>
              </a:rPr>
              <a:t>—</a:t>
            </a:r>
            <a:r>
              <a:rPr lang="zh-CN" altLang="en-US" sz="2800" b="1" dirty="0">
                <a:solidFill>
                  <a:schemeClr val="bg1"/>
                </a:solidFill>
                <a:latin typeface="思源黑体 Normal" panose="020B0400000000000000" pitchFamily="34" charset="-122"/>
                <a:ea typeface="思源黑体 Normal" panose="020B0400000000000000" pitchFamily="34" charset="-122"/>
              </a:rPr>
              <a:t>标准应用指导手册</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719974561"/>
      </p:ext>
    </p:extLst>
  </p:cSld>
  <p:clrMapOvr>
    <a:masterClrMapping/>
  </p:clrMapOvr>
  <p:transition>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t="74" b="74"/>
          <a:stretch/>
        </p:blipFill>
        <p:spPr bwMode="auto">
          <a:xfrm>
            <a:off x="1829439" y="2937228"/>
            <a:ext cx="2055002" cy="2657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ontent Placeholder 2"/>
          <p:cNvSpPr txBox="1">
            <a:spLocks/>
          </p:cNvSpPr>
          <p:nvPr/>
        </p:nvSpPr>
        <p:spPr>
          <a:xfrm>
            <a:off x="1415480" y="1027258"/>
            <a:ext cx="5365576" cy="418925"/>
          </a:xfrm>
          <a:prstGeom prst="rect">
            <a:avLst/>
          </a:prstGeom>
        </p:spPr>
        <p:txBody>
          <a:bodyPr/>
          <a:lstStyle/>
          <a:p>
            <a:pPr>
              <a:spcBef>
                <a:spcPts val="1200"/>
              </a:spcBef>
              <a:buFont typeface="Wingdings" pitchFamily="2" charset="2"/>
              <a:buChar char="p"/>
              <a:defRPr/>
            </a:pPr>
            <a:r>
              <a:rPr lang="zh-CN" altLang="en-US" sz="2000" b="1" dirty="0">
                <a:latin typeface="思源黑体 Normal" panose="020B0400000000000000" pitchFamily="34" charset="-122"/>
                <a:ea typeface="思源黑体 Normal" panose="020B0400000000000000" pitchFamily="34" charset="-122"/>
              </a:rPr>
              <a:t> 详见</a:t>
            </a:r>
            <a:r>
              <a:rPr lang="en-US" altLang="zh-CN" sz="2000" b="1" dirty="0">
                <a:latin typeface="思源黑体 Normal" panose="020B0400000000000000" pitchFamily="34" charset="-122"/>
                <a:ea typeface="思源黑体 Normal" panose="020B0400000000000000" pitchFamily="34" charset="-122"/>
              </a:rPr>
              <a:t>ASME Standards Collection</a:t>
            </a:r>
            <a:r>
              <a:rPr lang="zh-CN" altLang="en-US" sz="2000" b="1" dirty="0">
                <a:latin typeface="思源黑体 Normal" panose="020B0400000000000000" pitchFamily="34" charset="-122"/>
                <a:ea typeface="思源黑体 Normal" panose="020B0400000000000000" pitchFamily="34" charset="-122"/>
              </a:rPr>
              <a:t>使用指南</a:t>
            </a:r>
            <a:endParaRPr lang="en-US" altLang="zh-CN" sz="2000" b="1" dirty="0">
              <a:latin typeface="思源黑体 Normal" panose="020B0400000000000000" pitchFamily="34" charset="-122"/>
              <a:ea typeface="思源黑体 Normal" panose="020B0400000000000000" pitchFamily="34" charset="-122"/>
            </a:endParaRPr>
          </a:p>
          <a:p>
            <a:pPr>
              <a:spcBef>
                <a:spcPts val="1200"/>
              </a:spcBef>
              <a:buFont typeface="Wingdings" pitchFamily="2" charset="2"/>
              <a:buChar char="p"/>
              <a:defRPr/>
            </a:pPr>
            <a:endParaRPr lang="en-US" altLang="zh-CN" sz="2000" b="1" dirty="0">
              <a:latin typeface="思源黑体 Normal" panose="020B0400000000000000" pitchFamily="34" charset="-122"/>
              <a:ea typeface="思源黑体 Normal" panose="020B0400000000000000" pitchFamily="34" charset="-122"/>
            </a:endParaRPr>
          </a:p>
          <a:p>
            <a:pPr>
              <a:spcBef>
                <a:spcPts val="1200"/>
              </a:spcBef>
              <a:buFont typeface="Wingdings" pitchFamily="2" charset="2"/>
              <a:buChar char="p"/>
              <a:defRPr/>
            </a:pPr>
            <a:endParaRPr lang="en-US" altLang="zh-CN" sz="2000" b="1" dirty="0">
              <a:latin typeface="思源黑体 Normal" panose="020B0400000000000000" pitchFamily="34" charset="-122"/>
              <a:ea typeface="思源黑体 Normal" panose="020B0400000000000000" pitchFamily="34" charset="-122"/>
            </a:endParaRPr>
          </a:p>
        </p:txBody>
      </p:sp>
      <p:sp>
        <p:nvSpPr>
          <p:cNvPr id="17412" name="Title 1"/>
          <p:cNvSpPr txBox="1">
            <a:spLocks/>
          </p:cNvSpPr>
          <p:nvPr/>
        </p:nvSpPr>
        <p:spPr bwMode="auto">
          <a:xfrm>
            <a:off x="767408" y="116632"/>
            <a:ext cx="2465833" cy="451046"/>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标准和规范</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pic>
        <p:nvPicPr>
          <p:cNvPr id="1026" name="Picture 2"/>
          <p:cNvPicPr>
            <a:picLocks noChangeAspect="1" noChangeArrowheads="1"/>
          </p:cNvPicPr>
          <p:nvPr/>
        </p:nvPicPr>
        <p:blipFill>
          <a:blip r:embed="rId4" cstate="print"/>
          <a:srcRect/>
          <a:stretch>
            <a:fillRect/>
          </a:stretch>
        </p:blipFill>
        <p:spPr bwMode="auto">
          <a:xfrm>
            <a:off x="4057246" y="2937228"/>
            <a:ext cx="2039740" cy="2636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矩形 4"/>
          <p:cNvSpPr/>
          <p:nvPr/>
        </p:nvSpPr>
        <p:spPr>
          <a:xfrm>
            <a:off x="4039121" y="2191908"/>
            <a:ext cx="4327409" cy="613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思源黑体 Normal" panose="020B0400000000000000" pitchFamily="34" charset="-122"/>
                <a:ea typeface="思源黑体 Normal" panose="020B0400000000000000" pitchFamily="34" charset="-122"/>
                <a:hlinkClick r:id="rId5"/>
              </a:rPr>
              <a:t>https://asmestandardscollection.org/</a:t>
            </a:r>
            <a:endParaRPr lang="en-US" altLang="zh-CN" dirty="0">
              <a:solidFill>
                <a:schemeClr val="tx1"/>
              </a:solidFill>
              <a:latin typeface="思源黑体 Normal" panose="020B0400000000000000" pitchFamily="34" charset="-122"/>
              <a:ea typeface="思源黑体 Normal" panose="020B0400000000000000" pitchFamily="34" charset="-122"/>
            </a:endParaRPr>
          </a:p>
        </p:txBody>
      </p:sp>
      <p:pic>
        <p:nvPicPr>
          <p:cNvPr id="1028" name="Picture 4"/>
          <p:cNvPicPr>
            <a:picLocks noChangeAspect="1" noChangeArrowheads="1"/>
          </p:cNvPicPr>
          <p:nvPr/>
        </p:nvPicPr>
        <p:blipFill>
          <a:blip r:embed="rId6" cstate="print"/>
          <a:srcRect/>
          <a:stretch>
            <a:fillRect/>
          </a:stretch>
        </p:blipFill>
        <p:spPr bwMode="auto">
          <a:xfrm>
            <a:off x="6297268" y="2891335"/>
            <a:ext cx="2037686" cy="2636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a:extLst>
              <a:ext uri="{FF2B5EF4-FFF2-40B4-BE49-F238E27FC236}">
                <a16:creationId xmlns:a16="http://schemas.microsoft.com/office/drawing/2014/main" id="{E0893714-EDC8-4C52-8C54-DABFCD2CAE9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972919" y="1052736"/>
            <a:ext cx="3977206" cy="801771"/>
          </a:xfrm>
          <a:prstGeom prst="rect">
            <a:avLst/>
          </a:prstGeom>
        </p:spPr>
      </p:pic>
      <p:pic>
        <p:nvPicPr>
          <p:cNvPr id="9" name="图片 8">
            <a:extLst>
              <a:ext uri="{FF2B5EF4-FFF2-40B4-BE49-F238E27FC236}">
                <a16:creationId xmlns:a16="http://schemas.microsoft.com/office/drawing/2014/main" id="{82BE4FF4-C741-4107-8158-08ECA92615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3112" y="2885373"/>
            <a:ext cx="2236592" cy="2674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本框 6">
            <a:extLst>
              <a:ext uri="{FF2B5EF4-FFF2-40B4-BE49-F238E27FC236}">
                <a16:creationId xmlns:a16="http://schemas.microsoft.com/office/drawing/2014/main" id="{5E49A90C-1359-6E92-F9B5-A7ABED39ECC5}"/>
              </a:ext>
            </a:extLst>
          </p:cNvPr>
          <p:cNvSpPr txBox="1"/>
          <p:nvPr/>
        </p:nvSpPr>
        <p:spPr>
          <a:xfrm>
            <a:off x="1559496" y="1556803"/>
            <a:ext cx="6019296" cy="459036"/>
          </a:xfrm>
          <a:prstGeom prst="rect">
            <a:avLst/>
          </a:prstGeom>
          <a:noFill/>
        </p:spPr>
        <p:txBody>
          <a:bodyPr wrap="square">
            <a:spAutoFit/>
          </a:bodyPr>
          <a:lstStyle/>
          <a:p>
            <a:pPr marL="133350" algn="just">
              <a:lnSpc>
                <a:spcPct val="150000"/>
              </a:lnSpc>
            </a:pPr>
            <a:r>
              <a:rPr lang="zh-CN" altLang="en-US" kern="100" dirty="0">
                <a:solidFill>
                  <a:srgbClr val="333333"/>
                </a:solidFill>
                <a:latin typeface="思源黑体 Normal" panose="020B0400000000000000" pitchFamily="34" charset="-122"/>
                <a:ea typeface="思源黑体 Normal" panose="020B0400000000000000" pitchFamily="34" charset="-122"/>
                <a:cs typeface="Times New Roman" panose="02020603050405020304" pitchFamily="18" charset="0"/>
              </a:rPr>
              <a:t>非开放式</a:t>
            </a:r>
            <a:r>
              <a:rPr lang="zh-CN" altLang="zh-CN" kern="100" dirty="0">
                <a:solidFill>
                  <a:srgbClr val="333333"/>
                </a:solidFill>
                <a:latin typeface="思源黑体 Normal" panose="020B0400000000000000" pitchFamily="34" charset="-122"/>
                <a:ea typeface="思源黑体 Normal" panose="020B0400000000000000" pitchFamily="34" charset="-122"/>
                <a:cs typeface="Times New Roman" panose="02020603050405020304" pitchFamily="18" charset="0"/>
              </a:rPr>
              <a:t>平台</a:t>
            </a:r>
            <a:r>
              <a:rPr lang="en-US" altLang="zh-CN" kern="100" dirty="0">
                <a:solidFill>
                  <a:srgbClr val="333333"/>
                </a:solidFill>
                <a:latin typeface="思源黑体 Normal" panose="020B0400000000000000" pitchFamily="34" charset="-122"/>
                <a:ea typeface="思源黑体 Normal" panose="020B0400000000000000" pitchFamily="34" charset="-122"/>
                <a:cs typeface="Times New Roman" panose="02020603050405020304" pitchFamily="18" charset="0"/>
              </a:rPr>
              <a:t> </a:t>
            </a:r>
            <a:r>
              <a:rPr lang="zh-CN" altLang="zh-CN" kern="100" dirty="0">
                <a:solidFill>
                  <a:srgbClr val="333333"/>
                </a:solidFill>
                <a:latin typeface="思源黑体 Normal" panose="020B0400000000000000" pitchFamily="34" charset="-122"/>
                <a:ea typeface="思源黑体 Normal" panose="020B0400000000000000" pitchFamily="34" charset="-122"/>
                <a:cs typeface="Times New Roman" panose="02020603050405020304" pitchFamily="18" charset="0"/>
              </a:rPr>
              <a:t>提供访问服务</a:t>
            </a:r>
            <a:r>
              <a:rPr lang="zh-CN" altLang="en-US" kern="100" dirty="0">
                <a:solidFill>
                  <a:srgbClr val="333333"/>
                </a:solidFill>
                <a:latin typeface="思源黑体 Normal" panose="020B0400000000000000" pitchFamily="34" charset="-122"/>
                <a:ea typeface="思源黑体 Normal" panose="020B0400000000000000" pitchFamily="34" charset="-122"/>
                <a:cs typeface="Times New Roman" panose="02020603050405020304" pitchFamily="18" charset="0"/>
              </a:rPr>
              <a:t>，</a:t>
            </a:r>
            <a:r>
              <a:rPr lang="zh-CN" altLang="zh-CN" kern="100" dirty="0">
                <a:solidFill>
                  <a:srgbClr val="333333"/>
                </a:solidFill>
                <a:latin typeface="思源黑体 Normal" panose="020B0400000000000000" pitchFamily="34" charset="-122"/>
                <a:ea typeface="思源黑体 Normal" panose="020B0400000000000000" pitchFamily="34" charset="-122"/>
                <a:cs typeface="Times New Roman" panose="02020603050405020304" pitchFamily="18" charset="0"/>
              </a:rPr>
              <a:t>授权用户才能访问。</a:t>
            </a:r>
          </a:p>
        </p:txBody>
      </p:sp>
    </p:spTree>
    <p:extLst>
      <p:ext uri="{BB962C8B-B14F-4D97-AF65-F5344CB8AC3E}">
        <p14:creationId xmlns:p14="http://schemas.microsoft.com/office/powerpoint/2010/main" val="3394483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695400" y="7775"/>
            <a:ext cx="7128792" cy="679754"/>
          </a:xfrm>
          <a:prstGeom prst="rect">
            <a:avLst/>
          </a:prstGeom>
          <a:noFill/>
          <a:ln w="9525">
            <a:noFill/>
            <a:miter lim="800000"/>
            <a:headEnd/>
            <a:tailEnd/>
          </a:ln>
        </p:spPr>
        <p:txBody>
          <a:bodyPr anchor="ctr"/>
          <a:lstStyle/>
          <a:p>
            <a:r>
              <a:rPr lang="en-US" altLang="zh-CN" sz="2800" b="1" dirty="0">
                <a:solidFill>
                  <a:schemeClr val="bg1"/>
                </a:solidFill>
                <a:latin typeface="思源黑体 Normal" panose="020B0400000000000000" pitchFamily="34" charset="-122"/>
                <a:ea typeface="思源黑体 Normal" panose="020B0400000000000000" pitchFamily="34" charset="-122"/>
              </a:rPr>
              <a:t>ASME Digital Collection </a:t>
            </a:r>
            <a:r>
              <a:rPr lang="zh-CN" altLang="en-US" sz="2800" b="1" dirty="0">
                <a:solidFill>
                  <a:schemeClr val="bg1"/>
                </a:solidFill>
                <a:latin typeface="思源黑体 Normal" panose="020B0400000000000000" pitchFamily="34" charset="-122"/>
                <a:ea typeface="思源黑体 Normal" panose="020B0400000000000000" pitchFamily="34" charset="-122"/>
              </a:rPr>
              <a:t>数据库平台</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
        <p:nvSpPr>
          <p:cNvPr id="18435" name="Content Placeholder 2"/>
          <p:cNvSpPr txBox="1">
            <a:spLocks/>
          </p:cNvSpPr>
          <p:nvPr/>
        </p:nvSpPr>
        <p:spPr bwMode="auto">
          <a:xfrm>
            <a:off x="6544456" y="908720"/>
            <a:ext cx="5472608" cy="4824536"/>
          </a:xfrm>
          <a:prstGeom prst="rect">
            <a:avLst/>
          </a:prstGeom>
          <a:noFill/>
          <a:ln w="9525">
            <a:noFill/>
            <a:miter lim="800000"/>
            <a:headEnd/>
            <a:tailEnd/>
          </a:ln>
        </p:spPr>
        <p:txBody>
          <a:bodyPr/>
          <a:lstStyle/>
          <a:p>
            <a:pPr algn="just">
              <a:spcAft>
                <a:spcPts val="1200"/>
              </a:spcAft>
            </a:pPr>
            <a:r>
              <a:rPr lang="zh-CN" altLang="en-US" sz="1600" b="1" dirty="0">
                <a:latin typeface="思源黑体 Normal" panose="020B0400000000000000" pitchFamily="34" charset="-122"/>
                <a:ea typeface="思源黑体 Normal" panose="020B0400000000000000" pitchFamily="34" charset="-122"/>
              </a:rPr>
              <a:t>特色功能一览：</a:t>
            </a:r>
            <a:endParaRPr lang="en-US" altLang="zh-CN" sz="1600" b="1" dirty="0">
              <a:latin typeface="思源黑体 Normal" panose="020B0400000000000000" pitchFamily="34" charset="-122"/>
              <a:ea typeface="思源黑体 Normal" panose="020B0400000000000000" pitchFamily="34" charset="-122"/>
            </a:endParaRPr>
          </a:p>
          <a:p>
            <a:pPr marL="342900" indent="-342900" algn="just">
              <a:spcAft>
                <a:spcPts val="1200"/>
              </a:spcAft>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提供强大的搜索功能，可同时检索期刊、会议录和电子图书内容，支持快速筛选检索结果，提升文献查找效率；</a:t>
            </a:r>
          </a:p>
          <a:p>
            <a:pPr marL="342900" indent="-342900" algn="just">
              <a:spcAft>
                <a:spcPts val="1200"/>
              </a:spcAft>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优化用户体验，界面导航简洁直观，内嵌图表浏览便捷；</a:t>
            </a:r>
          </a:p>
          <a:p>
            <a:pPr marL="342900" indent="-342900" algn="just">
              <a:spcAft>
                <a:spcPts val="1200"/>
              </a:spcAft>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采用响应式网页设计，兼顾桌面端与移动端的使用体验；</a:t>
            </a:r>
          </a:p>
          <a:p>
            <a:pPr marL="342900" indent="-342900" algn="just">
              <a:spcAft>
                <a:spcPts val="1200"/>
              </a:spcAft>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支持保存检索式和最新发布内容的邮件提醒功能；</a:t>
            </a:r>
          </a:p>
          <a:p>
            <a:pPr marL="342900" indent="-342900" algn="just">
              <a:spcAft>
                <a:spcPts val="1200"/>
              </a:spcAft>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可链接至</a:t>
            </a:r>
            <a:r>
              <a:rPr lang="en-US" altLang="zh-CN" sz="1600" dirty="0" err="1">
                <a:latin typeface="思源黑体 Normal" panose="020B0400000000000000" pitchFamily="34" charset="-122"/>
                <a:ea typeface="思源黑体 Normal" panose="020B0400000000000000" pitchFamily="34" charset="-122"/>
              </a:rPr>
              <a:t>CrossRef</a:t>
            </a:r>
            <a:r>
              <a:rPr lang="zh-CN" altLang="en-US" sz="1600" dirty="0">
                <a:latin typeface="思源黑体 Normal" panose="020B0400000000000000" pitchFamily="34" charset="-122"/>
                <a:ea typeface="思源黑体 Normal" panose="020B0400000000000000" pitchFamily="34" charset="-122"/>
              </a:rPr>
              <a:t>、</a:t>
            </a:r>
            <a:r>
              <a:rPr lang="en-US" altLang="zh-CN" sz="1600" dirty="0">
                <a:latin typeface="思源黑体 Normal" panose="020B0400000000000000" pitchFamily="34" charset="-122"/>
                <a:ea typeface="思源黑体 Normal" panose="020B0400000000000000" pitchFamily="34" charset="-122"/>
              </a:rPr>
              <a:t>Google Scholar </a:t>
            </a:r>
            <a:r>
              <a:rPr lang="zh-CN" altLang="en-US" sz="1600" dirty="0">
                <a:latin typeface="思源黑体 Normal" panose="020B0400000000000000" pitchFamily="34" charset="-122"/>
                <a:ea typeface="思源黑体 Normal" panose="020B0400000000000000" pitchFamily="34" charset="-122"/>
              </a:rPr>
              <a:t>和 </a:t>
            </a:r>
            <a:r>
              <a:rPr lang="en-US" altLang="zh-CN" sz="1600" dirty="0">
                <a:latin typeface="思源黑体 Normal" panose="020B0400000000000000" pitchFamily="34" charset="-122"/>
                <a:ea typeface="思源黑体 Normal" panose="020B0400000000000000" pitchFamily="34" charset="-122"/>
              </a:rPr>
              <a:t>Web of Science</a:t>
            </a:r>
            <a:r>
              <a:rPr lang="zh-CN" altLang="en-US" sz="1600" dirty="0">
                <a:latin typeface="思源黑体 Normal" panose="020B0400000000000000" pitchFamily="34" charset="-122"/>
                <a:ea typeface="思源黑体 Normal" panose="020B0400000000000000" pitchFamily="34" charset="-122"/>
              </a:rPr>
              <a:t>， 便于追踪引用与施引文献；</a:t>
            </a:r>
          </a:p>
          <a:p>
            <a:pPr marL="342900" indent="-342900" algn="just">
              <a:spcAft>
                <a:spcPts val="1200"/>
              </a:spcAft>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提供“主题集合（</a:t>
            </a:r>
            <a:r>
              <a:rPr lang="en-US" altLang="zh-CN" sz="1600" dirty="0">
                <a:latin typeface="思源黑体 Normal" panose="020B0400000000000000" pitchFamily="34" charset="-122"/>
                <a:ea typeface="思源黑体 Normal" panose="020B0400000000000000" pitchFamily="34" charset="-122"/>
              </a:rPr>
              <a:t>Topic Collections</a:t>
            </a:r>
            <a:r>
              <a:rPr lang="zh-CN" altLang="en-US" sz="1600" dirty="0">
                <a:latin typeface="思源黑体 Normal" panose="020B0400000000000000" pitchFamily="34" charset="-122"/>
                <a:ea typeface="思源黑体 Normal" panose="020B0400000000000000" pitchFamily="34" charset="-122"/>
              </a:rPr>
              <a:t>）”，按研究领域分类，助力快速聚焦研究方向；</a:t>
            </a:r>
          </a:p>
          <a:p>
            <a:pPr marL="342900" indent="-342900" algn="just">
              <a:spcAft>
                <a:spcPts val="1200"/>
              </a:spcAft>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提供图表一键式浏览和下载功能，助力高效获取可视化研究数据；</a:t>
            </a:r>
          </a:p>
          <a:p>
            <a:pPr marL="342900" indent="-342900" algn="just">
              <a:spcAft>
                <a:spcPts val="1200"/>
              </a:spcAft>
              <a:buFont typeface="Wingdings" panose="05000000000000000000" pitchFamily="2" charset="2"/>
              <a:buChar char="l"/>
            </a:pPr>
            <a:r>
              <a:rPr lang="en-US" altLang="zh-CN" sz="1600" dirty="0">
                <a:latin typeface="思源黑体 Normal" panose="020B0400000000000000" pitchFamily="34" charset="-122"/>
                <a:ea typeface="思源黑体 Normal" panose="020B0400000000000000" pitchFamily="34" charset="-122"/>
              </a:rPr>
              <a:t>Related Content </a:t>
            </a:r>
            <a:r>
              <a:rPr lang="zh-CN" altLang="en-US" sz="1600" dirty="0">
                <a:latin typeface="思源黑体 Normal" panose="020B0400000000000000" pitchFamily="34" charset="-122"/>
                <a:ea typeface="思源黑体 Normal" panose="020B0400000000000000" pitchFamily="34" charset="-122"/>
              </a:rPr>
              <a:t>功能，帮助用户深入探索相关研究主题，拓展阅读视野。</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19336" y="1412776"/>
            <a:ext cx="6218496" cy="3744416"/>
          </a:xfrm>
          <a:prstGeom prst="rect">
            <a:avLst/>
          </a:prstGeom>
          <a:ln>
            <a:noFill/>
          </a:ln>
          <a:effectLst>
            <a:outerShdw blurRad="292100" dist="139700" dir="2700000" algn="tl" rotWithShape="0">
              <a:srgbClr val="333333">
                <a:alpha val="65000"/>
              </a:srgbClr>
            </a:outerShdw>
          </a:effectLst>
        </p:spPr>
      </p:pic>
      <p:sp>
        <p:nvSpPr>
          <p:cNvPr id="3" name="文本框 2">
            <a:extLst>
              <a:ext uri="{FF2B5EF4-FFF2-40B4-BE49-F238E27FC236}">
                <a16:creationId xmlns:a16="http://schemas.microsoft.com/office/drawing/2014/main" id="{C72F8F48-F606-968F-9418-587616D07579}"/>
              </a:ext>
            </a:extLst>
          </p:cNvPr>
          <p:cNvSpPr txBox="1"/>
          <p:nvPr/>
        </p:nvSpPr>
        <p:spPr>
          <a:xfrm>
            <a:off x="2423592" y="5805264"/>
            <a:ext cx="7392144" cy="406586"/>
          </a:xfrm>
          <a:prstGeom prst="rect">
            <a:avLst/>
          </a:prstGeom>
          <a:noFill/>
        </p:spPr>
        <p:txBody>
          <a:bodyPr wrap="square">
            <a:spAutoFit/>
          </a:bodyPr>
          <a:lstStyle/>
          <a:p>
            <a:pPr algn="ctr">
              <a:lnSpc>
                <a:spcPct val="125000"/>
              </a:lnSpc>
            </a:pPr>
            <a:r>
              <a:rPr lang="zh-TW" altLang="zh-CN" sz="1800" b="1" dirty="0">
                <a:ln>
                  <a:noFill/>
                </a:ln>
                <a:solidFill>
                  <a:srgbClr val="000000"/>
                </a:solidFill>
                <a:effectLst/>
                <a:uFill>
                  <a:solidFill>
                    <a:srgbClr val="000000"/>
                  </a:solidFill>
                </a:uFill>
                <a:latin typeface="Arial" panose="020B0604020202020204" pitchFamily="34" charset="0"/>
                <a:ea typeface="思源黑体 Normal" panose="020B0400000000000000" pitchFamily="34" charset="-122"/>
                <a:cs typeface="Arial Unicode MS"/>
              </a:rPr>
              <a:t>欢迎访问</a:t>
            </a:r>
            <a:r>
              <a:rPr lang="en-US" altLang="zh-CN" sz="1800" b="1" dirty="0">
                <a:ln>
                  <a:noFill/>
                </a:ln>
                <a:solidFill>
                  <a:srgbClr val="000000"/>
                </a:solidFill>
                <a:effectLst/>
                <a:uFill>
                  <a:solidFill>
                    <a:srgbClr val="000000"/>
                  </a:solidFill>
                </a:uFill>
                <a:latin typeface="思源黑体 Normal" panose="020B0400000000000000" pitchFamily="34" charset="-122"/>
                <a:ea typeface="Arial Unicode MS"/>
                <a:cs typeface="Arial Unicode MS"/>
              </a:rPr>
              <a:t>ASME </a:t>
            </a:r>
            <a:r>
              <a:rPr lang="zh-CN" altLang="en-US" sz="1800" b="1" dirty="0">
                <a:ln>
                  <a:noFill/>
                </a:ln>
                <a:solidFill>
                  <a:srgbClr val="000000"/>
                </a:solidFill>
                <a:effectLst/>
                <a:uFill>
                  <a:solidFill>
                    <a:srgbClr val="000000"/>
                  </a:solidFill>
                </a:uFill>
                <a:latin typeface="Arial" panose="020B0604020202020204" pitchFamily="34" charset="0"/>
                <a:ea typeface="思源黑体 Normal" panose="020B0400000000000000" pitchFamily="34" charset="-122"/>
                <a:cs typeface="Arial Unicode MS"/>
              </a:rPr>
              <a:t>一站式平台</a:t>
            </a:r>
            <a:r>
              <a:rPr lang="zh-TW" altLang="zh-CN" sz="1800" b="1" dirty="0">
                <a:ln>
                  <a:noFill/>
                </a:ln>
                <a:solidFill>
                  <a:srgbClr val="000000"/>
                </a:solidFill>
                <a:effectLst/>
                <a:uFill>
                  <a:solidFill>
                    <a:srgbClr val="000000"/>
                  </a:solidFill>
                </a:uFill>
                <a:latin typeface="Arial" panose="020B0604020202020204" pitchFamily="34" charset="0"/>
                <a:ea typeface="思源黑体 Normal" panose="020B0400000000000000" pitchFamily="34" charset="-122"/>
                <a:cs typeface="Arial Unicode MS"/>
              </a:rPr>
              <a:t>：</a:t>
            </a:r>
            <a:r>
              <a:rPr lang="en-US" altLang="zh-CN" dirty="0">
                <a:latin typeface="思源黑体 Normal" panose="020B0400000000000000" pitchFamily="34" charset="-122"/>
                <a:ea typeface="思源黑体 Normal" panose="020B0400000000000000" pitchFamily="34" charset="-122"/>
                <a:hlinkClick r:id="rId4"/>
              </a:rPr>
              <a:t>http://asmedigitalcollection.asme.org</a:t>
            </a:r>
            <a:endParaRPr lang="zh-CN" altLang="zh-CN" sz="1800" dirty="0">
              <a:ln>
                <a:noFill/>
              </a:ln>
              <a:solidFill>
                <a:srgbClr val="000000"/>
              </a:solidFill>
              <a:effectLst/>
              <a:uFill>
                <a:solidFill>
                  <a:srgbClr val="000000"/>
                </a:solidFill>
              </a:uFill>
              <a:latin typeface="Arial" panose="020B0604020202020204" pitchFamily="34" charset="0"/>
              <a:ea typeface="Arial Unicode MS"/>
              <a:cs typeface="Arial Unicode MS"/>
            </a:endParaRPr>
          </a:p>
        </p:txBody>
      </p:sp>
    </p:spTree>
    <p:extLst>
      <p:ext uri="{BB962C8B-B14F-4D97-AF65-F5344CB8AC3E}">
        <p14:creationId xmlns:p14="http://schemas.microsoft.com/office/powerpoint/2010/main" val="355250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p:blipFill>
        <p:spPr>
          <a:xfrm>
            <a:off x="2063552" y="1268760"/>
            <a:ext cx="8412340" cy="4267484"/>
          </a:xfrm>
          <a:prstGeom prst="rect">
            <a:avLst/>
          </a:prstGeom>
          <a:ln>
            <a:noFill/>
          </a:ln>
          <a:effectLst>
            <a:outerShdw blurRad="292100" dist="139700" dir="2700000" algn="tl" rotWithShape="0">
              <a:srgbClr val="333333">
                <a:alpha val="65000"/>
              </a:srgbClr>
            </a:outerShdw>
          </a:effectLst>
        </p:spPr>
      </p:pic>
      <p:sp>
        <p:nvSpPr>
          <p:cNvPr id="9" name="Rectangle 7"/>
          <p:cNvSpPr>
            <a:spLocks noChangeArrowheads="1"/>
          </p:cNvSpPr>
          <p:nvPr/>
        </p:nvSpPr>
        <p:spPr bwMode="auto">
          <a:xfrm>
            <a:off x="2078743" y="2032802"/>
            <a:ext cx="4959063" cy="286256"/>
          </a:xfrm>
          <a:prstGeom prst="rect">
            <a:avLst/>
          </a:prstGeom>
          <a:noFill/>
          <a:ln w="19050">
            <a:solidFill>
              <a:srgbClr val="FFC000"/>
            </a:solidFill>
            <a:prstDash val="solid"/>
            <a:miter lim="800000"/>
            <a:headEnd/>
            <a:tailEnd/>
          </a:ln>
        </p:spPr>
        <p:txBody>
          <a:bodyPr wrap="none" anchor="ctr"/>
          <a:lstStyle/>
          <a:p>
            <a:endParaRPr lang="en-US" altLang="zh-CN" sz="1200" b="1" dirty="0">
              <a:latin typeface="思源黑体 Normal" panose="020B0400000000000000" pitchFamily="34" charset="-122"/>
              <a:ea typeface="思源黑体 Normal" panose="020B0400000000000000" pitchFamily="34" charset="-122"/>
            </a:endParaRPr>
          </a:p>
        </p:txBody>
      </p:sp>
      <p:sp>
        <p:nvSpPr>
          <p:cNvPr id="10" name="流程图: 过程 9"/>
          <p:cNvSpPr>
            <a:spLocks noChangeArrowheads="1"/>
          </p:cNvSpPr>
          <p:nvPr/>
        </p:nvSpPr>
        <p:spPr bwMode="auto">
          <a:xfrm>
            <a:off x="73185" y="1830450"/>
            <a:ext cx="1837320" cy="426097"/>
          </a:xfrm>
          <a:prstGeom prst="flowChartProcess">
            <a:avLst/>
          </a:prstGeom>
          <a:noFill/>
          <a:ln w="19050" algn="ctr">
            <a:solidFill>
              <a:srgbClr val="FFC000"/>
            </a:solidFill>
            <a:prstDash val="solid"/>
            <a:round/>
            <a:headEnd/>
            <a:tailEnd/>
          </a:ln>
        </p:spPr>
        <p:txBody>
          <a:bodyPr lIns="120000" tIns="62400" rIns="120000" bIns="62400" anchor="ctr"/>
          <a:lstStyle/>
          <a:p>
            <a:r>
              <a:rPr lang="zh-CN" altLang="en-US" sz="1200" b="1" dirty="0">
                <a:latin typeface="思源黑体 Normal" panose="020B0400000000000000" pitchFamily="34" charset="-122"/>
                <a:ea typeface="思源黑体 Normal" panose="020B0400000000000000" pitchFamily="34" charset="-122"/>
              </a:rPr>
              <a:t>期刊</a:t>
            </a:r>
            <a:r>
              <a:rPr lang="en-US" altLang="zh-CN" sz="1200" b="1" dirty="0">
                <a:latin typeface="思源黑体 Normal" panose="020B0400000000000000" pitchFamily="34" charset="-122"/>
                <a:ea typeface="思源黑体 Normal" panose="020B0400000000000000" pitchFamily="34" charset="-122"/>
              </a:rPr>
              <a:t>/</a:t>
            </a:r>
            <a:r>
              <a:rPr lang="zh-CN" altLang="en-US" sz="1200" b="1" dirty="0">
                <a:latin typeface="思源黑体 Normal" panose="020B0400000000000000" pitchFamily="34" charset="-122"/>
                <a:ea typeface="思源黑体 Normal" panose="020B0400000000000000" pitchFamily="34" charset="-122"/>
              </a:rPr>
              <a:t>会议录</a:t>
            </a:r>
            <a:r>
              <a:rPr lang="en-US" altLang="zh-CN" sz="1200" b="1" dirty="0">
                <a:latin typeface="思源黑体 Normal" panose="020B0400000000000000" pitchFamily="34" charset="-122"/>
                <a:ea typeface="思源黑体 Normal" panose="020B0400000000000000" pitchFamily="34" charset="-122"/>
              </a:rPr>
              <a:t>/</a:t>
            </a:r>
            <a:r>
              <a:rPr lang="zh-CN" altLang="en-US" sz="1200" b="1" dirty="0">
                <a:latin typeface="思源黑体 Normal" panose="020B0400000000000000" pitchFamily="34" charset="-122"/>
                <a:ea typeface="思源黑体 Normal" panose="020B0400000000000000" pitchFamily="34" charset="-122"/>
              </a:rPr>
              <a:t>电子书</a:t>
            </a:r>
            <a:r>
              <a:rPr lang="en-US" altLang="zh-CN" sz="1200" b="1" dirty="0">
                <a:latin typeface="思源黑体 Normal" panose="020B0400000000000000" pitchFamily="34" charset="-122"/>
                <a:ea typeface="思源黑体 Normal" panose="020B0400000000000000" pitchFamily="34" charset="-122"/>
              </a:rPr>
              <a:t>/</a:t>
            </a:r>
            <a:r>
              <a:rPr lang="zh-CN" altLang="en-US" sz="1200" b="1" dirty="0">
                <a:latin typeface="思源黑体 Normal" panose="020B0400000000000000" pitchFamily="34" charset="-122"/>
                <a:ea typeface="思源黑体 Normal" panose="020B0400000000000000" pitchFamily="34" charset="-122"/>
              </a:rPr>
              <a:t>标准</a:t>
            </a:r>
            <a:r>
              <a:rPr lang="en-US" altLang="zh-CN" sz="1200" b="1" dirty="0">
                <a:latin typeface="思源黑体 Normal" panose="020B0400000000000000" pitchFamily="34" charset="-122"/>
                <a:ea typeface="思源黑体 Normal" panose="020B0400000000000000" pitchFamily="34" charset="-122"/>
              </a:rPr>
              <a:t>/</a:t>
            </a:r>
            <a:r>
              <a:rPr lang="zh-CN" altLang="en-US" sz="1200" b="1" dirty="0">
                <a:latin typeface="思源黑体 Normal" panose="020B0400000000000000" pitchFamily="34" charset="-122"/>
                <a:ea typeface="思源黑体 Normal" panose="020B0400000000000000" pitchFamily="34" charset="-122"/>
              </a:rPr>
              <a:t>主题集合</a:t>
            </a:r>
            <a:r>
              <a:rPr lang="en-US" altLang="zh-CN" sz="1200" b="1" dirty="0">
                <a:latin typeface="思源黑体 Normal" panose="020B0400000000000000" pitchFamily="34" charset="-122"/>
                <a:ea typeface="思源黑体 Normal" panose="020B0400000000000000" pitchFamily="34" charset="-122"/>
              </a:rPr>
              <a:t>/</a:t>
            </a:r>
            <a:r>
              <a:rPr lang="zh-CN" altLang="en-US" sz="1200" b="1" dirty="0">
                <a:latin typeface="思源黑体 Normal" panose="020B0400000000000000" pitchFamily="34" charset="-122"/>
                <a:ea typeface="思源黑体 Normal" panose="020B0400000000000000" pitchFamily="34" charset="-122"/>
              </a:rPr>
              <a:t>资源</a:t>
            </a:r>
            <a:endParaRPr lang="en-US" altLang="zh-CN" sz="1200" b="1" dirty="0">
              <a:latin typeface="思源黑体 Normal" panose="020B0400000000000000" pitchFamily="34" charset="-122"/>
              <a:ea typeface="思源黑体 Normal" panose="020B0400000000000000" pitchFamily="34" charset="-122"/>
            </a:endParaRPr>
          </a:p>
        </p:txBody>
      </p:sp>
      <p:sp>
        <p:nvSpPr>
          <p:cNvPr id="11" name="Rectangle 7"/>
          <p:cNvSpPr>
            <a:spLocks noChangeArrowheads="1"/>
          </p:cNvSpPr>
          <p:nvPr/>
        </p:nvSpPr>
        <p:spPr bwMode="auto">
          <a:xfrm>
            <a:off x="724093" y="3902949"/>
            <a:ext cx="4823525" cy="1430448"/>
          </a:xfrm>
          <a:prstGeom prst="rect">
            <a:avLst/>
          </a:prstGeom>
          <a:noFill/>
          <a:ln w="19050">
            <a:solidFill>
              <a:srgbClr val="FFC000"/>
            </a:solidFill>
            <a:prstDash val="solid"/>
            <a:miter lim="800000"/>
            <a:headEnd/>
            <a:tailEnd/>
          </a:ln>
        </p:spPr>
        <p:txBody>
          <a:bodyPr wrap="none" anchor="ctr"/>
          <a:lstStyle/>
          <a:p>
            <a:r>
              <a:rPr lang="zh-CN" altLang="en-US" sz="1333" b="1" dirty="0">
                <a:latin typeface="思源黑体 Normal" panose="020B0400000000000000" pitchFamily="34" charset="-122"/>
                <a:ea typeface="思源黑体 Normal" panose="020B0400000000000000" pitchFamily="34" charset="-122"/>
              </a:rPr>
              <a:t>合作学协会</a:t>
            </a:r>
            <a:endParaRPr lang="en-US" altLang="zh-CN" sz="1333" b="1" dirty="0">
              <a:latin typeface="思源黑体 Normal" panose="020B0400000000000000" pitchFamily="34" charset="-122"/>
              <a:ea typeface="思源黑体 Normal" panose="020B0400000000000000" pitchFamily="34" charset="-122"/>
            </a:endParaRPr>
          </a:p>
          <a:p>
            <a:r>
              <a:rPr lang="zh-CN" altLang="en-US" sz="1333" b="1" dirty="0">
                <a:latin typeface="思源黑体 Normal" panose="020B0400000000000000" pitchFamily="34" charset="-122"/>
                <a:ea typeface="思源黑体 Normal" panose="020B0400000000000000" pitchFamily="34" charset="-122"/>
              </a:rPr>
              <a:t>出版社</a:t>
            </a:r>
          </a:p>
        </p:txBody>
      </p:sp>
      <p:sp>
        <p:nvSpPr>
          <p:cNvPr id="13" name="Rectangular Callout 14"/>
          <p:cNvSpPr/>
          <p:nvPr/>
        </p:nvSpPr>
        <p:spPr>
          <a:xfrm>
            <a:off x="7540850" y="1995192"/>
            <a:ext cx="4608512" cy="286256"/>
          </a:xfrm>
          <a:prstGeom prst="wedgeRectCallout">
            <a:avLst>
              <a:gd name="adj1" fmla="val -12459"/>
              <a:gd name="adj2" fmla="val -30087"/>
            </a:avLst>
          </a:prstGeom>
          <a:noFill/>
          <a:ln w="1905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200" b="1" dirty="0">
                <a:solidFill>
                  <a:schemeClr val="tx1"/>
                </a:solidFill>
                <a:latin typeface="思源黑体 Normal" panose="020B0400000000000000" pitchFamily="34" charset="-122"/>
                <a:ea typeface="思源黑体 Normal" panose="020B0400000000000000" pitchFamily="34" charset="-122"/>
              </a:rPr>
              <a:t>输入关键词，一键式快速检索</a:t>
            </a:r>
            <a:endParaRPr lang="en-US" sz="1200" b="1" dirty="0">
              <a:solidFill>
                <a:schemeClr val="tx1"/>
              </a:solidFill>
              <a:latin typeface="思源黑体 Normal" panose="020B0400000000000000" pitchFamily="34" charset="-122"/>
              <a:ea typeface="思源黑体 Normal" panose="020B0400000000000000" pitchFamily="34" charset="-122"/>
            </a:endParaRPr>
          </a:p>
        </p:txBody>
      </p:sp>
      <p:sp>
        <p:nvSpPr>
          <p:cNvPr id="15" name="Rectangle 7"/>
          <p:cNvSpPr>
            <a:spLocks noChangeArrowheads="1"/>
          </p:cNvSpPr>
          <p:nvPr/>
        </p:nvSpPr>
        <p:spPr bwMode="auto">
          <a:xfrm>
            <a:off x="724093" y="2679612"/>
            <a:ext cx="4823525" cy="930104"/>
          </a:xfrm>
          <a:prstGeom prst="rect">
            <a:avLst/>
          </a:prstGeom>
          <a:noFill/>
          <a:ln w="19050">
            <a:solidFill>
              <a:srgbClr val="FFC000"/>
            </a:solidFill>
            <a:prstDash val="solid"/>
            <a:miter lim="800000"/>
            <a:headEnd/>
            <a:tailEnd/>
          </a:ln>
        </p:spPr>
        <p:txBody>
          <a:bodyPr wrap="none" anchor="ctr"/>
          <a:lstStyle/>
          <a:p>
            <a:r>
              <a:rPr lang="zh-CN" altLang="en-US" sz="1333" b="1" dirty="0">
                <a:latin typeface="思源黑体 Normal" panose="020B0400000000000000" pitchFamily="34" charset="-122"/>
                <a:ea typeface="思源黑体 Normal" panose="020B0400000000000000" pitchFamily="34" charset="-122"/>
              </a:rPr>
              <a:t>平台及功能介绍</a:t>
            </a:r>
          </a:p>
        </p:txBody>
      </p:sp>
      <p:sp>
        <p:nvSpPr>
          <p:cNvPr id="2" name="Rectangular Callout 14">
            <a:extLst>
              <a:ext uri="{FF2B5EF4-FFF2-40B4-BE49-F238E27FC236}">
                <a16:creationId xmlns:a16="http://schemas.microsoft.com/office/drawing/2014/main" id="{BED06F3B-2941-ADB7-2426-F159D8DB1E80}"/>
              </a:ext>
            </a:extLst>
          </p:cNvPr>
          <p:cNvSpPr/>
          <p:nvPr/>
        </p:nvSpPr>
        <p:spPr>
          <a:xfrm>
            <a:off x="6704115" y="1462488"/>
            <a:ext cx="5445247" cy="286256"/>
          </a:xfrm>
          <a:prstGeom prst="wedgeRectCallout">
            <a:avLst>
              <a:gd name="adj1" fmla="val -12459"/>
              <a:gd name="adj2" fmla="val -30087"/>
            </a:avLst>
          </a:prstGeom>
          <a:noFill/>
          <a:ln w="1905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200" b="1" dirty="0">
                <a:solidFill>
                  <a:schemeClr val="tx1"/>
                </a:solidFill>
                <a:latin typeface="思源黑体 Normal" panose="020B0400000000000000" pitchFamily="34" charset="-122"/>
                <a:ea typeface="思源黑体 Normal" panose="020B0400000000000000" pitchFamily="34" charset="-122"/>
              </a:rPr>
              <a:t>显示机构名称</a:t>
            </a:r>
            <a:endParaRPr lang="en-US" sz="1200" b="1" dirty="0">
              <a:solidFill>
                <a:schemeClr val="tx1"/>
              </a:solidFill>
              <a:latin typeface="思源黑体 Normal" panose="020B0400000000000000" pitchFamily="34" charset="-122"/>
              <a:ea typeface="思源黑体 Normal" panose="020B0400000000000000" pitchFamily="34" charset="-122"/>
            </a:endParaRPr>
          </a:p>
        </p:txBody>
      </p:sp>
      <p:sp>
        <p:nvSpPr>
          <p:cNvPr id="4" name="Title 1">
            <a:extLst>
              <a:ext uri="{FF2B5EF4-FFF2-40B4-BE49-F238E27FC236}">
                <a16:creationId xmlns:a16="http://schemas.microsoft.com/office/drawing/2014/main" id="{4F50525E-7412-EEBA-B157-700AAB14E566}"/>
              </a:ext>
            </a:extLst>
          </p:cNvPr>
          <p:cNvSpPr txBox="1">
            <a:spLocks/>
          </p:cNvSpPr>
          <p:nvPr/>
        </p:nvSpPr>
        <p:spPr bwMode="auto">
          <a:xfrm>
            <a:off x="695400" y="7775"/>
            <a:ext cx="3240360" cy="586426"/>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平台主页</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2838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5"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701936" y="1577824"/>
            <a:ext cx="6907000" cy="4740417"/>
          </a:xfrm>
          <a:prstGeom prst="rect">
            <a:avLst/>
          </a:prstGeom>
          <a:ln>
            <a:noFill/>
          </a:ln>
          <a:effectLst>
            <a:outerShdw blurRad="292100" dist="139700" dir="2700000" algn="tl" rotWithShape="0">
              <a:srgbClr val="333333">
                <a:alpha val="65000"/>
              </a:srgbClr>
            </a:outerShdw>
          </a:effectLst>
        </p:spPr>
      </p:pic>
      <p:sp>
        <p:nvSpPr>
          <p:cNvPr id="7" name="Rectangle 7"/>
          <p:cNvSpPr>
            <a:spLocks noChangeArrowheads="1"/>
          </p:cNvSpPr>
          <p:nvPr/>
        </p:nvSpPr>
        <p:spPr bwMode="auto">
          <a:xfrm>
            <a:off x="2695246" y="1619524"/>
            <a:ext cx="5617147" cy="246331"/>
          </a:xfrm>
          <a:prstGeom prst="rect">
            <a:avLst/>
          </a:prstGeom>
          <a:noFill/>
          <a:ln w="19050">
            <a:solidFill>
              <a:srgbClr val="FFC000"/>
            </a:solidFill>
            <a:prstDash val="solid"/>
            <a:miter lim="800000"/>
            <a:headEnd/>
            <a:tailEnd/>
          </a:ln>
        </p:spPr>
        <p:txBody>
          <a:bodyPr wrap="none" anchor="ctr"/>
          <a:lstStyle/>
          <a:p>
            <a:endParaRPr lang="zh-CN" altLang="en-US" sz="1400" b="1" dirty="0">
              <a:latin typeface="思源黑体 Normal" panose="020B0400000000000000" pitchFamily="34" charset="-122"/>
              <a:ea typeface="思源黑体 Normal" panose="020B0400000000000000" pitchFamily="34" charset="-122"/>
            </a:endParaRPr>
          </a:p>
        </p:txBody>
      </p:sp>
      <p:sp>
        <p:nvSpPr>
          <p:cNvPr id="9" name="Rectangle 7"/>
          <p:cNvSpPr>
            <a:spLocks noChangeArrowheads="1"/>
          </p:cNvSpPr>
          <p:nvPr/>
        </p:nvSpPr>
        <p:spPr bwMode="auto">
          <a:xfrm>
            <a:off x="2742298" y="1052736"/>
            <a:ext cx="1282535" cy="275792"/>
          </a:xfrm>
          <a:prstGeom prst="rect">
            <a:avLst/>
          </a:prstGeom>
          <a:noFill/>
          <a:ln w="19050">
            <a:solidFill>
              <a:srgbClr val="FFC000"/>
            </a:solidFill>
            <a:prstDash val="solid"/>
            <a:miter lim="800000"/>
            <a:headEnd/>
            <a:tailEnd/>
          </a:ln>
        </p:spPr>
        <p:txBody>
          <a:bodyPr wrap="none" anchor="ctr"/>
          <a:lstStyle/>
          <a:p>
            <a:r>
              <a:rPr lang="zh-CN" altLang="en-US" sz="1400" b="1" dirty="0">
                <a:latin typeface="思源黑体 Normal" panose="020B0400000000000000" pitchFamily="34" charset="-122"/>
                <a:ea typeface="思源黑体 Normal" panose="020B0400000000000000" pitchFamily="34" charset="-122"/>
              </a:rPr>
              <a:t>最新资源内容</a:t>
            </a:r>
          </a:p>
        </p:txBody>
      </p:sp>
      <p:sp>
        <p:nvSpPr>
          <p:cNvPr id="10" name="Rectangle 7"/>
          <p:cNvSpPr>
            <a:spLocks noChangeArrowheads="1"/>
          </p:cNvSpPr>
          <p:nvPr/>
        </p:nvSpPr>
        <p:spPr bwMode="auto">
          <a:xfrm>
            <a:off x="6296169" y="1052736"/>
            <a:ext cx="1282535" cy="275792"/>
          </a:xfrm>
          <a:prstGeom prst="rect">
            <a:avLst/>
          </a:prstGeom>
          <a:noFill/>
          <a:ln w="19050">
            <a:solidFill>
              <a:srgbClr val="FFC000"/>
            </a:solidFill>
            <a:prstDash val="solid"/>
            <a:miter lim="800000"/>
            <a:headEnd/>
            <a:tailEnd/>
          </a:ln>
        </p:spPr>
        <p:txBody>
          <a:bodyPr wrap="none" anchor="ctr"/>
          <a:lstStyle/>
          <a:p>
            <a:r>
              <a:rPr lang="zh-CN" altLang="en-US" sz="1400" b="1" dirty="0">
                <a:latin typeface="思源黑体 Normal" panose="020B0400000000000000" pitchFamily="34" charset="-122"/>
                <a:ea typeface="思源黑体 Normal" panose="020B0400000000000000" pitchFamily="34" charset="-122"/>
              </a:rPr>
              <a:t>主题集合</a:t>
            </a:r>
          </a:p>
        </p:txBody>
      </p:sp>
      <p:sp>
        <p:nvSpPr>
          <p:cNvPr id="3" name="Title 1">
            <a:extLst>
              <a:ext uri="{FF2B5EF4-FFF2-40B4-BE49-F238E27FC236}">
                <a16:creationId xmlns:a16="http://schemas.microsoft.com/office/drawing/2014/main" id="{0EE57D27-0C9D-4D6D-698C-B32E25118E5A}"/>
              </a:ext>
            </a:extLst>
          </p:cNvPr>
          <p:cNvSpPr txBox="1">
            <a:spLocks/>
          </p:cNvSpPr>
          <p:nvPr/>
        </p:nvSpPr>
        <p:spPr bwMode="auto">
          <a:xfrm>
            <a:off x="695400" y="7775"/>
            <a:ext cx="3240360" cy="586426"/>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平台主页</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48255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143672" y="1196752"/>
            <a:ext cx="7492129" cy="4532485"/>
          </a:xfrm>
          <a:prstGeom prst="rect">
            <a:avLst/>
          </a:prstGeom>
          <a:ln>
            <a:solidFill>
              <a:srgbClr val="FFC000"/>
            </a:solidFill>
          </a:ln>
        </p:spPr>
      </p:pic>
      <p:sp>
        <p:nvSpPr>
          <p:cNvPr id="9" name="流程图: 过程 8"/>
          <p:cNvSpPr>
            <a:spLocks noChangeArrowheads="1"/>
          </p:cNvSpPr>
          <p:nvPr/>
        </p:nvSpPr>
        <p:spPr bwMode="auto">
          <a:xfrm>
            <a:off x="1055440" y="1916833"/>
            <a:ext cx="1896213" cy="682926"/>
          </a:xfrm>
          <a:prstGeom prst="flowChartProcess">
            <a:avLst/>
          </a:prstGeom>
          <a:noFill/>
          <a:ln w="19050">
            <a:solidFill>
              <a:srgbClr val="FFC000"/>
            </a:solidFill>
            <a:headEnd/>
            <a:tailEnd/>
          </a:ln>
        </p:spPr>
        <p:style>
          <a:lnRef idx="2">
            <a:schemeClr val="accent6"/>
          </a:lnRef>
          <a:fillRef idx="1">
            <a:schemeClr val="lt1"/>
          </a:fillRef>
          <a:effectRef idx="0">
            <a:schemeClr val="accent6"/>
          </a:effectRef>
          <a:fontRef idx="minor">
            <a:schemeClr val="dk1"/>
          </a:fontRef>
        </p:style>
        <p:txBody>
          <a:bodyPr lIns="90000" tIns="46800" rIns="90000" bIns="46800" anchor="ctr"/>
          <a:lstStyle/>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点击 </a:t>
            </a:r>
            <a:r>
              <a:rPr lang="en-US" altLang="zh-CN" sz="1400" b="1" dirty="0">
                <a:solidFill>
                  <a:schemeClr val="tx1"/>
                </a:solidFill>
                <a:latin typeface="思源黑体 Normal" panose="020B0400000000000000" pitchFamily="34" charset="-122"/>
                <a:ea typeface="思源黑体 Normal" panose="020B0400000000000000" pitchFamily="34" charset="-122"/>
              </a:rPr>
              <a:t>All Journals</a:t>
            </a:r>
            <a:r>
              <a:rPr lang="zh-CN" altLang="en-US" sz="1400" b="1" dirty="0">
                <a:solidFill>
                  <a:schemeClr val="tx1"/>
                </a:solidFill>
                <a:latin typeface="思源黑体 Normal" panose="020B0400000000000000" pitchFamily="34" charset="-122"/>
                <a:ea typeface="思源黑体 Normal" panose="020B0400000000000000" pitchFamily="34" charset="-122"/>
              </a:rPr>
              <a:t>，进入</a:t>
            </a:r>
            <a:r>
              <a:rPr lang="en-US" altLang="zh-CN" sz="1400" b="1" dirty="0">
                <a:solidFill>
                  <a:schemeClr val="tx1"/>
                </a:solidFill>
                <a:latin typeface="思源黑体 Normal" panose="020B0400000000000000" pitchFamily="34" charset="-122"/>
                <a:ea typeface="思源黑体 Normal" panose="020B0400000000000000" pitchFamily="34" charset="-122"/>
              </a:rPr>
              <a:t>ASME</a:t>
            </a:r>
            <a:r>
              <a:rPr lang="zh-CN" altLang="en-US" sz="1400" b="1" dirty="0">
                <a:solidFill>
                  <a:schemeClr val="tx1"/>
                </a:solidFill>
                <a:latin typeface="思源黑体 Normal" panose="020B0400000000000000" pitchFamily="34" charset="-122"/>
                <a:ea typeface="思源黑体 Normal" panose="020B0400000000000000" pitchFamily="34" charset="-122"/>
              </a:rPr>
              <a:t>期刊主页</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p:txBody>
      </p:sp>
      <p:sp>
        <p:nvSpPr>
          <p:cNvPr id="10" name="流程图: 过程 9"/>
          <p:cNvSpPr>
            <a:spLocks noChangeArrowheads="1"/>
          </p:cNvSpPr>
          <p:nvPr/>
        </p:nvSpPr>
        <p:spPr bwMode="auto">
          <a:xfrm>
            <a:off x="3143673" y="1927684"/>
            <a:ext cx="677035" cy="478041"/>
          </a:xfrm>
          <a:prstGeom prst="flowChartProcess">
            <a:avLst/>
          </a:prstGeom>
          <a:noFill/>
          <a:ln w="19050">
            <a:solidFill>
              <a:srgbClr val="FFC000"/>
            </a:solidFill>
            <a:headEnd/>
            <a:tailEnd/>
          </a:ln>
        </p:spPr>
        <p:style>
          <a:lnRef idx="2">
            <a:schemeClr val="accent6"/>
          </a:lnRef>
          <a:fillRef idx="1">
            <a:schemeClr val="lt1"/>
          </a:fillRef>
          <a:effectRef idx="0">
            <a:schemeClr val="accent6"/>
          </a:effectRef>
          <a:fontRef idx="minor">
            <a:schemeClr val="dk1"/>
          </a:fontRef>
        </p:style>
        <p:txBody>
          <a:bodyPr lIns="90000" tIns="46800" rIns="90000" bIns="46800" anchor="ctr"/>
          <a:lstStyle/>
          <a:p>
            <a:pPr>
              <a:lnSpc>
                <a:spcPct val="150000"/>
              </a:lnSpc>
            </a:pPr>
            <a:endParaRPr lang="en-US" altLang="zh-CN" sz="1333" b="1" dirty="0">
              <a:solidFill>
                <a:schemeClr val="tx1"/>
              </a:solidFill>
              <a:latin typeface="等线" panose="02010600030101010101" pitchFamily="2" charset="-122"/>
              <a:ea typeface="等线" panose="02010600030101010101" pitchFamily="2" charset="-122"/>
            </a:endParaRPr>
          </a:p>
        </p:txBody>
      </p:sp>
      <p:sp>
        <p:nvSpPr>
          <p:cNvPr id="3" name="Title 1">
            <a:extLst>
              <a:ext uri="{FF2B5EF4-FFF2-40B4-BE49-F238E27FC236}">
                <a16:creationId xmlns:a16="http://schemas.microsoft.com/office/drawing/2014/main" id="{366B5441-B47B-D9F7-711B-E424CF8758F5}"/>
              </a:ext>
            </a:extLst>
          </p:cNvPr>
          <p:cNvSpPr txBox="1">
            <a:spLocks/>
          </p:cNvSpPr>
          <p:nvPr/>
        </p:nvSpPr>
        <p:spPr bwMode="auto">
          <a:xfrm>
            <a:off x="695400" y="7775"/>
            <a:ext cx="3240360" cy="586426"/>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26916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2639616" y="908720"/>
            <a:ext cx="6621063" cy="5171195"/>
          </a:xfrm>
          <a:prstGeom prst="rect">
            <a:avLst/>
          </a:prstGeom>
        </p:spPr>
      </p:pic>
      <p:sp>
        <p:nvSpPr>
          <p:cNvPr id="22537" name="Rectangle 7"/>
          <p:cNvSpPr>
            <a:spLocks noChangeArrowheads="1"/>
          </p:cNvSpPr>
          <p:nvPr/>
        </p:nvSpPr>
        <p:spPr bwMode="auto">
          <a:xfrm>
            <a:off x="2639616" y="1183811"/>
            <a:ext cx="4403147" cy="318532"/>
          </a:xfrm>
          <a:prstGeom prst="rect">
            <a:avLst/>
          </a:prstGeom>
          <a:noFill/>
          <a:ln w="19050">
            <a:solidFill>
              <a:srgbClr val="FFC000"/>
            </a:solidFill>
            <a:prstDash val="solid"/>
            <a:miter lim="800000"/>
            <a:headEnd/>
            <a:tailEnd/>
          </a:ln>
        </p:spPr>
        <p:txBody>
          <a:bodyPr wrap="none" anchor="ctr"/>
          <a:lstStyle/>
          <a:p>
            <a:endParaRPr lang="zh-CN" altLang="en-US" sz="1400">
              <a:latin typeface="思源黑体 Normal" panose="020B0400000000000000" pitchFamily="34" charset="-122"/>
              <a:ea typeface="思源黑体 Normal" panose="020B0400000000000000" pitchFamily="34" charset="-122"/>
            </a:endParaRPr>
          </a:p>
        </p:txBody>
      </p:sp>
      <p:sp>
        <p:nvSpPr>
          <p:cNvPr id="6" name="文本框 5"/>
          <p:cNvSpPr txBox="1"/>
          <p:nvPr/>
        </p:nvSpPr>
        <p:spPr>
          <a:xfrm>
            <a:off x="9443556" y="1183811"/>
            <a:ext cx="2053044" cy="2639697"/>
          </a:xfrm>
          <a:prstGeom prst="rect">
            <a:avLst/>
          </a:prstGeom>
          <a:noFill/>
          <a:ln w="190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期刊浏览</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特殊内容：近期特刊</a:t>
            </a:r>
            <a:r>
              <a:rPr lang="en-US" altLang="zh-CN" sz="1400" b="1" dirty="0">
                <a:solidFill>
                  <a:schemeClr val="tx1"/>
                </a:solidFill>
                <a:latin typeface="思源黑体 Normal" panose="020B0400000000000000" pitchFamily="34" charset="-122"/>
                <a:ea typeface="思源黑体 Normal" panose="020B0400000000000000" pitchFamily="34" charset="-122"/>
              </a:rPr>
              <a:t>/</a:t>
            </a:r>
            <a:r>
              <a:rPr lang="zh-CN" altLang="en-US" sz="1400" b="1" dirty="0">
                <a:solidFill>
                  <a:schemeClr val="tx1"/>
                </a:solidFill>
                <a:latin typeface="思源黑体 Normal" panose="020B0400000000000000" pitchFamily="34" charset="-122"/>
                <a:ea typeface="思源黑体 Normal" panose="020B0400000000000000" pitchFamily="34" charset="-122"/>
              </a:rPr>
              <a:t>特刊集合</a:t>
            </a:r>
            <a:r>
              <a:rPr lang="en-US" altLang="zh-CN" sz="1400" b="1" dirty="0">
                <a:solidFill>
                  <a:schemeClr val="tx1"/>
                </a:solidFill>
                <a:latin typeface="思源黑体 Normal" panose="020B0400000000000000" pitchFamily="34" charset="-122"/>
                <a:ea typeface="思源黑体 Normal" panose="020B0400000000000000" pitchFamily="34" charset="-122"/>
              </a:rPr>
              <a:t>/</a:t>
            </a:r>
            <a:r>
              <a:rPr lang="zh-CN" altLang="en-US" sz="1400" b="1" dirty="0">
                <a:solidFill>
                  <a:schemeClr val="tx1"/>
                </a:solidFill>
                <a:latin typeface="思源黑体 Normal" panose="020B0400000000000000" pitchFamily="34" charset="-122"/>
                <a:ea typeface="思源黑体 Normal" panose="020B0400000000000000" pitchFamily="34" charset="-122"/>
              </a:rPr>
              <a:t>下载次数最多的文章</a:t>
            </a:r>
            <a:r>
              <a:rPr lang="en-US" altLang="zh-CN" sz="1400" b="1" dirty="0">
                <a:solidFill>
                  <a:schemeClr val="tx1"/>
                </a:solidFill>
                <a:latin typeface="思源黑体 Normal" panose="020B0400000000000000" pitchFamily="34" charset="-122"/>
                <a:ea typeface="思源黑体 Normal" panose="020B0400000000000000" pitchFamily="34" charset="-122"/>
              </a:rPr>
              <a:t>/</a:t>
            </a:r>
            <a:r>
              <a:rPr lang="zh-CN" altLang="en-US" sz="1400" b="1" dirty="0">
                <a:solidFill>
                  <a:schemeClr val="tx1"/>
                </a:solidFill>
                <a:latin typeface="思源黑体 Normal" panose="020B0400000000000000" pitchFamily="34" charset="-122"/>
                <a:ea typeface="思源黑体 Normal" panose="020B0400000000000000" pitchFamily="34" charset="-122"/>
              </a:rPr>
              <a:t>新冠相关</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论文提交</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作者须知</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关于：期刊</a:t>
            </a:r>
            <a:r>
              <a:rPr lang="en-US" altLang="zh-CN" sz="1400" b="1" dirty="0">
                <a:solidFill>
                  <a:schemeClr val="tx1"/>
                </a:solidFill>
                <a:latin typeface="思源黑体 Normal" panose="020B0400000000000000" pitchFamily="34" charset="-122"/>
                <a:ea typeface="思源黑体 Normal" panose="020B0400000000000000" pitchFamily="34" charset="-122"/>
              </a:rPr>
              <a:t>/</a:t>
            </a:r>
            <a:r>
              <a:rPr lang="zh-CN" altLang="en-US" sz="1400" b="1" dirty="0">
                <a:solidFill>
                  <a:schemeClr val="tx1"/>
                </a:solidFill>
                <a:latin typeface="思源黑体 Normal" panose="020B0400000000000000" pitchFamily="34" charset="-122"/>
                <a:ea typeface="思源黑体 Normal" panose="020B0400000000000000" pitchFamily="34" charset="-122"/>
              </a:rPr>
              <a:t>标题历史</a:t>
            </a:r>
            <a:r>
              <a:rPr lang="en-US" altLang="zh-CN" sz="1400" b="1" dirty="0">
                <a:solidFill>
                  <a:schemeClr val="tx1"/>
                </a:solidFill>
                <a:latin typeface="思源黑体 Normal" panose="020B0400000000000000" pitchFamily="34" charset="-122"/>
                <a:ea typeface="思源黑体 Normal" panose="020B0400000000000000" pitchFamily="34" charset="-122"/>
              </a:rPr>
              <a:t>/</a:t>
            </a:r>
            <a:r>
              <a:rPr lang="zh-CN" altLang="en-US" sz="1400" b="1" dirty="0">
                <a:solidFill>
                  <a:schemeClr val="tx1"/>
                </a:solidFill>
                <a:latin typeface="思源黑体 Normal" panose="020B0400000000000000" pitchFamily="34" charset="-122"/>
                <a:ea typeface="思源黑体 Normal" panose="020B0400000000000000" pitchFamily="34" charset="-122"/>
              </a:rPr>
              <a:t>编辑政策</a:t>
            </a:r>
            <a:r>
              <a:rPr lang="en-US" altLang="zh-CN" sz="1400" b="1" dirty="0">
                <a:solidFill>
                  <a:schemeClr val="tx1"/>
                </a:solidFill>
                <a:latin typeface="思源黑体 Normal" panose="020B0400000000000000" pitchFamily="34" charset="-122"/>
                <a:ea typeface="思源黑体 Normal" panose="020B0400000000000000" pitchFamily="34" charset="-122"/>
              </a:rPr>
              <a:t>/</a:t>
            </a:r>
            <a:r>
              <a:rPr lang="zh-CN" altLang="en-US" sz="1400" b="1" dirty="0">
                <a:solidFill>
                  <a:schemeClr val="tx1"/>
                </a:solidFill>
                <a:latin typeface="思源黑体 Normal" panose="020B0400000000000000" pitchFamily="34" charset="-122"/>
                <a:ea typeface="思源黑体 Normal" panose="020B0400000000000000" pitchFamily="34" charset="-122"/>
              </a:rPr>
              <a:t>论文征集</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p:txBody>
      </p:sp>
      <p:sp>
        <p:nvSpPr>
          <p:cNvPr id="14" name="文本框 13"/>
          <p:cNvSpPr txBox="1"/>
          <p:nvPr/>
        </p:nvSpPr>
        <p:spPr>
          <a:xfrm>
            <a:off x="996444" y="3085304"/>
            <a:ext cx="1194629" cy="2962862"/>
          </a:xfrm>
          <a:prstGeom prst="rect">
            <a:avLst/>
          </a:prstGeom>
          <a:noFill/>
          <a:ln w="190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开放获取</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特刊征集</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作者指南</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endParaRPr lang="en-US" altLang="zh-CN" sz="1400" b="1" dirty="0">
              <a:solidFill>
                <a:schemeClr val="tx1"/>
              </a:solidFill>
              <a:latin typeface="思源黑体 Normal" panose="020B0400000000000000" pitchFamily="34" charset="-122"/>
              <a:ea typeface="思源黑体 Normal" panose="020B0400000000000000" pitchFamily="34" charset="-122"/>
            </a:endParaRPr>
          </a:p>
        </p:txBody>
      </p:sp>
      <p:sp>
        <p:nvSpPr>
          <p:cNvPr id="16" name="Rectangle 7"/>
          <p:cNvSpPr>
            <a:spLocks noChangeArrowheads="1"/>
          </p:cNvSpPr>
          <p:nvPr/>
        </p:nvSpPr>
        <p:spPr bwMode="auto">
          <a:xfrm>
            <a:off x="2793605" y="3080116"/>
            <a:ext cx="4005979" cy="2838717"/>
          </a:xfrm>
          <a:prstGeom prst="rect">
            <a:avLst/>
          </a:prstGeom>
          <a:noFill/>
          <a:ln w="19050">
            <a:solidFill>
              <a:schemeClr val="accent6"/>
            </a:solidFill>
            <a:prstDash val="solid"/>
            <a:miter lim="800000"/>
            <a:headEnd/>
            <a:tailEnd/>
          </a:ln>
        </p:spPr>
        <p:txBody>
          <a:bodyPr wrap="none" anchor="ctr"/>
          <a:lstStyle/>
          <a:p>
            <a:endParaRPr lang="zh-CN" altLang="en-US">
              <a:latin typeface="等线" panose="02010600030101010101" pitchFamily="2" charset="-122"/>
              <a:ea typeface="等线" panose="02010600030101010101" pitchFamily="2" charset="-122"/>
            </a:endParaRPr>
          </a:p>
        </p:txBody>
      </p:sp>
      <p:sp>
        <p:nvSpPr>
          <p:cNvPr id="2" name="Title 1">
            <a:extLst>
              <a:ext uri="{FF2B5EF4-FFF2-40B4-BE49-F238E27FC236}">
                <a16:creationId xmlns:a16="http://schemas.microsoft.com/office/drawing/2014/main" id="{EB28CA67-4393-BC0C-2868-B8BEFE8D5D37}"/>
              </a:ext>
            </a:extLst>
          </p:cNvPr>
          <p:cNvSpPr txBox="1">
            <a:spLocks/>
          </p:cNvSpPr>
          <p:nvPr/>
        </p:nvSpPr>
        <p:spPr bwMode="auto">
          <a:xfrm>
            <a:off x="695400" y="7775"/>
            <a:ext cx="3816424" cy="586426"/>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156913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fade">
                                      <p:cBhvr>
                                        <p:cTn id="7" dur="500"/>
                                        <p:tgtEl>
                                          <p:spTgt spid="225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p:bldP spid="6" grpId="0" animBg="1"/>
      <p:bldP spid="14"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639616" y="980728"/>
            <a:ext cx="6085192" cy="5110095"/>
          </a:xfrm>
          <a:prstGeom prst="rect">
            <a:avLst/>
          </a:prstGeom>
        </p:spPr>
      </p:pic>
      <p:sp>
        <p:nvSpPr>
          <p:cNvPr id="17" name="文本框 16"/>
          <p:cNvSpPr txBox="1"/>
          <p:nvPr/>
        </p:nvSpPr>
        <p:spPr>
          <a:xfrm>
            <a:off x="8851570" y="1186527"/>
            <a:ext cx="2861054" cy="1993366"/>
          </a:xfrm>
          <a:prstGeom prst="rect">
            <a:avLst/>
          </a:prstGeom>
          <a:noFill/>
          <a:ln w="190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卷期</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刚接受的稿件</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选择年份</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作者相关：提交论文</a:t>
            </a:r>
            <a:r>
              <a:rPr lang="en-US" altLang="zh-CN" sz="1400" b="1" dirty="0">
                <a:solidFill>
                  <a:schemeClr val="tx1"/>
                </a:solidFill>
                <a:latin typeface="思源黑体 Normal" panose="020B0400000000000000" pitchFamily="34" charset="-122"/>
                <a:ea typeface="思源黑体 Normal" panose="020B0400000000000000" pitchFamily="34" charset="-122"/>
              </a:rPr>
              <a:t>/</a:t>
            </a:r>
            <a:r>
              <a:rPr lang="zh-CN" altLang="en-US" sz="1400" b="1" dirty="0">
                <a:solidFill>
                  <a:schemeClr val="tx1"/>
                </a:solidFill>
                <a:latin typeface="思源黑体 Normal" panose="020B0400000000000000" pitchFamily="34" charset="-122"/>
                <a:ea typeface="思源黑体 Normal" panose="020B0400000000000000" pitchFamily="34" charset="-122"/>
              </a:rPr>
              <a:t>作者须知</a:t>
            </a:r>
            <a:r>
              <a:rPr lang="en-US" altLang="zh-CN" sz="1400" b="1" dirty="0">
                <a:solidFill>
                  <a:schemeClr val="tx1"/>
                </a:solidFill>
                <a:latin typeface="思源黑体 Normal" panose="020B0400000000000000" pitchFamily="34" charset="-122"/>
                <a:ea typeface="思源黑体 Normal" panose="020B0400000000000000" pitchFamily="34" charset="-122"/>
              </a:rPr>
              <a:t>/</a:t>
            </a:r>
            <a:r>
              <a:rPr lang="zh-CN" altLang="en-US" sz="1400" b="1" dirty="0">
                <a:solidFill>
                  <a:schemeClr val="tx1"/>
                </a:solidFill>
                <a:latin typeface="思源黑体 Normal" panose="020B0400000000000000" pitchFamily="34" charset="-122"/>
                <a:ea typeface="思源黑体 Normal" panose="020B0400000000000000" pitchFamily="34" charset="-122"/>
              </a:rPr>
              <a:t>索引信息</a:t>
            </a:r>
            <a:r>
              <a:rPr lang="en-US" altLang="zh-CN" sz="1400" b="1" dirty="0">
                <a:solidFill>
                  <a:schemeClr val="tx1"/>
                </a:solidFill>
                <a:latin typeface="思源黑体 Normal" panose="020B0400000000000000" pitchFamily="34" charset="-122"/>
                <a:ea typeface="思源黑体 Normal" panose="020B0400000000000000" pitchFamily="34" charset="-122"/>
              </a:rPr>
              <a:t>/</a:t>
            </a:r>
            <a:r>
              <a:rPr lang="zh-CN" altLang="en-US" sz="1400" b="1" dirty="0">
                <a:solidFill>
                  <a:schemeClr val="tx1"/>
                </a:solidFill>
                <a:latin typeface="思源黑体 Normal" panose="020B0400000000000000" pitchFamily="34" charset="-122"/>
                <a:ea typeface="思源黑体 Normal" panose="020B0400000000000000" pitchFamily="34" charset="-122"/>
              </a:rPr>
              <a:t>重印和许可</a:t>
            </a:r>
            <a:r>
              <a:rPr lang="en-US" altLang="zh-CN" sz="1400" b="1" dirty="0">
                <a:solidFill>
                  <a:schemeClr val="tx1"/>
                </a:solidFill>
                <a:latin typeface="思源黑体 Normal" panose="020B0400000000000000" pitchFamily="34" charset="-122"/>
                <a:ea typeface="思源黑体 Normal" panose="020B0400000000000000" pitchFamily="34" charset="-122"/>
              </a:rPr>
              <a:t>/</a:t>
            </a:r>
            <a:r>
              <a:rPr lang="zh-CN" altLang="en-US" sz="1400" b="1" dirty="0">
                <a:solidFill>
                  <a:schemeClr val="tx1"/>
                </a:solidFill>
                <a:latin typeface="思源黑体 Normal" panose="020B0400000000000000" pitchFamily="34" charset="-122"/>
                <a:ea typeface="思源黑体 Normal" panose="020B0400000000000000" pitchFamily="34" charset="-122"/>
              </a:rPr>
              <a:t>论文征集</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关于期刊：期刊详情</a:t>
            </a:r>
            <a:r>
              <a:rPr lang="en-US" altLang="zh-CN" sz="1400" b="1" dirty="0">
                <a:solidFill>
                  <a:schemeClr val="tx1"/>
                </a:solidFill>
                <a:latin typeface="思源黑体 Normal" panose="020B0400000000000000" pitchFamily="34" charset="-122"/>
                <a:ea typeface="思源黑体 Normal" panose="020B0400000000000000" pitchFamily="34" charset="-122"/>
              </a:rPr>
              <a:t>/</a:t>
            </a:r>
            <a:r>
              <a:rPr lang="zh-CN" altLang="en-US" sz="1400" b="1" dirty="0">
                <a:solidFill>
                  <a:schemeClr val="tx1"/>
                </a:solidFill>
                <a:latin typeface="思源黑体 Normal" panose="020B0400000000000000" pitchFamily="34" charset="-122"/>
                <a:ea typeface="思源黑体 Normal" panose="020B0400000000000000" pitchFamily="34" charset="-122"/>
              </a:rPr>
              <a:t>编委会成员</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p:txBody>
      </p:sp>
      <p:sp>
        <p:nvSpPr>
          <p:cNvPr id="18" name="文本框 17"/>
          <p:cNvSpPr txBox="1"/>
          <p:nvPr/>
        </p:nvSpPr>
        <p:spPr>
          <a:xfrm>
            <a:off x="1372899" y="3177265"/>
            <a:ext cx="3324777" cy="1023870"/>
          </a:xfrm>
          <a:prstGeom prst="rect">
            <a:avLst/>
          </a:prstGeom>
          <a:noFill/>
          <a:ln w="190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最新文章</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高阅读量文章</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高引用量文章</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p:txBody>
      </p:sp>
      <p:sp>
        <p:nvSpPr>
          <p:cNvPr id="19" name="文本框 18"/>
          <p:cNvSpPr txBox="1"/>
          <p:nvPr/>
        </p:nvSpPr>
        <p:spPr>
          <a:xfrm>
            <a:off x="6919183" y="4413044"/>
            <a:ext cx="3072341" cy="377539"/>
          </a:xfrm>
          <a:prstGeom prst="rect">
            <a:avLst/>
          </a:prstGeom>
          <a:noFill/>
          <a:ln w="190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r">
              <a:lnSpc>
                <a:spcPct val="150000"/>
              </a:lnSpc>
            </a:pPr>
            <a:r>
              <a:rPr lang="zh-CN" altLang="en-US" sz="1400" b="1" dirty="0">
                <a:solidFill>
                  <a:schemeClr val="tx1"/>
                </a:solidFill>
                <a:latin typeface="思源黑体 Normal" panose="020B0400000000000000" pitchFamily="34" charset="-122"/>
                <a:ea typeface="思源黑体 Normal" panose="020B0400000000000000" pitchFamily="34" charset="-122"/>
              </a:rPr>
              <a:t>精选文章推荐</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p:txBody>
      </p:sp>
      <p:sp>
        <p:nvSpPr>
          <p:cNvPr id="20" name="文本框 19"/>
          <p:cNvSpPr txBox="1"/>
          <p:nvPr/>
        </p:nvSpPr>
        <p:spPr>
          <a:xfrm>
            <a:off x="2639616" y="1283042"/>
            <a:ext cx="2976331" cy="307777"/>
          </a:xfrm>
          <a:prstGeom prst="rect">
            <a:avLst/>
          </a:prstGeom>
          <a:noFill/>
          <a:ln w="190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en-US" altLang="zh-CN" sz="1400" dirty="0">
              <a:latin typeface="思源黑体 Normal" panose="020B0400000000000000" pitchFamily="34" charset="-122"/>
              <a:ea typeface="思源黑体 Normal" panose="020B0400000000000000" pitchFamily="34" charset="-122"/>
            </a:endParaRPr>
          </a:p>
        </p:txBody>
      </p:sp>
      <p:sp>
        <p:nvSpPr>
          <p:cNvPr id="11" name="文本框 10"/>
          <p:cNvSpPr txBox="1"/>
          <p:nvPr/>
        </p:nvSpPr>
        <p:spPr>
          <a:xfrm>
            <a:off x="4901889" y="3212696"/>
            <a:ext cx="3361441" cy="377539"/>
          </a:xfrm>
          <a:prstGeom prst="rect">
            <a:avLst/>
          </a:prstGeom>
          <a:noFill/>
          <a:ln w="190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r">
              <a:lnSpc>
                <a:spcPct val="150000"/>
              </a:lnSpc>
            </a:pPr>
            <a:r>
              <a:rPr lang="zh-CN" altLang="en-US" sz="1400" b="1" dirty="0">
                <a:solidFill>
                  <a:schemeClr val="bg1"/>
                </a:solidFill>
                <a:latin typeface="思源黑体 Normal" panose="020B0400000000000000" pitchFamily="34" charset="-122"/>
                <a:ea typeface="思源黑体 Normal" panose="020B0400000000000000" pitchFamily="34" charset="-122"/>
              </a:rPr>
              <a:t>最新接受的稿件</a:t>
            </a:r>
            <a:endParaRPr lang="en-US" altLang="zh-CN" sz="1400" b="1" dirty="0">
              <a:solidFill>
                <a:schemeClr val="bg1"/>
              </a:solidFill>
              <a:latin typeface="思源黑体 Normal" panose="020B0400000000000000" pitchFamily="34" charset="-122"/>
              <a:ea typeface="思源黑体 Normal" panose="020B0400000000000000" pitchFamily="34" charset="-122"/>
            </a:endParaRPr>
          </a:p>
        </p:txBody>
      </p:sp>
      <p:sp>
        <p:nvSpPr>
          <p:cNvPr id="2" name="Title 1">
            <a:extLst>
              <a:ext uri="{FF2B5EF4-FFF2-40B4-BE49-F238E27FC236}">
                <a16:creationId xmlns:a16="http://schemas.microsoft.com/office/drawing/2014/main" id="{E15B8284-DC92-1FA8-1F79-726BC626911B}"/>
              </a:ext>
            </a:extLst>
          </p:cNvPr>
          <p:cNvSpPr txBox="1">
            <a:spLocks/>
          </p:cNvSpPr>
          <p:nvPr/>
        </p:nvSpPr>
        <p:spPr bwMode="auto">
          <a:xfrm>
            <a:off x="695400" y="7775"/>
            <a:ext cx="3672408" cy="586426"/>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15286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标注 8"/>
          <p:cNvSpPr>
            <a:spLocks noChangeArrowheads="1"/>
          </p:cNvSpPr>
          <p:nvPr/>
        </p:nvSpPr>
        <p:spPr bwMode="auto">
          <a:xfrm>
            <a:off x="8443292" y="1200267"/>
            <a:ext cx="1944216" cy="1296144"/>
          </a:xfrm>
          <a:prstGeom prst="wedgeRoundRectCallout">
            <a:avLst>
              <a:gd name="adj1" fmla="val -59888"/>
              <a:gd name="adj2" fmla="val -19269"/>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Normal" panose="020B0400000000000000" pitchFamily="34" charset="-122"/>
                <a:ea typeface="思源黑体 Normal" panose="020B0400000000000000" pitchFamily="34" charset="-122"/>
              </a:rPr>
              <a:t>进入</a:t>
            </a:r>
            <a:r>
              <a:rPr lang="en-US" altLang="zh-CN" dirty="0">
                <a:latin typeface="思源黑体 Normal" panose="020B0400000000000000" pitchFamily="34" charset="-122"/>
                <a:ea typeface="思源黑体 Normal" panose="020B0400000000000000" pitchFamily="34" charset="-122"/>
              </a:rPr>
              <a:t>All Years</a:t>
            </a:r>
            <a:r>
              <a:rPr lang="zh-CN" altLang="en-US" dirty="0">
                <a:latin typeface="思源黑体 Normal" panose="020B0400000000000000" pitchFamily="34" charset="-122"/>
                <a:ea typeface="思源黑体 Normal" panose="020B0400000000000000" pitchFamily="34" charset="-122"/>
              </a:rPr>
              <a:t>，浏览该刊从创刊至今的所有期数</a:t>
            </a:r>
            <a:endParaRPr lang="en-US" altLang="zh-CN" sz="2000" dirty="0">
              <a:latin typeface="思源黑体 Normal" panose="020B0400000000000000" pitchFamily="34" charset="-122"/>
              <a:ea typeface="思源黑体 Normal" panose="020B0400000000000000" pitchFamily="34" charset="-122"/>
            </a:endParaRPr>
          </a:p>
        </p:txBody>
      </p:sp>
      <p:sp>
        <p:nvSpPr>
          <p:cNvPr id="7" name="圆角矩形标注 6"/>
          <p:cNvSpPr>
            <a:spLocks noChangeArrowheads="1"/>
          </p:cNvSpPr>
          <p:nvPr/>
        </p:nvSpPr>
        <p:spPr bwMode="auto">
          <a:xfrm>
            <a:off x="8443292" y="4365104"/>
            <a:ext cx="2088232" cy="1296144"/>
          </a:xfrm>
          <a:prstGeom prst="wedgeRoundRectCallout">
            <a:avLst>
              <a:gd name="adj1" fmla="val -57297"/>
              <a:gd name="adj2" fmla="val -22908"/>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思源黑体 Normal" panose="020B0400000000000000" pitchFamily="34" charset="-122"/>
                <a:ea typeface="思源黑体 Normal" panose="020B0400000000000000" pitchFamily="34" charset="-122"/>
              </a:rPr>
              <a:t>选择期刊年份，浏览该刊该年全部期数，如</a:t>
            </a:r>
            <a:r>
              <a:rPr lang="en-US" altLang="zh-CN" dirty="0">
                <a:latin typeface="思源黑体 Normal" panose="020B0400000000000000" pitchFamily="34" charset="-122"/>
                <a:ea typeface="思源黑体 Normal" panose="020B0400000000000000" pitchFamily="34" charset="-122"/>
              </a:rPr>
              <a:t>2024</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3372" y="988889"/>
            <a:ext cx="7128792" cy="3613307"/>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20136" y="3140968"/>
            <a:ext cx="4687592" cy="306084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12572FF-0605-2C7C-F628-C38695FE5842}"/>
              </a:ext>
            </a:extLst>
          </p:cNvPr>
          <p:cNvSpPr txBox="1">
            <a:spLocks/>
          </p:cNvSpPr>
          <p:nvPr/>
        </p:nvSpPr>
        <p:spPr bwMode="auto">
          <a:xfrm>
            <a:off x="695400" y="44624"/>
            <a:ext cx="3600400" cy="539939"/>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08299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51384" y="1124744"/>
            <a:ext cx="9329681" cy="4811582"/>
          </a:xfrm>
          <a:prstGeom prst="rect">
            <a:avLst/>
          </a:prstGeom>
          <a:ln>
            <a:noFill/>
          </a:ln>
          <a:effectLst>
            <a:outerShdw blurRad="292100" dist="139700" dir="2700000" algn="tl" rotWithShape="0">
              <a:srgbClr val="333333">
                <a:alpha val="65000"/>
              </a:srgbClr>
            </a:outerShdw>
          </a:effectLst>
        </p:spPr>
      </p:pic>
      <p:sp>
        <p:nvSpPr>
          <p:cNvPr id="14" name="Rectangle 7"/>
          <p:cNvSpPr>
            <a:spLocks noChangeArrowheads="1"/>
          </p:cNvSpPr>
          <p:nvPr/>
        </p:nvSpPr>
        <p:spPr bwMode="auto">
          <a:xfrm>
            <a:off x="751729" y="5222496"/>
            <a:ext cx="1512168" cy="353336"/>
          </a:xfrm>
          <a:prstGeom prst="rect">
            <a:avLst/>
          </a:prstGeom>
          <a:noFill/>
          <a:ln>
            <a:solidFill>
              <a:srgbClr val="F7B229"/>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10" name="圆角矩形标注 9"/>
          <p:cNvSpPr>
            <a:spLocks noChangeArrowheads="1"/>
          </p:cNvSpPr>
          <p:nvPr/>
        </p:nvSpPr>
        <p:spPr bwMode="auto">
          <a:xfrm>
            <a:off x="1127448" y="6129714"/>
            <a:ext cx="2521524" cy="346793"/>
          </a:xfrm>
          <a:prstGeom prst="wedgeRoundRectCallout">
            <a:avLst>
              <a:gd name="adj1" fmla="val -26718"/>
              <a:gd name="adj2" fmla="val -69359"/>
              <a:gd name="adj3" fmla="val 16667"/>
            </a:avLst>
          </a:prstGeom>
          <a:noFill/>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跳转到前一期</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后一期</a:t>
            </a:r>
            <a:endParaRPr lang="en-US" altLang="zh-CN" sz="1600" dirty="0">
              <a:latin typeface="思源黑体 Normal" panose="020B0400000000000000" pitchFamily="34" charset="-122"/>
              <a:ea typeface="思源黑体 Normal" panose="020B0400000000000000" pitchFamily="34" charset="-122"/>
            </a:endParaRPr>
          </a:p>
        </p:txBody>
      </p:sp>
      <p:sp>
        <p:nvSpPr>
          <p:cNvPr id="15" name="Rectangle 7"/>
          <p:cNvSpPr>
            <a:spLocks noChangeArrowheads="1"/>
          </p:cNvSpPr>
          <p:nvPr/>
        </p:nvSpPr>
        <p:spPr bwMode="auto">
          <a:xfrm>
            <a:off x="7664496" y="2820193"/>
            <a:ext cx="2103911" cy="3116133"/>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8" name="圆角矩形标注 7"/>
          <p:cNvSpPr>
            <a:spLocks noChangeArrowheads="1"/>
          </p:cNvSpPr>
          <p:nvPr/>
        </p:nvSpPr>
        <p:spPr bwMode="auto">
          <a:xfrm>
            <a:off x="10128448" y="3140968"/>
            <a:ext cx="1985529" cy="2081528"/>
          </a:xfrm>
          <a:prstGeom prst="wedgeRoundRectCallout">
            <a:avLst>
              <a:gd name="adj1" fmla="val -55368"/>
              <a:gd name="adj2" fmla="val -21255"/>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lvl="0" eaLnBrk="0" fontAlgn="base" hangingPunct="0">
              <a:spcAft>
                <a:spcPct val="0"/>
              </a:spcAft>
              <a:defRPr/>
            </a:pPr>
            <a:endParaRPr lang="en-US" altLang="zh-CN" dirty="0">
              <a:latin typeface="思源黑体 Normal" panose="020B0400000000000000" pitchFamily="34" charset="-122"/>
              <a:ea typeface="思源黑体 Normal" panose="020B0400000000000000" pitchFamily="34" charset="-122"/>
            </a:endParaRPr>
          </a:p>
          <a:p>
            <a:pPr lvl="0" eaLnBrk="0" fontAlgn="base" hangingPunct="0">
              <a:spcAft>
                <a:spcPct val="0"/>
              </a:spcAft>
              <a:defRPr/>
            </a:pPr>
            <a:endParaRPr lang="en-US" altLang="zh-CN" sz="1600" dirty="0">
              <a:latin typeface="思源黑体 Normal" panose="020B0400000000000000" pitchFamily="34" charset="-122"/>
              <a:ea typeface="思源黑体 Normal" panose="020B0400000000000000" pitchFamily="34" charset="-122"/>
            </a:endParaRPr>
          </a:p>
          <a:p>
            <a:pPr marL="285750" lvl="0" indent="-285750" eaLnBrk="0" fontAlgn="base" hangingPunct="0">
              <a:spcAft>
                <a:spcPct val="0"/>
              </a:spcAft>
              <a:buFont typeface="Wingdings" panose="05000000000000000000" pitchFamily="2" charset="2"/>
              <a:buChar char="l"/>
              <a:defRPr/>
            </a:pPr>
            <a:r>
              <a:rPr lang="zh-CN" altLang="en-US" sz="1600" dirty="0">
                <a:latin typeface="思源黑体 Normal" panose="020B0400000000000000" pitchFamily="34" charset="-122"/>
                <a:ea typeface="思源黑体 Normal" panose="020B0400000000000000" pitchFamily="34" charset="-122"/>
              </a:rPr>
              <a:t>邮件提醒功能</a:t>
            </a:r>
            <a:endParaRPr lang="en-US" altLang="zh-CN" sz="1600" dirty="0">
              <a:latin typeface="思源黑体 Normal" panose="020B0400000000000000" pitchFamily="34" charset="-122"/>
              <a:ea typeface="思源黑体 Normal" panose="020B0400000000000000" pitchFamily="34" charset="-122"/>
            </a:endParaRPr>
          </a:p>
          <a:p>
            <a:pPr marL="285750" lvl="0" indent="-285750" eaLnBrk="0" fontAlgn="base" hangingPunct="0">
              <a:spcAft>
                <a:spcPct val="0"/>
              </a:spcAft>
              <a:buFont typeface="Wingdings" panose="05000000000000000000" pitchFamily="2" charset="2"/>
              <a:buChar char="l"/>
              <a:defRPr/>
            </a:pPr>
            <a:endParaRPr lang="en-US" altLang="zh-CN" sz="1600" dirty="0">
              <a:latin typeface="思源黑体 Normal" panose="020B0400000000000000" pitchFamily="34" charset="-122"/>
              <a:ea typeface="思源黑体 Normal" panose="020B0400000000000000" pitchFamily="34" charset="-122"/>
            </a:endParaRPr>
          </a:p>
          <a:p>
            <a:pPr marL="285750" indent="-285750" eaLnBrk="0" fontAlgn="base" hangingPunct="0">
              <a:spcAft>
                <a:spcPct val="0"/>
              </a:spcAft>
              <a:buFont typeface="Wingdings" panose="05000000000000000000" pitchFamily="2" charset="2"/>
              <a:buChar char="l"/>
              <a:defRPr/>
            </a:pPr>
            <a:r>
              <a:rPr lang="en-US" altLang="zh-CN" sz="1600" dirty="0">
                <a:latin typeface="思源黑体 Normal" panose="020B0400000000000000" pitchFamily="34" charset="-122"/>
                <a:ea typeface="思源黑体 Normal" panose="020B0400000000000000" pitchFamily="34" charset="-122"/>
              </a:rPr>
              <a:t>RSS</a:t>
            </a:r>
            <a:r>
              <a:rPr lang="zh-CN" altLang="en-US" sz="1600" dirty="0">
                <a:latin typeface="思源黑体 Normal" panose="020B0400000000000000" pitchFamily="34" charset="-122"/>
                <a:ea typeface="思源黑体 Normal" panose="020B0400000000000000" pitchFamily="34" charset="-122"/>
              </a:rPr>
              <a:t>订阅服务</a:t>
            </a:r>
            <a:endParaRPr lang="en-US" altLang="zh-CN" sz="1600" dirty="0">
              <a:latin typeface="思源黑体 Normal" panose="020B0400000000000000" pitchFamily="34" charset="-122"/>
              <a:ea typeface="思源黑体 Normal" panose="020B0400000000000000" pitchFamily="34" charset="-122"/>
            </a:endParaRPr>
          </a:p>
          <a:p>
            <a:pPr marL="285750" indent="-285750" eaLnBrk="0" fontAlgn="base" hangingPunct="0">
              <a:spcAft>
                <a:spcPct val="0"/>
              </a:spcAft>
              <a:buFont typeface="Wingdings" panose="05000000000000000000" pitchFamily="2" charset="2"/>
              <a:buChar char="l"/>
              <a:defRPr/>
            </a:pPr>
            <a:endParaRPr lang="en-US" altLang="zh-CN" sz="1600" dirty="0">
              <a:latin typeface="思源黑体 Normal" panose="020B0400000000000000" pitchFamily="34" charset="-122"/>
              <a:ea typeface="思源黑体 Normal" panose="020B0400000000000000" pitchFamily="34" charset="-122"/>
            </a:endParaRPr>
          </a:p>
          <a:p>
            <a:pPr marL="285750" indent="-285750" eaLnBrk="0" fontAlgn="base" hangingPunct="0">
              <a:spcAft>
                <a:spcPct val="0"/>
              </a:spcAft>
              <a:buFont typeface="Wingdings" panose="05000000000000000000" pitchFamily="2" charset="2"/>
              <a:buChar char="l"/>
              <a:defRPr/>
            </a:pPr>
            <a:r>
              <a:rPr lang="zh-CN" altLang="en-US" sz="1600" dirty="0">
                <a:latin typeface="思源黑体 Normal" panose="020B0400000000000000" pitchFamily="34" charset="-122"/>
                <a:ea typeface="思源黑体 Normal" panose="020B0400000000000000" pitchFamily="34" charset="-122"/>
              </a:rPr>
              <a:t>最新文章</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高阅读量</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高引用量文章</a:t>
            </a:r>
            <a:endParaRPr lang="en-US" altLang="zh-CN" sz="1600" dirty="0">
              <a:latin typeface="思源黑体 Normal" panose="020B0400000000000000" pitchFamily="34" charset="-122"/>
              <a:ea typeface="思源黑体 Normal" panose="020B0400000000000000" pitchFamily="34" charset="-122"/>
            </a:endParaRPr>
          </a:p>
          <a:p>
            <a:pPr lvl="0" eaLnBrk="0" fontAlgn="base" hangingPunct="0">
              <a:spcAft>
                <a:spcPct val="0"/>
              </a:spcAft>
              <a:defRPr/>
            </a:pPr>
            <a:endParaRPr lang="en-US" altLang="zh-CN" dirty="0">
              <a:latin typeface="思源黑体 Normal" panose="020B0400000000000000" pitchFamily="34" charset="-122"/>
              <a:ea typeface="思源黑体 Normal" panose="020B0400000000000000" pitchFamily="34" charset="-122"/>
            </a:endParaRPr>
          </a:p>
          <a:p>
            <a:pPr lvl="0" eaLnBrk="0" fontAlgn="base" hangingPunct="0">
              <a:spcAft>
                <a:spcPct val="0"/>
              </a:spcAft>
              <a:defRPr/>
            </a:pPr>
            <a:endParaRPr lang="zh-CN" altLang="en-US" dirty="0">
              <a:latin typeface="思源黑体 Normal" panose="020B0400000000000000" pitchFamily="34" charset="-122"/>
              <a:ea typeface="思源黑体 Normal" panose="020B0400000000000000" pitchFamily="34" charset="-122"/>
            </a:endParaRPr>
          </a:p>
        </p:txBody>
      </p:sp>
      <p:sp>
        <p:nvSpPr>
          <p:cNvPr id="17" name="Rectangle 7"/>
          <p:cNvSpPr>
            <a:spLocks noChangeArrowheads="1"/>
          </p:cNvSpPr>
          <p:nvPr/>
        </p:nvSpPr>
        <p:spPr bwMode="auto">
          <a:xfrm>
            <a:off x="2839961" y="2139455"/>
            <a:ext cx="4464496" cy="418745"/>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18" name="圆角矩形标注 17"/>
          <p:cNvSpPr>
            <a:spLocks noChangeArrowheads="1"/>
          </p:cNvSpPr>
          <p:nvPr/>
        </p:nvSpPr>
        <p:spPr bwMode="auto">
          <a:xfrm>
            <a:off x="10128448" y="1949393"/>
            <a:ext cx="1872208" cy="608807"/>
          </a:xfrm>
          <a:prstGeom prst="wedgeRoundRectCallout">
            <a:avLst>
              <a:gd name="adj1" fmla="val -54198"/>
              <a:gd name="adj2" fmla="val 19318"/>
              <a:gd name="adj3" fmla="val 16667"/>
            </a:avLst>
          </a:prstGeom>
          <a:noFill/>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选择浏览该刊任意年份卷期</a:t>
            </a:r>
            <a:endParaRPr lang="en-US" altLang="zh-CN" sz="1600" dirty="0">
              <a:latin typeface="思源黑体 Normal" panose="020B0400000000000000" pitchFamily="34" charset="-122"/>
              <a:ea typeface="思源黑体 Normal" panose="020B0400000000000000" pitchFamily="34" charset="-122"/>
            </a:endParaRPr>
          </a:p>
        </p:txBody>
      </p:sp>
      <p:sp>
        <p:nvSpPr>
          <p:cNvPr id="2" name="Title 1">
            <a:extLst>
              <a:ext uri="{FF2B5EF4-FFF2-40B4-BE49-F238E27FC236}">
                <a16:creationId xmlns:a16="http://schemas.microsoft.com/office/drawing/2014/main" id="{6CC3F0AE-C845-8B85-6188-890835F7D5CA}"/>
              </a:ext>
            </a:extLst>
          </p:cNvPr>
          <p:cNvSpPr txBox="1">
            <a:spLocks/>
          </p:cNvSpPr>
          <p:nvPr/>
        </p:nvSpPr>
        <p:spPr bwMode="auto">
          <a:xfrm>
            <a:off x="695400" y="44624"/>
            <a:ext cx="3600400" cy="539939"/>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56676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5" grpId="0" animBg="1"/>
      <p:bldP spid="8"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txBox="1">
            <a:spLocks/>
          </p:cNvSpPr>
          <p:nvPr/>
        </p:nvSpPr>
        <p:spPr bwMode="auto">
          <a:xfrm>
            <a:off x="551384" y="0"/>
            <a:ext cx="2808311" cy="576064"/>
          </a:xfrm>
          <a:prstGeom prst="rect">
            <a:avLst/>
          </a:prstGeom>
          <a:noFill/>
          <a:ln w="9525">
            <a:noFill/>
            <a:miter lim="800000"/>
            <a:headEnd/>
            <a:tailEnd/>
          </a:ln>
        </p:spPr>
        <p:txBody>
          <a:bodyPr anchor="ctr"/>
          <a:lstStyle/>
          <a:p>
            <a:pPr algn="ctr"/>
            <a:r>
              <a:rPr lang="en-US" altLang="zh-CN" sz="2800" b="1" dirty="0">
                <a:solidFill>
                  <a:schemeClr val="bg1"/>
                </a:solidFill>
                <a:latin typeface="思源黑体 Normal" panose="020B0400000000000000" pitchFamily="34" charset="-122"/>
                <a:ea typeface="思源黑体 Normal" panose="020B0400000000000000" pitchFamily="34" charset="-122"/>
              </a:rPr>
              <a:t>ASME </a:t>
            </a:r>
            <a:r>
              <a:rPr lang="zh-CN" altLang="en-US" sz="2800" b="1" dirty="0">
                <a:solidFill>
                  <a:schemeClr val="bg1"/>
                </a:solidFill>
                <a:latin typeface="思源黑体 Normal" panose="020B0400000000000000" pitchFamily="34" charset="-122"/>
                <a:ea typeface="思源黑体 Normal" panose="020B0400000000000000" pitchFamily="34" charset="-122"/>
              </a:rPr>
              <a:t>出版物</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1831511708"/>
              </p:ext>
            </p:extLst>
          </p:nvPr>
        </p:nvGraphicFramePr>
        <p:xfrm>
          <a:off x="2783632" y="1425314"/>
          <a:ext cx="5544616" cy="1828800"/>
        </p:xfrm>
        <a:graphic>
          <a:graphicData uri="http://schemas.openxmlformats.org/drawingml/2006/table">
            <a:tbl>
              <a:tblPr firstRow="1" bandRow="1">
                <a:tableStyleId>{69CF1AB2-1976-4502-BF36-3FF5EA218861}</a:tableStyleId>
              </a:tblPr>
              <a:tblGrid>
                <a:gridCol w="3240360">
                  <a:extLst>
                    <a:ext uri="{9D8B030D-6E8A-4147-A177-3AD203B41FA5}">
                      <a16:colId xmlns:a16="http://schemas.microsoft.com/office/drawing/2014/main" val="577172946"/>
                    </a:ext>
                  </a:extLst>
                </a:gridCol>
                <a:gridCol w="2304256">
                  <a:extLst>
                    <a:ext uri="{9D8B030D-6E8A-4147-A177-3AD203B41FA5}">
                      <a16:colId xmlns:a16="http://schemas.microsoft.com/office/drawing/2014/main" val="3884524288"/>
                    </a:ext>
                  </a:extLst>
                </a:gridCol>
              </a:tblGrid>
              <a:tr h="4453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0" dirty="0">
                          <a:latin typeface="思源黑体 Normal" panose="020B0400000000000000" pitchFamily="34" charset="-122"/>
                          <a:ea typeface="思源黑体 Normal" panose="020B0400000000000000" pitchFamily="34" charset="-122"/>
                        </a:rPr>
                        <a:t>ASME Journals	</a:t>
                      </a:r>
                      <a:endParaRPr lang="zh-CN" altLang="en-US" sz="2400" b="0" dirty="0">
                        <a:latin typeface="思源黑体 Normal" panose="020B0400000000000000" pitchFamily="34" charset="-122"/>
                        <a:ea typeface="思源黑体 Normal" panose="020B04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CN" altLang="en-US" sz="2400" b="0" dirty="0">
                          <a:latin typeface="思源黑体 Normal" panose="020B0400000000000000" pitchFamily="34" charset="-122"/>
                          <a:ea typeface="思源黑体 Normal" panose="020B0400000000000000" pitchFamily="34" charset="-122"/>
                        </a:rPr>
                        <a:t>期刊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8564191"/>
                  </a:ext>
                </a:extLst>
              </a:tr>
              <a:tr h="445333">
                <a:tc>
                  <a:txBody>
                    <a:bodyPr/>
                    <a:lstStyle/>
                    <a:p>
                      <a:r>
                        <a:rPr lang="en-US" altLang="zh-CN" sz="2400" b="0" dirty="0">
                          <a:latin typeface="思源黑体 Normal" panose="020B0400000000000000" pitchFamily="34" charset="-122"/>
                          <a:ea typeface="思源黑体 Normal" panose="020B0400000000000000" pitchFamily="34" charset="-122"/>
                        </a:rPr>
                        <a:t>ASME Proceedings</a:t>
                      </a:r>
                      <a:endParaRPr lang="zh-CN" altLang="en-US" sz="2400" b="0" dirty="0">
                        <a:latin typeface="思源黑体 Normal" panose="020B0400000000000000" pitchFamily="34" charset="-122"/>
                        <a:ea typeface="思源黑体 Normal" panose="020B04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CN" altLang="en-US" sz="2400" b="0" dirty="0">
                          <a:latin typeface="思源黑体 Normal" panose="020B0400000000000000" pitchFamily="34" charset="-122"/>
                          <a:ea typeface="思源黑体 Normal" panose="020B0400000000000000" pitchFamily="34" charset="-122"/>
                        </a:rPr>
                        <a:t>会议录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4757787"/>
                  </a:ext>
                </a:extLst>
              </a:tr>
              <a:tr h="445333">
                <a:tc>
                  <a:txBody>
                    <a:bodyPr/>
                    <a:lstStyle/>
                    <a:p>
                      <a:r>
                        <a:rPr lang="en-US" altLang="zh-CN" sz="2400" b="0" dirty="0">
                          <a:latin typeface="思源黑体 Normal" panose="020B0400000000000000" pitchFamily="34" charset="-122"/>
                          <a:ea typeface="思源黑体 Normal" panose="020B0400000000000000" pitchFamily="34" charset="-122"/>
                        </a:rPr>
                        <a:t>ASME eBooks	</a:t>
                      </a:r>
                      <a:endParaRPr lang="zh-CN" altLang="en-US" sz="2400" b="0" dirty="0">
                        <a:latin typeface="思源黑体 Normal" panose="020B0400000000000000" pitchFamily="34" charset="-122"/>
                        <a:ea typeface="思源黑体 Normal" panose="020B04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CN" altLang="en-US" sz="2400" b="0" dirty="0">
                          <a:latin typeface="思源黑体 Normal" panose="020B0400000000000000" pitchFamily="34" charset="-122"/>
                          <a:ea typeface="思源黑体 Normal" panose="020B0400000000000000" pitchFamily="34" charset="-122"/>
                        </a:rPr>
                        <a:t>电子图书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8639544"/>
                  </a:ext>
                </a:extLst>
              </a:tr>
              <a:tr h="445333">
                <a:tc>
                  <a:txBody>
                    <a:bodyPr/>
                    <a:lstStyle/>
                    <a:p>
                      <a:r>
                        <a:rPr lang="en-US" altLang="zh-CN" sz="2400" b="0" dirty="0">
                          <a:latin typeface="思源黑体 Normal" panose="020B0400000000000000" pitchFamily="34" charset="-122"/>
                          <a:ea typeface="思源黑体 Normal" panose="020B0400000000000000" pitchFamily="34" charset="-122"/>
                        </a:rPr>
                        <a:t>ASME Standards </a:t>
                      </a:r>
                      <a:endParaRPr lang="zh-CN" altLang="en-US" sz="2400" b="0" dirty="0">
                        <a:latin typeface="思源黑体 Normal" panose="020B0400000000000000" pitchFamily="34" charset="-122"/>
                        <a:ea typeface="思源黑体 Normal" panose="020B04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CN" altLang="en-US" sz="2400" b="0" dirty="0">
                          <a:latin typeface="思源黑体 Normal" panose="020B0400000000000000" pitchFamily="34" charset="-122"/>
                          <a:ea typeface="思源黑体 Normal" panose="020B0400000000000000" pitchFamily="34" charset="-122"/>
                        </a:rPr>
                        <a:t>标准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8110616"/>
                  </a:ext>
                </a:extLst>
              </a:tr>
            </a:tbl>
          </a:graphicData>
        </a:graphic>
      </p:graphicFrame>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624392" y="836712"/>
            <a:ext cx="2352868" cy="1362655"/>
          </a:xfrm>
          <a:prstGeom prst="rect">
            <a:avLst/>
          </a:prstGeom>
          <a:noFill/>
          <a:ln w="9525">
            <a:noFill/>
            <a:miter lim="800000"/>
            <a:headEnd/>
            <a:tailEnd/>
          </a:ln>
        </p:spPr>
      </p:pic>
      <p:pic>
        <p:nvPicPr>
          <p:cNvPr id="2" name="Picture 1">
            <a:extLst>
              <a:ext uri="{FF2B5EF4-FFF2-40B4-BE49-F238E27FC236}">
                <a16:creationId xmlns:a16="http://schemas.microsoft.com/office/drawing/2014/main" id="{A65C7001-6C6F-C6A3-04E3-61BCBFC467E6}"/>
              </a:ext>
            </a:extLst>
          </p:cNvPr>
          <p:cNvPicPr>
            <a:picLocks noChangeAspect="1" noChangeArrowheads="1"/>
          </p:cNvPicPr>
          <p:nvPr/>
        </p:nvPicPr>
        <p:blipFill>
          <a:blip r:embed="rId3" cstate="print"/>
          <a:srcRect/>
          <a:stretch>
            <a:fillRect/>
          </a:stretch>
        </p:blipFill>
        <p:spPr bwMode="auto">
          <a:xfrm>
            <a:off x="2855640" y="3601690"/>
            <a:ext cx="2808311" cy="849778"/>
          </a:xfrm>
          <a:prstGeom prst="rect">
            <a:avLst/>
          </a:prstGeom>
          <a:ln>
            <a:noFill/>
          </a:ln>
          <a:effectLst>
            <a:outerShdw blurRad="190500" algn="tl" rotWithShape="0">
              <a:srgbClr val="000000">
                <a:alpha val="70000"/>
              </a:srgbClr>
            </a:outerShdw>
          </a:effectLst>
        </p:spPr>
      </p:pic>
      <p:pic>
        <p:nvPicPr>
          <p:cNvPr id="3" name="图片 2">
            <a:extLst>
              <a:ext uri="{FF2B5EF4-FFF2-40B4-BE49-F238E27FC236}">
                <a16:creationId xmlns:a16="http://schemas.microsoft.com/office/drawing/2014/main" id="{5ABEB383-7B6D-10D3-E82E-DE01C69F35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1430" y="4820681"/>
            <a:ext cx="4409140" cy="8888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0877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000546" y="980728"/>
            <a:ext cx="7196295" cy="5364511"/>
          </a:xfrm>
          <a:prstGeom prst="rect">
            <a:avLst/>
          </a:prstGeom>
          <a:ln>
            <a:noFill/>
          </a:ln>
          <a:effectLst>
            <a:outerShdw blurRad="292100" dist="139700" dir="2700000" algn="tl" rotWithShape="0">
              <a:srgbClr val="333333">
                <a:alpha val="65000"/>
              </a:srgbClr>
            </a:outerShdw>
          </a:effectLst>
        </p:spPr>
      </p:pic>
      <p:sp>
        <p:nvSpPr>
          <p:cNvPr id="11" name="Rectangle 7"/>
          <p:cNvSpPr>
            <a:spLocks noChangeArrowheads="1"/>
          </p:cNvSpPr>
          <p:nvPr/>
        </p:nvSpPr>
        <p:spPr bwMode="auto">
          <a:xfrm>
            <a:off x="4147132" y="2508543"/>
            <a:ext cx="1944217" cy="236296"/>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15" name="Rectangle 7"/>
          <p:cNvSpPr>
            <a:spLocks noChangeArrowheads="1"/>
          </p:cNvSpPr>
          <p:nvPr/>
        </p:nvSpPr>
        <p:spPr bwMode="auto">
          <a:xfrm>
            <a:off x="4147133" y="2794295"/>
            <a:ext cx="4608512" cy="296374"/>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14" name="圆角矩形标注 13"/>
          <p:cNvSpPr>
            <a:spLocks noChangeArrowheads="1"/>
          </p:cNvSpPr>
          <p:nvPr/>
        </p:nvSpPr>
        <p:spPr bwMode="auto">
          <a:xfrm>
            <a:off x="9865971" y="2918607"/>
            <a:ext cx="1724772" cy="1126140"/>
          </a:xfrm>
          <a:prstGeom prst="wedgeRoundRectCallout">
            <a:avLst>
              <a:gd name="adj1" fmla="val -59168"/>
              <a:gd name="adj2" fmla="val -2287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点击某个关键词，可找到</a:t>
            </a:r>
            <a:r>
              <a:rPr lang="en-US" altLang="zh-CN" sz="1600" dirty="0">
                <a:latin typeface="思源黑体 Normal" panose="020B0400000000000000" pitchFamily="34" charset="-122"/>
                <a:ea typeface="思源黑体 Normal" panose="020B0400000000000000" pitchFamily="34" charset="-122"/>
              </a:rPr>
              <a:t>ASME</a:t>
            </a:r>
            <a:r>
              <a:rPr lang="zh-CN" altLang="en-US" sz="1600" dirty="0">
                <a:latin typeface="思源黑体 Normal" panose="020B0400000000000000" pitchFamily="34" charset="-122"/>
                <a:ea typeface="思源黑体 Normal" panose="020B0400000000000000" pitchFamily="34" charset="-122"/>
              </a:rPr>
              <a:t>出版物中所有与之相关的文章。</a:t>
            </a:r>
            <a:endParaRPr lang="en-US" altLang="zh-CN" sz="1600" dirty="0">
              <a:latin typeface="思源黑体 Normal" panose="020B0400000000000000" pitchFamily="34" charset="-122"/>
              <a:ea typeface="思源黑体 Normal" panose="020B0400000000000000" pitchFamily="34" charset="-122"/>
            </a:endParaRPr>
          </a:p>
        </p:txBody>
      </p:sp>
      <p:sp>
        <p:nvSpPr>
          <p:cNvPr id="10" name="圆角矩形标注 9"/>
          <p:cNvSpPr>
            <a:spLocks noChangeArrowheads="1"/>
          </p:cNvSpPr>
          <p:nvPr/>
        </p:nvSpPr>
        <p:spPr bwMode="auto">
          <a:xfrm>
            <a:off x="9865971" y="1592711"/>
            <a:ext cx="1724772" cy="1126140"/>
          </a:xfrm>
          <a:prstGeom prst="wedgeRoundRectCallout">
            <a:avLst>
              <a:gd name="adj1" fmla="val -61112"/>
              <a:gd name="adj2" fmla="val -1858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defRPr/>
            </a:pPr>
            <a:r>
              <a:rPr lang="zh-CN" altLang="en-US" sz="1600" dirty="0">
                <a:latin typeface="思源黑体 Normal" panose="020B0400000000000000" pitchFamily="34" charset="-122"/>
                <a:ea typeface="思源黑体 Normal" panose="020B0400000000000000" pitchFamily="34" charset="-122"/>
              </a:rPr>
              <a:t>查看摘要</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在线阅读文章</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查看</a:t>
            </a:r>
            <a:r>
              <a:rPr lang="en-US" altLang="zh-CN" sz="1600" dirty="0">
                <a:latin typeface="思源黑体 Normal" panose="020B0400000000000000" pitchFamily="34" charset="-122"/>
                <a:ea typeface="思源黑体 Normal" panose="020B0400000000000000" pitchFamily="34" charset="-122"/>
              </a:rPr>
              <a:t>PDF</a:t>
            </a:r>
            <a:r>
              <a:rPr lang="zh-CN" altLang="en-US" sz="1600" dirty="0">
                <a:latin typeface="思源黑体 Normal" panose="020B0400000000000000" pitchFamily="34" charset="-122"/>
                <a:ea typeface="思源黑体 Normal" panose="020B0400000000000000" pitchFamily="34" charset="-122"/>
              </a:rPr>
              <a:t>全文</a:t>
            </a:r>
            <a:endParaRPr lang="en-US" altLang="zh-CN" sz="1600" dirty="0">
              <a:latin typeface="思源黑体 Normal" panose="020B0400000000000000" pitchFamily="34" charset="-122"/>
              <a:ea typeface="思源黑体 Normal" panose="020B0400000000000000" pitchFamily="34" charset="-122"/>
            </a:endParaRPr>
          </a:p>
        </p:txBody>
      </p:sp>
      <p:sp>
        <p:nvSpPr>
          <p:cNvPr id="20" name="圆角矩形标注 19"/>
          <p:cNvSpPr>
            <a:spLocks noChangeArrowheads="1"/>
          </p:cNvSpPr>
          <p:nvPr/>
        </p:nvSpPr>
        <p:spPr bwMode="auto">
          <a:xfrm>
            <a:off x="191344" y="4365103"/>
            <a:ext cx="1584176" cy="1404071"/>
          </a:xfrm>
          <a:prstGeom prst="wedgeRoundRectCallout">
            <a:avLst>
              <a:gd name="adj1" fmla="val 57478"/>
              <a:gd name="adj2" fmla="val -20433"/>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进入某一期后，可以浏览本期收录的论文类型及其对应的研究主题。</a:t>
            </a:r>
          </a:p>
        </p:txBody>
      </p:sp>
      <p:sp>
        <p:nvSpPr>
          <p:cNvPr id="21" name="Rectangle 7"/>
          <p:cNvSpPr>
            <a:spLocks noChangeArrowheads="1"/>
          </p:cNvSpPr>
          <p:nvPr/>
        </p:nvSpPr>
        <p:spPr bwMode="auto">
          <a:xfrm>
            <a:off x="2058901" y="4329015"/>
            <a:ext cx="1440160" cy="2016224"/>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2" name="Title 1">
            <a:extLst>
              <a:ext uri="{FF2B5EF4-FFF2-40B4-BE49-F238E27FC236}">
                <a16:creationId xmlns:a16="http://schemas.microsoft.com/office/drawing/2014/main" id="{B4620668-7481-393A-C74A-7E47A1481780}"/>
              </a:ext>
            </a:extLst>
          </p:cNvPr>
          <p:cNvSpPr txBox="1">
            <a:spLocks/>
          </p:cNvSpPr>
          <p:nvPr/>
        </p:nvSpPr>
        <p:spPr bwMode="auto">
          <a:xfrm>
            <a:off x="695400" y="44624"/>
            <a:ext cx="3600400" cy="539939"/>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213038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4" grpId="0" animBg="1"/>
      <p:bldP spid="10" grpId="0" animBg="1"/>
      <p:bldP spid="20"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110FE9C-BD7F-F5F9-2E60-091A4F8A4A21}"/>
              </a:ext>
            </a:extLst>
          </p:cNvPr>
          <p:cNvPicPr>
            <a:picLocks noChangeAspect="1"/>
          </p:cNvPicPr>
          <p:nvPr/>
        </p:nvPicPr>
        <p:blipFill>
          <a:blip r:embed="rId3"/>
          <a:srcRect r="6906"/>
          <a:stretch>
            <a:fillRect/>
          </a:stretch>
        </p:blipFill>
        <p:spPr>
          <a:xfrm>
            <a:off x="1990468" y="5312379"/>
            <a:ext cx="3867810" cy="1049534"/>
          </a:xfrm>
          <a:prstGeom prst="rect">
            <a:avLst/>
          </a:prstGeom>
        </p:spPr>
      </p:pic>
      <p:pic>
        <p:nvPicPr>
          <p:cNvPr id="4" name="图片 3">
            <a:extLst>
              <a:ext uri="{FF2B5EF4-FFF2-40B4-BE49-F238E27FC236}">
                <a16:creationId xmlns:a16="http://schemas.microsoft.com/office/drawing/2014/main" id="{20D8D871-E279-BE19-F1D7-63D944DC2E38}"/>
              </a:ext>
            </a:extLst>
          </p:cNvPr>
          <p:cNvPicPr>
            <a:picLocks noChangeAspect="1"/>
          </p:cNvPicPr>
          <p:nvPr/>
        </p:nvPicPr>
        <p:blipFill>
          <a:blip r:embed="rId4"/>
          <a:stretch>
            <a:fillRect/>
          </a:stretch>
        </p:blipFill>
        <p:spPr>
          <a:xfrm>
            <a:off x="1990402" y="690272"/>
            <a:ext cx="7345957" cy="4674699"/>
          </a:xfrm>
          <a:prstGeom prst="rect">
            <a:avLst/>
          </a:prstGeom>
        </p:spPr>
      </p:pic>
      <p:sp>
        <p:nvSpPr>
          <p:cNvPr id="15" name="Rectangle 7"/>
          <p:cNvSpPr>
            <a:spLocks noChangeArrowheads="1"/>
          </p:cNvSpPr>
          <p:nvPr/>
        </p:nvSpPr>
        <p:spPr bwMode="auto">
          <a:xfrm>
            <a:off x="2045943" y="1677743"/>
            <a:ext cx="2537889" cy="1031177"/>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16" name="圆角矩形标注 15"/>
          <p:cNvSpPr>
            <a:spLocks noChangeArrowheads="1"/>
          </p:cNvSpPr>
          <p:nvPr/>
        </p:nvSpPr>
        <p:spPr bwMode="auto">
          <a:xfrm>
            <a:off x="551384" y="1780848"/>
            <a:ext cx="1150985" cy="824966"/>
          </a:xfrm>
          <a:prstGeom prst="wedgeRoundRectCallout">
            <a:avLst>
              <a:gd name="adj1" fmla="val 57833"/>
              <a:gd name="adj2" fmla="val -16389"/>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defRPr/>
            </a:pPr>
            <a:r>
              <a:rPr lang="zh-CN" altLang="en-US" sz="1600" dirty="0">
                <a:latin typeface="思源黑体 Normal" panose="020B0400000000000000" pitchFamily="34" charset="-122"/>
                <a:ea typeface="思源黑体 Normal" panose="020B0400000000000000" pitchFamily="34" charset="-122"/>
              </a:rPr>
              <a:t>作者信息</a:t>
            </a:r>
            <a:endParaRPr lang="en-US" altLang="zh-CN" sz="1600" dirty="0">
              <a:latin typeface="思源黑体 Normal" panose="020B0400000000000000" pitchFamily="34" charset="-122"/>
              <a:ea typeface="思源黑体 Normal" panose="020B0400000000000000" pitchFamily="34" charset="-122"/>
            </a:endParaRPr>
          </a:p>
          <a:p>
            <a:pPr>
              <a:defRPr/>
            </a:pPr>
            <a:r>
              <a:rPr lang="zh-CN" altLang="en-US" sz="1600" dirty="0">
                <a:latin typeface="思源黑体 Normal" panose="020B0400000000000000" pitchFamily="34" charset="-122"/>
                <a:ea typeface="思源黑体 Normal" panose="020B0400000000000000" pitchFamily="34" charset="-122"/>
              </a:rPr>
              <a:t>文章信息查看更新</a:t>
            </a:r>
            <a:endParaRPr lang="en-US" altLang="zh-CN" sz="1600" dirty="0">
              <a:latin typeface="思源黑体 Normal" panose="020B0400000000000000" pitchFamily="34" charset="-122"/>
              <a:ea typeface="思源黑体 Normal" panose="020B0400000000000000" pitchFamily="34" charset="-122"/>
            </a:endParaRPr>
          </a:p>
        </p:txBody>
      </p:sp>
      <p:sp>
        <p:nvSpPr>
          <p:cNvPr id="12" name="Rectangle 7"/>
          <p:cNvSpPr>
            <a:spLocks noChangeArrowheads="1"/>
          </p:cNvSpPr>
          <p:nvPr/>
        </p:nvSpPr>
        <p:spPr bwMode="auto">
          <a:xfrm>
            <a:off x="1990403" y="5364971"/>
            <a:ext cx="3867875" cy="987471"/>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9" name="圆角矩形标注 8"/>
          <p:cNvSpPr>
            <a:spLocks noChangeArrowheads="1"/>
          </p:cNvSpPr>
          <p:nvPr/>
        </p:nvSpPr>
        <p:spPr bwMode="auto">
          <a:xfrm>
            <a:off x="6322197" y="5445225"/>
            <a:ext cx="1501996" cy="792087"/>
          </a:xfrm>
          <a:prstGeom prst="wedgeRoundRectCallout">
            <a:avLst>
              <a:gd name="adj1" fmla="val -61953"/>
              <a:gd name="adj2" fmla="val -18161"/>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该期研究领域</a:t>
            </a:r>
            <a:endParaRPr lang="en-US" altLang="zh-CN" sz="1600" dirty="0">
              <a:latin typeface="思源黑体 Normal" panose="020B0400000000000000" pitchFamily="34" charset="-122"/>
              <a:ea typeface="思源黑体 Normal" panose="020B0400000000000000" pitchFamily="34" charset="-122"/>
            </a:endParaRPr>
          </a:p>
          <a:p>
            <a:r>
              <a:rPr lang="zh-CN" altLang="en-US" sz="1600" dirty="0">
                <a:latin typeface="思源黑体 Normal" panose="020B0400000000000000" pitchFamily="34" charset="-122"/>
                <a:ea typeface="思源黑体 Normal" panose="020B0400000000000000" pitchFamily="34" charset="-122"/>
              </a:rPr>
              <a:t>关键词</a:t>
            </a:r>
            <a:endParaRPr lang="en-US" altLang="zh-CN" sz="1600" dirty="0">
              <a:latin typeface="思源黑体 Normal" panose="020B0400000000000000" pitchFamily="34" charset="-122"/>
              <a:ea typeface="思源黑体 Normal" panose="020B0400000000000000" pitchFamily="34" charset="-122"/>
            </a:endParaRPr>
          </a:p>
          <a:p>
            <a:r>
              <a:rPr lang="zh-CN" altLang="en-US" sz="1600" dirty="0">
                <a:latin typeface="思源黑体 Normal" panose="020B0400000000000000" pitchFamily="34" charset="-122"/>
                <a:ea typeface="思源黑体 Normal" panose="020B0400000000000000" pitchFamily="34" charset="-122"/>
              </a:rPr>
              <a:t>主题</a:t>
            </a:r>
            <a:endParaRPr lang="en-US" altLang="zh-CN" sz="1600" dirty="0">
              <a:latin typeface="思源黑体 Normal" panose="020B0400000000000000" pitchFamily="34" charset="-122"/>
              <a:ea typeface="思源黑体 Normal" panose="020B0400000000000000" pitchFamily="34" charset="-122"/>
            </a:endParaRPr>
          </a:p>
        </p:txBody>
      </p:sp>
      <p:sp>
        <p:nvSpPr>
          <p:cNvPr id="20" name="圆角矩形标注 19"/>
          <p:cNvSpPr>
            <a:spLocks noChangeArrowheads="1"/>
          </p:cNvSpPr>
          <p:nvPr/>
        </p:nvSpPr>
        <p:spPr bwMode="auto">
          <a:xfrm>
            <a:off x="522472" y="2708920"/>
            <a:ext cx="1253048" cy="1339619"/>
          </a:xfrm>
          <a:prstGeom prst="wedgeRoundRectCallout">
            <a:avLst>
              <a:gd name="adj1" fmla="val 58324"/>
              <a:gd name="adj2" fmla="val -2807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在线浏览</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PDF</a:t>
            </a:r>
            <a:r>
              <a:rPr lang="zh-CN" altLang="en-US" sz="1600" dirty="0">
                <a:latin typeface="思源黑体 Normal" panose="020B0400000000000000" pitchFamily="34" charset="-122"/>
                <a:ea typeface="思源黑体 Normal" panose="020B0400000000000000" pitchFamily="34" charset="-122"/>
              </a:rPr>
              <a:t>下载</a:t>
            </a:r>
            <a:endParaRPr lang="en-US" altLang="zh-CN" sz="1600" dirty="0">
              <a:latin typeface="思源黑体 Normal" panose="020B0400000000000000" pitchFamily="34" charset="-122"/>
              <a:ea typeface="思源黑体 Normal" panose="020B0400000000000000" pitchFamily="34" charset="-122"/>
            </a:endParaRPr>
          </a:p>
          <a:p>
            <a:r>
              <a:rPr lang="zh-CN" altLang="en-US" sz="1600" dirty="0">
                <a:latin typeface="思源黑体 Normal" panose="020B0400000000000000" pitchFamily="34" charset="-122"/>
                <a:ea typeface="思源黑体 Normal" panose="020B0400000000000000" pitchFamily="34" charset="-122"/>
              </a:rPr>
              <a:t>分享</a:t>
            </a:r>
            <a:endParaRPr lang="en-US" altLang="zh-CN" sz="1600" dirty="0">
              <a:latin typeface="思源黑体 Normal" panose="020B0400000000000000" pitchFamily="34" charset="-122"/>
              <a:ea typeface="思源黑体 Normal" panose="020B0400000000000000" pitchFamily="34" charset="-122"/>
            </a:endParaRPr>
          </a:p>
          <a:p>
            <a:r>
              <a:rPr lang="zh-CN" altLang="en-US" sz="1600" dirty="0">
                <a:latin typeface="思源黑体 Normal" panose="020B0400000000000000" pitchFamily="34" charset="-122"/>
                <a:ea typeface="思源黑体 Normal" panose="020B0400000000000000" pitchFamily="34" charset="-122"/>
              </a:rPr>
              <a:t>引用</a:t>
            </a:r>
            <a:endParaRPr lang="en-US" altLang="zh-CN" sz="1600" dirty="0">
              <a:latin typeface="思源黑体 Normal" panose="020B0400000000000000" pitchFamily="34" charset="-122"/>
              <a:ea typeface="思源黑体 Normal" panose="020B0400000000000000" pitchFamily="34" charset="-122"/>
            </a:endParaRPr>
          </a:p>
          <a:p>
            <a:r>
              <a:rPr lang="zh-CN" altLang="en-US" sz="1600" dirty="0">
                <a:latin typeface="思源黑体 Normal" panose="020B0400000000000000" pitchFamily="34" charset="-122"/>
                <a:ea typeface="思源黑体 Normal" panose="020B0400000000000000" pitchFamily="34" charset="-122"/>
              </a:rPr>
              <a:t>权限</a:t>
            </a:r>
            <a:endParaRPr lang="en-US" altLang="zh-CN" sz="1600" dirty="0">
              <a:latin typeface="思源黑体 Normal" panose="020B0400000000000000" pitchFamily="34" charset="-122"/>
              <a:ea typeface="思源黑体 Normal" panose="020B0400000000000000" pitchFamily="34" charset="-122"/>
            </a:endParaRPr>
          </a:p>
        </p:txBody>
      </p:sp>
      <p:sp>
        <p:nvSpPr>
          <p:cNvPr id="11" name="Rectangle 7"/>
          <p:cNvSpPr>
            <a:spLocks noChangeArrowheads="1"/>
          </p:cNvSpPr>
          <p:nvPr/>
        </p:nvSpPr>
        <p:spPr bwMode="auto">
          <a:xfrm>
            <a:off x="2045943" y="2718546"/>
            <a:ext cx="3113953" cy="352096"/>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2" name="Title 1">
            <a:extLst>
              <a:ext uri="{FF2B5EF4-FFF2-40B4-BE49-F238E27FC236}">
                <a16:creationId xmlns:a16="http://schemas.microsoft.com/office/drawing/2014/main" id="{4DBE3B5B-7A57-0298-ECD5-EF264B5C8A3D}"/>
              </a:ext>
            </a:extLst>
          </p:cNvPr>
          <p:cNvSpPr txBox="1">
            <a:spLocks/>
          </p:cNvSpPr>
          <p:nvPr/>
        </p:nvSpPr>
        <p:spPr bwMode="auto">
          <a:xfrm>
            <a:off x="695400" y="44624"/>
            <a:ext cx="4248472" cy="539939"/>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平台使用：期刊文章页面</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
        <p:nvSpPr>
          <p:cNvPr id="8" name="流程图: 过程 7">
            <a:extLst>
              <a:ext uri="{FF2B5EF4-FFF2-40B4-BE49-F238E27FC236}">
                <a16:creationId xmlns:a16="http://schemas.microsoft.com/office/drawing/2014/main" id="{D83A2336-93F0-878F-24EB-EFDCE7CE2AE8}"/>
              </a:ext>
            </a:extLst>
          </p:cNvPr>
          <p:cNvSpPr>
            <a:spLocks noChangeArrowheads="1"/>
          </p:cNvSpPr>
          <p:nvPr/>
        </p:nvSpPr>
        <p:spPr bwMode="auto">
          <a:xfrm>
            <a:off x="6096000" y="584563"/>
            <a:ext cx="3384375" cy="908465"/>
          </a:xfrm>
          <a:prstGeom prst="flowChartProcess">
            <a:avLst/>
          </a:prstGeom>
          <a:noFill/>
          <a:ln w="19050">
            <a:solidFill>
              <a:srgbClr val="FFC000"/>
            </a:solidFill>
            <a:headEnd/>
            <a:tailEnd/>
          </a:ln>
        </p:spPr>
        <p:style>
          <a:lnRef idx="2">
            <a:schemeClr val="accent1"/>
          </a:lnRef>
          <a:fillRef idx="1">
            <a:schemeClr val="lt1"/>
          </a:fillRef>
          <a:effectRef idx="0">
            <a:schemeClr val="accent1"/>
          </a:effectRef>
          <a:fontRef idx="minor">
            <a:schemeClr val="dk1"/>
          </a:fontRef>
        </p:style>
        <p:txBody>
          <a:bodyPr lIns="67500" tIns="35100" rIns="67500" bIns="35100" anchor="ctr"/>
          <a:lstStyle/>
          <a:p>
            <a:pPr>
              <a:lnSpc>
                <a:spcPct val="150000"/>
              </a:lnSpc>
              <a:defRPr/>
            </a:pPr>
            <a:endParaRPr lang="en-US" altLang="zh-CN" sz="1000" b="1" dirty="0">
              <a:solidFill>
                <a:schemeClr val="tx1"/>
              </a:solidFill>
              <a:latin typeface="等线" panose="02010600030101010101" pitchFamily="2" charset="-122"/>
              <a:ea typeface="等线" panose="02010600030101010101" pitchFamily="2" charset="-122"/>
            </a:endParaRPr>
          </a:p>
          <a:p>
            <a:pPr>
              <a:lnSpc>
                <a:spcPct val="150000"/>
              </a:lnSpc>
              <a:defRPr/>
            </a:pPr>
            <a:endParaRPr lang="en-US" altLang="zh-CN" sz="1200" b="1" dirty="0">
              <a:solidFill>
                <a:schemeClr val="tx1"/>
              </a:solidFill>
              <a:latin typeface="思源黑体 Normal" panose="020B0400000000000000" pitchFamily="34" charset="-122"/>
              <a:ea typeface="思源黑体 Normal" panose="020B0400000000000000" pitchFamily="34" charset="-122"/>
            </a:endParaRPr>
          </a:p>
          <a:p>
            <a:pPr>
              <a:lnSpc>
                <a:spcPct val="150000"/>
              </a:lnSpc>
              <a:defRPr/>
            </a:pPr>
            <a:r>
              <a:rPr lang="zh-CN" altLang="en-US" sz="1200" b="1" dirty="0">
                <a:solidFill>
                  <a:schemeClr val="tx1"/>
                </a:solidFill>
                <a:latin typeface="思源黑体 Normal" panose="020B0400000000000000" pitchFamily="34" charset="-122"/>
                <a:ea typeface="思源黑体 Normal" panose="020B0400000000000000" pitchFamily="34" charset="-122"/>
              </a:rPr>
              <a:t>  内容</a:t>
            </a:r>
            <a:r>
              <a:rPr lang="en-US" altLang="zh-CN" sz="1200" b="1" dirty="0">
                <a:solidFill>
                  <a:schemeClr val="tx1"/>
                </a:solidFill>
                <a:latin typeface="思源黑体 Normal" panose="020B0400000000000000" pitchFamily="34" charset="-122"/>
                <a:ea typeface="思源黑体 Normal" panose="020B0400000000000000" pitchFamily="34" charset="-122"/>
              </a:rPr>
              <a:t>/</a:t>
            </a:r>
            <a:r>
              <a:rPr lang="zh-CN" altLang="en-US" sz="1200" b="1" dirty="0">
                <a:solidFill>
                  <a:schemeClr val="tx1"/>
                </a:solidFill>
                <a:latin typeface="思源黑体 Normal" panose="020B0400000000000000" pitchFamily="34" charset="-122"/>
                <a:ea typeface="思源黑体 Normal" panose="020B0400000000000000" pitchFamily="34" charset="-122"/>
              </a:rPr>
              <a:t>章节   数据</a:t>
            </a:r>
            <a:r>
              <a:rPr lang="en-US" altLang="zh-CN" sz="1200" b="1" dirty="0">
                <a:solidFill>
                  <a:schemeClr val="tx1"/>
                </a:solidFill>
                <a:latin typeface="思源黑体 Normal" panose="020B0400000000000000" pitchFamily="34" charset="-122"/>
                <a:ea typeface="思源黑体 Normal" panose="020B0400000000000000" pitchFamily="34" charset="-122"/>
              </a:rPr>
              <a:t>&amp;</a:t>
            </a:r>
            <a:r>
              <a:rPr lang="zh-CN" altLang="en-US" sz="1200" b="1" dirty="0">
                <a:solidFill>
                  <a:schemeClr val="tx1"/>
                </a:solidFill>
                <a:latin typeface="思源黑体 Normal" panose="020B0400000000000000" pitchFamily="34" charset="-122"/>
                <a:ea typeface="思源黑体 Normal" panose="020B0400000000000000" pitchFamily="34" charset="-122"/>
              </a:rPr>
              <a:t>图标    参考文献    相关链接             </a:t>
            </a:r>
            <a:endParaRPr lang="en-US" altLang="zh-CN" sz="1200" b="1" dirty="0">
              <a:solidFill>
                <a:schemeClr val="tx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1002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2" grpId="0" animBg="1"/>
      <p:bldP spid="9" grpId="0" animBg="1"/>
      <p:bldP spid="20" grpId="0" animBg="1"/>
      <p:bldP spid="11"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8FC2-53DE-8163-7C49-D22CD702A69E}"/>
              </a:ext>
            </a:extLst>
          </p:cNvPr>
          <p:cNvSpPr txBox="1">
            <a:spLocks/>
          </p:cNvSpPr>
          <p:nvPr/>
        </p:nvSpPr>
        <p:spPr bwMode="auto">
          <a:xfrm>
            <a:off x="695400" y="44624"/>
            <a:ext cx="4824536" cy="539939"/>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平台使用：期刊文章页面</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pic>
        <p:nvPicPr>
          <p:cNvPr id="4" name="图片 3">
            <a:extLst>
              <a:ext uri="{FF2B5EF4-FFF2-40B4-BE49-F238E27FC236}">
                <a16:creationId xmlns:a16="http://schemas.microsoft.com/office/drawing/2014/main" id="{974298CF-B504-39FD-3C67-57D7B1FD02AF}"/>
              </a:ext>
            </a:extLst>
          </p:cNvPr>
          <p:cNvPicPr>
            <a:picLocks noChangeAspect="1"/>
          </p:cNvPicPr>
          <p:nvPr/>
        </p:nvPicPr>
        <p:blipFill>
          <a:blip r:embed="rId3"/>
          <a:stretch>
            <a:fillRect/>
          </a:stretch>
        </p:blipFill>
        <p:spPr>
          <a:xfrm>
            <a:off x="701519" y="1332074"/>
            <a:ext cx="4166376" cy="4581128"/>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5AB3612D-05F3-7722-7FCE-363E64053D3C}"/>
              </a:ext>
            </a:extLst>
          </p:cNvPr>
          <p:cNvPicPr>
            <a:picLocks noChangeAspect="1"/>
          </p:cNvPicPr>
          <p:nvPr/>
        </p:nvPicPr>
        <p:blipFill>
          <a:blip r:embed="rId4"/>
          <a:srcRect t="1490"/>
          <a:stretch>
            <a:fillRect/>
          </a:stretch>
        </p:blipFill>
        <p:spPr>
          <a:xfrm>
            <a:off x="5807968" y="1412776"/>
            <a:ext cx="5808288" cy="3984996"/>
          </a:xfrm>
          <a:prstGeom prst="rect">
            <a:avLst/>
          </a:prstGeom>
          <a:ln>
            <a:noFill/>
          </a:ln>
          <a:effectLst>
            <a:outerShdw blurRad="292100" dist="139700" dir="2700000" algn="tl" rotWithShape="0">
              <a:srgbClr val="333333">
                <a:alpha val="65000"/>
              </a:srgbClr>
            </a:outerShdw>
          </a:effectLst>
        </p:spPr>
      </p:pic>
      <p:sp>
        <p:nvSpPr>
          <p:cNvPr id="7" name="流程图: 过程 6">
            <a:extLst>
              <a:ext uri="{FF2B5EF4-FFF2-40B4-BE49-F238E27FC236}">
                <a16:creationId xmlns:a16="http://schemas.microsoft.com/office/drawing/2014/main" id="{463F5CB1-97AD-A6D0-8708-9C90F7C584D7}"/>
              </a:ext>
            </a:extLst>
          </p:cNvPr>
          <p:cNvSpPr>
            <a:spLocks noChangeArrowheads="1"/>
          </p:cNvSpPr>
          <p:nvPr/>
        </p:nvSpPr>
        <p:spPr bwMode="auto">
          <a:xfrm>
            <a:off x="1879032" y="790427"/>
            <a:ext cx="1584176" cy="354578"/>
          </a:xfrm>
          <a:prstGeom prst="flowChartProcess">
            <a:avLst/>
          </a:prstGeom>
          <a:noFill/>
          <a:ln w="19050">
            <a:noFill/>
            <a:headEnd/>
            <a:tailEnd/>
          </a:ln>
        </p:spPr>
        <p:style>
          <a:lnRef idx="2">
            <a:schemeClr val="accent6"/>
          </a:lnRef>
          <a:fillRef idx="1">
            <a:schemeClr val="lt1"/>
          </a:fillRef>
          <a:effectRef idx="0">
            <a:schemeClr val="accent6"/>
          </a:effectRef>
          <a:fontRef idx="minor">
            <a:schemeClr val="dk1"/>
          </a:fontRef>
        </p:style>
        <p:txBody>
          <a:bodyPr lIns="67500" tIns="35100" rIns="67500" bIns="35100" anchor="ctr"/>
          <a:lstStyle/>
          <a:p>
            <a:pPr>
              <a:lnSpc>
                <a:spcPct val="150000"/>
              </a:lnSpc>
            </a:pPr>
            <a:r>
              <a:rPr lang="zh-CN" altLang="en-US" b="1" dirty="0">
                <a:solidFill>
                  <a:schemeClr val="tx1"/>
                </a:solidFill>
                <a:latin typeface="思源黑体 Normal" panose="020B0400000000000000" pitchFamily="34" charset="-122"/>
                <a:ea typeface="思源黑体 Normal" panose="020B0400000000000000" pitchFamily="34" charset="-122"/>
              </a:rPr>
              <a:t>数据</a:t>
            </a:r>
            <a:r>
              <a:rPr lang="en-US" altLang="zh-CN" b="1" dirty="0">
                <a:solidFill>
                  <a:schemeClr val="tx1"/>
                </a:solidFill>
                <a:latin typeface="思源黑体 Normal" panose="020B0400000000000000" pitchFamily="34" charset="-122"/>
                <a:ea typeface="思源黑体 Normal" panose="020B0400000000000000" pitchFamily="34" charset="-122"/>
              </a:rPr>
              <a:t>&amp;</a:t>
            </a:r>
            <a:r>
              <a:rPr lang="zh-CN" altLang="en-US" b="1" dirty="0">
                <a:solidFill>
                  <a:schemeClr val="tx1"/>
                </a:solidFill>
                <a:latin typeface="思源黑体 Normal" panose="020B0400000000000000" pitchFamily="34" charset="-122"/>
                <a:ea typeface="思源黑体 Normal" panose="020B0400000000000000" pitchFamily="34" charset="-122"/>
              </a:rPr>
              <a:t>图表</a:t>
            </a:r>
            <a:endParaRPr lang="en-US" altLang="zh-CN" b="1" dirty="0">
              <a:solidFill>
                <a:schemeClr val="tx1"/>
              </a:solidFill>
              <a:latin typeface="思源黑体 Normal" panose="020B0400000000000000" pitchFamily="34" charset="-122"/>
              <a:ea typeface="思源黑体 Normal" panose="020B0400000000000000" pitchFamily="34" charset="-122"/>
            </a:endParaRPr>
          </a:p>
        </p:txBody>
      </p:sp>
      <p:sp>
        <p:nvSpPr>
          <p:cNvPr id="8" name="流程图: 过程 7">
            <a:extLst>
              <a:ext uri="{FF2B5EF4-FFF2-40B4-BE49-F238E27FC236}">
                <a16:creationId xmlns:a16="http://schemas.microsoft.com/office/drawing/2014/main" id="{38AF7779-DB30-934C-0A20-33E161EA267F}"/>
              </a:ext>
            </a:extLst>
          </p:cNvPr>
          <p:cNvSpPr>
            <a:spLocks noChangeArrowheads="1"/>
          </p:cNvSpPr>
          <p:nvPr/>
        </p:nvSpPr>
        <p:spPr bwMode="auto">
          <a:xfrm>
            <a:off x="6860155" y="759374"/>
            <a:ext cx="3278607" cy="567680"/>
          </a:xfrm>
          <a:prstGeom prst="flowChartProcess">
            <a:avLst/>
          </a:prstGeom>
          <a:noFill/>
          <a:ln w="19050">
            <a:noFill/>
            <a:headEnd/>
            <a:tailEnd/>
          </a:ln>
        </p:spPr>
        <p:style>
          <a:lnRef idx="2">
            <a:schemeClr val="accent6"/>
          </a:lnRef>
          <a:fillRef idx="1">
            <a:schemeClr val="lt1"/>
          </a:fillRef>
          <a:effectRef idx="0">
            <a:schemeClr val="accent6"/>
          </a:effectRef>
          <a:fontRef idx="minor">
            <a:schemeClr val="dk1"/>
          </a:fontRef>
        </p:style>
        <p:txBody>
          <a:bodyPr lIns="67500" tIns="35100" rIns="67500" bIns="35100" anchor="ctr"/>
          <a:lstStyle/>
          <a:p>
            <a:pPr>
              <a:lnSpc>
                <a:spcPct val="150000"/>
              </a:lnSpc>
            </a:pPr>
            <a:r>
              <a:rPr lang="zh-CN" altLang="en-US" b="1" dirty="0">
                <a:solidFill>
                  <a:schemeClr val="tx1"/>
                </a:solidFill>
                <a:latin typeface="思源黑体 Normal" panose="020B0400000000000000" pitchFamily="34" charset="-122"/>
                <a:ea typeface="思源黑体 Normal" panose="020B0400000000000000" pitchFamily="34" charset="-122"/>
              </a:rPr>
              <a:t>相关链接：</a:t>
            </a:r>
            <a:r>
              <a:rPr lang="en-US" altLang="zh-CN" b="1" dirty="0">
                <a:solidFill>
                  <a:schemeClr val="tx1"/>
                </a:solidFill>
                <a:latin typeface="思源黑体 Normal" panose="020B0400000000000000" pitchFamily="34" charset="-122"/>
                <a:ea typeface="思源黑体 Normal" panose="020B0400000000000000" pitchFamily="34" charset="-122"/>
              </a:rPr>
              <a:t> Metrics </a:t>
            </a:r>
            <a:r>
              <a:rPr lang="zh-CN" altLang="en-US" b="1" dirty="0">
                <a:solidFill>
                  <a:schemeClr val="tx1"/>
                </a:solidFill>
                <a:latin typeface="思源黑体 Normal" panose="020B0400000000000000" pitchFamily="34" charset="-122"/>
                <a:ea typeface="思源黑体 Normal" panose="020B0400000000000000" pitchFamily="34" charset="-122"/>
              </a:rPr>
              <a:t>统计数据</a:t>
            </a:r>
            <a:endParaRPr lang="en-US" altLang="zh-CN" b="1" dirty="0">
              <a:solidFill>
                <a:schemeClr val="tx1"/>
              </a:solidFill>
              <a:latin typeface="思源黑体 Normal" panose="020B0400000000000000" pitchFamily="34" charset="-122"/>
              <a:ea typeface="思源黑体 Normal" panose="020B0400000000000000" pitchFamily="34" charset="-122"/>
            </a:endParaRPr>
          </a:p>
        </p:txBody>
      </p:sp>
      <p:sp>
        <p:nvSpPr>
          <p:cNvPr id="9" name="流程图: 过程 8">
            <a:extLst>
              <a:ext uri="{FF2B5EF4-FFF2-40B4-BE49-F238E27FC236}">
                <a16:creationId xmlns:a16="http://schemas.microsoft.com/office/drawing/2014/main" id="{3FAD98F6-D3AC-216C-8B84-8D5BCDB74ED4}"/>
              </a:ext>
            </a:extLst>
          </p:cNvPr>
          <p:cNvSpPr>
            <a:spLocks noChangeArrowheads="1"/>
          </p:cNvSpPr>
          <p:nvPr/>
        </p:nvSpPr>
        <p:spPr bwMode="auto">
          <a:xfrm>
            <a:off x="983432" y="5085184"/>
            <a:ext cx="3681407" cy="1512168"/>
          </a:xfrm>
          <a:prstGeom prst="flowChartProcess">
            <a:avLst/>
          </a:prstGeom>
          <a:noFill/>
          <a:ln w="19050">
            <a:solidFill>
              <a:srgbClr val="FFC000"/>
            </a:solidFill>
            <a:headEnd/>
            <a:tailEnd/>
          </a:ln>
        </p:spPr>
        <p:style>
          <a:lnRef idx="2">
            <a:schemeClr val="accent6"/>
          </a:lnRef>
          <a:fillRef idx="1">
            <a:schemeClr val="lt1"/>
          </a:fillRef>
          <a:effectRef idx="0">
            <a:schemeClr val="accent6"/>
          </a:effectRef>
          <a:fontRef idx="minor">
            <a:schemeClr val="dk1"/>
          </a:fontRef>
        </p:style>
        <p:txBody>
          <a:bodyPr lIns="67500" tIns="35100" rIns="67500" bIns="35100" anchor="ctr"/>
          <a:lstStyle/>
          <a:p>
            <a:pPr>
              <a:lnSpc>
                <a:spcPct val="150000"/>
              </a:lnSpc>
            </a:pPr>
            <a:endParaRPr lang="en-US" altLang="zh-CN" sz="1400" b="1" dirty="0">
              <a:solidFill>
                <a:schemeClr val="tx1"/>
              </a:solidFill>
              <a:latin typeface="思源黑体 Normal" panose="020B0400000000000000" pitchFamily="34" charset="-122"/>
              <a:ea typeface="思源黑体 Normal" panose="020B0400000000000000" pitchFamily="34" charset="-122"/>
            </a:endParaRPr>
          </a:p>
          <a:p>
            <a:endParaRPr lang="en-US" altLang="zh-CN" sz="1200" dirty="0">
              <a:latin typeface="思源黑体 Normal" panose="020B0400000000000000" pitchFamily="34" charset="-122"/>
              <a:ea typeface="思源黑体 Normal" panose="020B0400000000000000" pitchFamily="34" charset="-122"/>
            </a:endParaRPr>
          </a:p>
          <a:p>
            <a:endParaRPr lang="en-US" altLang="zh-CN" sz="1200" dirty="0">
              <a:latin typeface="思源黑体 Normal" panose="020B0400000000000000" pitchFamily="34" charset="-122"/>
              <a:ea typeface="思源黑体 Normal" panose="020B0400000000000000" pitchFamily="34" charset="-122"/>
            </a:endParaRPr>
          </a:p>
          <a:p>
            <a:endParaRPr lang="en-US" altLang="zh-CN" sz="1200" dirty="0">
              <a:latin typeface="思源黑体 Normal" panose="020B0400000000000000" pitchFamily="34" charset="-122"/>
              <a:ea typeface="思源黑体 Normal" panose="020B0400000000000000" pitchFamily="34" charset="-122"/>
            </a:endParaRPr>
          </a:p>
          <a:p>
            <a:pPr marL="285750" indent="-285750">
              <a:buFont typeface="Arial" panose="020B0604020202020204" pitchFamily="34" charset="0"/>
              <a:buChar char="•"/>
            </a:pPr>
            <a:r>
              <a:rPr lang="zh-CN" altLang="en-US" sz="1400" b="1" dirty="0">
                <a:latin typeface="思源黑体 Normal" panose="020B0400000000000000" pitchFamily="34" charset="-122"/>
                <a:ea typeface="思源黑体 Normal" panose="020B0400000000000000" pitchFamily="34" charset="-122"/>
              </a:rPr>
              <a:t>查看大图，右键另存为图片</a:t>
            </a:r>
            <a:endParaRPr lang="en-US" altLang="zh-CN" sz="1400" b="1" dirty="0">
              <a:latin typeface="思源黑体 Normal" panose="020B0400000000000000" pitchFamily="34" charset="-122"/>
              <a:ea typeface="思源黑体 Normal" panose="020B0400000000000000" pitchFamily="34" charset="-122"/>
            </a:endParaRPr>
          </a:p>
          <a:p>
            <a:pPr marL="285750" indent="-285750">
              <a:buFont typeface="Arial" panose="020B0604020202020204" pitchFamily="34" charset="0"/>
              <a:buChar char="•"/>
            </a:pPr>
            <a:r>
              <a:rPr lang="zh-CN" altLang="en-US" sz="1400" b="1" dirty="0">
                <a:latin typeface="思源黑体 Normal" panose="020B0400000000000000" pitchFamily="34" charset="-122"/>
                <a:ea typeface="思源黑体 Normal" panose="020B0400000000000000" pitchFamily="34" charset="-122"/>
              </a:rPr>
              <a:t>下载含有图片和文章信息的</a:t>
            </a:r>
            <a:r>
              <a:rPr lang="en-US" altLang="zh-CN" sz="1400" b="1" dirty="0">
                <a:latin typeface="思源黑体 Normal" panose="020B0400000000000000" pitchFamily="34" charset="-122"/>
                <a:ea typeface="思源黑体 Normal" panose="020B0400000000000000" pitchFamily="34" charset="-122"/>
              </a:rPr>
              <a:t>PPT</a:t>
            </a:r>
            <a:r>
              <a:rPr lang="zh-CN" altLang="en-US" sz="1400" b="1" dirty="0">
                <a:latin typeface="思源黑体 Normal" panose="020B0400000000000000" pitchFamily="34" charset="-122"/>
                <a:ea typeface="思源黑体 Normal" panose="020B0400000000000000" pitchFamily="34" charset="-122"/>
              </a:rPr>
              <a:t>版本</a:t>
            </a:r>
            <a:endParaRPr lang="en-US" altLang="zh-CN" sz="1400" b="1" dirty="0">
              <a:solidFill>
                <a:schemeClr val="tx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403258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35F2E72-61C7-56D8-9ADE-1D6A69D35F80}"/>
              </a:ext>
            </a:extLst>
          </p:cNvPr>
          <p:cNvPicPr>
            <a:picLocks noChangeAspect="1"/>
          </p:cNvPicPr>
          <p:nvPr/>
        </p:nvPicPr>
        <p:blipFill>
          <a:blip r:embed="rId3"/>
          <a:stretch>
            <a:fillRect/>
          </a:stretch>
        </p:blipFill>
        <p:spPr>
          <a:xfrm>
            <a:off x="1343472" y="764704"/>
            <a:ext cx="8104299" cy="5799257"/>
          </a:xfrm>
          <a:prstGeom prst="rect">
            <a:avLst/>
          </a:prstGeom>
        </p:spPr>
      </p:pic>
      <p:sp>
        <p:nvSpPr>
          <p:cNvPr id="8" name="Title 1"/>
          <p:cNvSpPr txBox="1">
            <a:spLocks/>
          </p:cNvSpPr>
          <p:nvPr/>
        </p:nvSpPr>
        <p:spPr bwMode="auto">
          <a:xfrm>
            <a:off x="695400" y="0"/>
            <a:ext cx="3528392" cy="620688"/>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平台使用：会议录</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
        <p:nvSpPr>
          <p:cNvPr id="6" name="Rectangle 7"/>
          <p:cNvSpPr>
            <a:spLocks noChangeArrowheads="1"/>
          </p:cNvSpPr>
          <p:nvPr/>
        </p:nvSpPr>
        <p:spPr bwMode="auto">
          <a:xfrm flipV="1">
            <a:off x="1364432" y="1868041"/>
            <a:ext cx="4371528" cy="336823"/>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5" name="圆角矩形标注 4"/>
          <p:cNvSpPr>
            <a:spLocks noChangeArrowheads="1"/>
          </p:cNvSpPr>
          <p:nvPr/>
        </p:nvSpPr>
        <p:spPr bwMode="auto">
          <a:xfrm>
            <a:off x="9499137" y="1670619"/>
            <a:ext cx="2664296" cy="1778597"/>
          </a:xfrm>
          <a:prstGeom prst="rect">
            <a:avLst/>
          </a:prstGeom>
          <a:noFill/>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endParaRPr lang="en-US" altLang="zh-CN" sz="1400" dirty="0">
              <a:latin typeface="思源黑体 Normal" panose="020B0400000000000000" pitchFamily="34" charset="-122"/>
              <a:ea typeface="思源黑体 Normal" panose="020B0400000000000000" pitchFamily="34" charset="-122"/>
            </a:endParaRPr>
          </a:p>
          <a:p>
            <a:r>
              <a:rPr lang="en-US" altLang="zh-CN" sz="1400" dirty="0">
                <a:latin typeface="思源黑体 Normal" panose="020B0400000000000000" pitchFamily="34" charset="-122"/>
                <a:ea typeface="思源黑体 Normal" panose="020B0400000000000000" pitchFamily="34" charset="-122"/>
              </a:rPr>
              <a:t>ASME</a:t>
            </a:r>
            <a:r>
              <a:rPr lang="zh-CN" altLang="en-US" sz="1400" dirty="0">
                <a:latin typeface="思源黑体 Normal" panose="020B0400000000000000" pitchFamily="34" charset="-122"/>
                <a:ea typeface="思源黑体 Normal" panose="020B0400000000000000" pitchFamily="34" charset="-122"/>
              </a:rPr>
              <a:t>会议录三种浏览方式：</a:t>
            </a:r>
            <a:endParaRPr lang="en-US" altLang="zh-CN" sz="1400" dirty="0">
              <a:latin typeface="思源黑体 Normal" panose="020B0400000000000000" pitchFamily="34" charset="-122"/>
              <a:ea typeface="思源黑体 Normal" panose="020B0400000000000000" pitchFamily="34" charset="-122"/>
            </a:endParaRPr>
          </a:p>
          <a:p>
            <a:endParaRPr lang="en-US" altLang="zh-CN" sz="14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zh-CN" altLang="en-US" sz="1400" dirty="0">
                <a:latin typeface="思源黑体 Normal" panose="020B0400000000000000" pitchFamily="34" charset="-122"/>
                <a:ea typeface="思源黑体 Normal" panose="020B0400000000000000" pitchFamily="34" charset="-122"/>
              </a:rPr>
              <a:t>按系列（</a:t>
            </a:r>
            <a:r>
              <a:rPr lang="en-US" altLang="zh-CN" sz="1400" dirty="0">
                <a:latin typeface="思源黑体 Normal" panose="020B0400000000000000" pitchFamily="34" charset="-122"/>
                <a:ea typeface="思源黑体 Normal" panose="020B0400000000000000" pitchFamily="34" charset="-122"/>
              </a:rPr>
              <a:t>60+</a:t>
            </a:r>
            <a:r>
              <a:rPr lang="zh-CN" altLang="en-US" sz="1400" dirty="0">
                <a:latin typeface="思源黑体 Normal" panose="020B0400000000000000" pitchFamily="34" charset="-122"/>
                <a:ea typeface="思源黑体 Normal" panose="020B0400000000000000" pitchFamily="34" charset="-122"/>
              </a:rPr>
              <a:t>）</a:t>
            </a:r>
            <a:endParaRPr lang="en-US" altLang="zh-CN" sz="14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zh-CN" altLang="en-US" sz="1400" dirty="0">
                <a:latin typeface="思源黑体 Normal" panose="020B0400000000000000" pitchFamily="34" charset="-122"/>
                <a:ea typeface="思源黑体 Normal" panose="020B0400000000000000" pitchFamily="34" charset="-122"/>
              </a:rPr>
              <a:t>按主题（</a:t>
            </a:r>
            <a:r>
              <a:rPr lang="en-US" altLang="zh-CN" sz="1400" dirty="0">
                <a:latin typeface="思源黑体 Normal" panose="020B0400000000000000" pitchFamily="34" charset="-122"/>
                <a:ea typeface="思源黑体 Normal" panose="020B0400000000000000" pitchFamily="34" charset="-122"/>
              </a:rPr>
              <a:t>8</a:t>
            </a:r>
            <a:r>
              <a:rPr lang="zh-CN" altLang="en-US" sz="1400" dirty="0">
                <a:latin typeface="思源黑体 Normal" panose="020B0400000000000000" pitchFamily="34" charset="-122"/>
                <a:ea typeface="思源黑体 Normal" panose="020B0400000000000000" pitchFamily="34" charset="-122"/>
              </a:rPr>
              <a:t>种）</a:t>
            </a:r>
            <a:endParaRPr lang="en-US" altLang="zh-CN" sz="14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zh-CN" altLang="en-US" sz="1400" dirty="0">
                <a:latin typeface="思源黑体 Normal" panose="020B0400000000000000" pitchFamily="34" charset="-122"/>
                <a:ea typeface="思源黑体 Normal" panose="020B0400000000000000" pitchFamily="34" charset="-122"/>
              </a:rPr>
              <a:t>按年份（</a:t>
            </a:r>
            <a:r>
              <a:rPr lang="en-US" altLang="zh-CN" sz="1400" dirty="0">
                <a:latin typeface="思源黑体 Normal" panose="020B0400000000000000" pitchFamily="34" charset="-122"/>
                <a:ea typeface="思源黑体 Normal" panose="020B0400000000000000" pitchFamily="34" charset="-122"/>
              </a:rPr>
              <a:t>2000</a:t>
            </a:r>
            <a:r>
              <a:rPr lang="zh-CN" altLang="en-US" sz="1400" dirty="0">
                <a:latin typeface="思源黑体 Normal" panose="020B0400000000000000" pitchFamily="34" charset="-122"/>
                <a:ea typeface="思源黑体 Normal" panose="020B0400000000000000" pitchFamily="34" charset="-122"/>
              </a:rPr>
              <a:t>至今）</a:t>
            </a:r>
            <a:endParaRPr lang="en-US" altLang="zh-CN" sz="1400" dirty="0">
              <a:latin typeface="思源黑体 Normal" panose="020B0400000000000000" pitchFamily="34" charset="-122"/>
              <a:ea typeface="思源黑体 Normal" panose="020B0400000000000000" pitchFamily="34" charset="-122"/>
            </a:endParaRPr>
          </a:p>
          <a:p>
            <a:endParaRPr lang="en-US" altLang="zh-CN" sz="1400" dirty="0">
              <a:latin typeface="思源黑体 Normal" panose="020B0400000000000000" pitchFamily="34" charset="-122"/>
              <a:ea typeface="思源黑体 Normal" panose="020B0400000000000000" pitchFamily="34" charset="-122"/>
            </a:endParaRPr>
          </a:p>
          <a:p>
            <a:r>
              <a:rPr lang="en-US" altLang="zh-CN" sz="1400" b="1" dirty="0">
                <a:solidFill>
                  <a:schemeClr val="accent2">
                    <a:lumMod val="75000"/>
                  </a:schemeClr>
                </a:solidFill>
                <a:latin typeface="思源黑体 Normal" panose="020B0400000000000000" pitchFamily="34" charset="-122"/>
                <a:ea typeface="思源黑体 Normal" panose="020B0400000000000000" pitchFamily="34" charset="-122"/>
              </a:rPr>
              <a:t>※</a:t>
            </a:r>
            <a:r>
              <a:rPr lang="en-US" altLang="zh-CN" sz="1400" dirty="0">
                <a:latin typeface="思源黑体 Normal" panose="020B0400000000000000" pitchFamily="34" charset="-122"/>
                <a:ea typeface="思源黑体 Normal" panose="020B0400000000000000" pitchFamily="34" charset="-122"/>
              </a:rPr>
              <a:t> ASME</a:t>
            </a:r>
            <a:r>
              <a:rPr lang="zh-CN" altLang="en-US" sz="1400" dirty="0">
                <a:latin typeface="思源黑体 Normal" panose="020B0400000000000000" pitchFamily="34" charset="-122"/>
                <a:ea typeface="思源黑体 Normal" panose="020B0400000000000000" pitchFamily="34" charset="-122"/>
              </a:rPr>
              <a:t>主办或参与合办的会议</a:t>
            </a:r>
            <a:endParaRPr lang="en-US" altLang="en-US" sz="1400" dirty="0">
              <a:latin typeface="思源黑体 Normal" panose="020B0400000000000000" pitchFamily="34" charset="-122"/>
              <a:ea typeface="思源黑体 Normal" panose="020B0400000000000000" pitchFamily="34" charset="-122"/>
            </a:endParaRPr>
          </a:p>
          <a:p>
            <a:endParaRPr lang="en-US" altLang="zh-CN" dirty="0">
              <a:latin typeface="思源黑体 Normal" panose="020B0400000000000000" pitchFamily="34" charset="-122"/>
              <a:ea typeface="思源黑体 Normal" panose="020B0400000000000000" pitchFamily="34" charset="-122"/>
            </a:endParaRPr>
          </a:p>
        </p:txBody>
      </p:sp>
      <p:sp>
        <p:nvSpPr>
          <p:cNvPr id="4" name="文本框 3">
            <a:extLst>
              <a:ext uri="{FF2B5EF4-FFF2-40B4-BE49-F238E27FC236}">
                <a16:creationId xmlns:a16="http://schemas.microsoft.com/office/drawing/2014/main" id="{5AA0696C-BCAA-9B61-263E-525B16F31D1E}"/>
              </a:ext>
            </a:extLst>
          </p:cNvPr>
          <p:cNvSpPr txBox="1"/>
          <p:nvPr/>
        </p:nvSpPr>
        <p:spPr>
          <a:xfrm>
            <a:off x="119336" y="4077072"/>
            <a:ext cx="3600400" cy="336823"/>
          </a:xfrm>
          <a:prstGeom prst="rect">
            <a:avLst/>
          </a:prstGeom>
          <a:noFill/>
          <a:ln w="190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lang="zh-CN" altLang="en-US" sz="1200" b="1" dirty="0">
                <a:solidFill>
                  <a:schemeClr val="tx1"/>
                </a:solidFill>
                <a:latin typeface="思源黑体 Normal" panose="020B0400000000000000" pitchFamily="34" charset="-122"/>
                <a:ea typeface="思源黑体 Normal" panose="020B0400000000000000" pitchFamily="34" charset="-122"/>
              </a:rPr>
              <a:t>最新会议论文</a:t>
            </a:r>
            <a:endParaRPr lang="en-US" altLang="zh-CN" sz="1200" b="1" dirty="0">
              <a:solidFill>
                <a:schemeClr val="tx1"/>
              </a:solidFill>
              <a:latin typeface="思源黑体 Normal" panose="020B0400000000000000" pitchFamily="34" charset="-122"/>
              <a:ea typeface="思源黑体 Normal" panose="020B0400000000000000" pitchFamily="34" charset="-122"/>
            </a:endParaRPr>
          </a:p>
        </p:txBody>
      </p:sp>
      <p:sp>
        <p:nvSpPr>
          <p:cNvPr id="10" name="文本框 9">
            <a:extLst>
              <a:ext uri="{FF2B5EF4-FFF2-40B4-BE49-F238E27FC236}">
                <a16:creationId xmlns:a16="http://schemas.microsoft.com/office/drawing/2014/main" id="{7FBA3A41-1E93-1B15-AE22-E1C2039D42E4}"/>
              </a:ext>
            </a:extLst>
          </p:cNvPr>
          <p:cNvSpPr txBox="1"/>
          <p:nvPr/>
        </p:nvSpPr>
        <p:spPr>
          <a:xfrm>
            <a:off x="6888088" y="6093296"/>
            <a:ext cx="4464496" cy="336823"/>
          </a:xfrm>
          <a:prstGeom prst="rect">
            <a:avLst/>
          </a:prstGeom>
          <a:noFill/>
          <a:ln w="19050">
            <a:solidFill>
              <a:srgbClr val="F7B229"/>
            </a:solid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zh-CN"/>
            </a:defPPr>
            <a:lvl1pPr algn="r">
              <a:lnSpc>
                <a:spcPct val="150000"/>
              </a:lnSpc>
              <a:defRPr sz="1000" b="1">
                <a:solidFill>
                  <a:schemeClr val="tx1"/>
                </a:solidFill>
                <a:latin typeface="等线" panose="02010600030101010101" pitchFamily="2" charset="-122"/>
                <a:ea typeface="等线" panose="02010600030101010101" pitchFamily="2" charset="-122"/>
              </a:defRPr>
            </a:lvl1pPr>
          </a:lstStyle>
          <a:p>
            <a:r>
              <a:rPr lang="en-US" altLang="zh-CN" sz="1200" dirty="0">
                <a:latin typeface="思源黑体 Normal" panose="020B0400000000000000" pitchFamily="34" charset="-122"/>
                <a:ea typeface="思源黑体 Normal" panose="020B0400000000000000" pitchFamily="34" charset="-122"/>
              </a:rPr>
              <a:t>Scopus/EI/ISI</a:t>
            </a:r>
            <a:r>
              <a:rPr lang="zh-CN" altLang="en-US" sz="1200" dirty="0">
                <a:latin typeface="思源黑体 Normal" panose="020B0400000000000000" pitchFamily="34" charset="-122"/>
                <a:ea typeface="思源黑体 Normal" panose="020B0400000000000000" pitchFamily="34" charset="-122"/>
              </a:rPr>
              <a:t>等索引发现系统收录</a:t>
            </a:r>
            <a:endParaRPr lang="en-US" altLang="zh-CN" sz="1200" dirty="0">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5369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800373" y="3212976"/>
            <a:ext cx="8640001" cy="3099683"/>
          </a:xfrm>
          <a:prstGeom prst="rect">
            <a:avLst/>
          </a:prstGeom>
          <a:ln>
            <a:noFill/>
          </a:ln>
          <a:effectLst>
            <a:outerShdw blurRad="292100" dist="139700" dir="2700000" algn="tl" rotWithShape="0">
              <a:srgbClr val="333333">
                <a:alpha val="65000"/>
              </a:srgbClr>
            </a:outerShdw>
          </a:effectLst>
        </p:spPr>
      </p:pic>
      <p:pic>
        <p:nvPicPr>
          <p:cNvPr id="6150" name="Picture 6"/>
          <p:cNvPicPr>
            <a:picLocks noChangeAspect="1" noChangeArrowheads="1"/>
          </p:cNvPicPr>
          <p:nvPr/>
        </p:nvPicPr>
        <p:blipFill>
          <a:blip r:embed="rId4"/>
          <a:srcRect/>
          <a:stretch>
            <a:fillRect/>
          </a:stretch>
        </p:blipFill>
        <p:spPr bwMode="auto">
          <a:xfrm>
            <a:off x="2783152" y="908720"/>
            <a:ext cx="8640000" cy="1951758"/>
          </a:xfrm>
          <a:prstGeom prst="rect">
            <a:avLst/>
          </a:prstGeom>
          <a:ln>
            <a:noFill/>
          </a:ln>
          <a:effectLst>
            <a:outerShdw blurRad="292100" dist="139700" dir="2700000" algn="tl" rotWithShape="0">
              <a:srgbClr val="333333">
                <a:alpha val="65000"/>
              </a:srgbClr>
            </a:outerShdw>
          </a:effectLst>
        </p:spPr>
      </p:pic>
      <p:sp>
        <p:nvSpPr>
          <p:cNvPr id="13" name="Rectangle 7"/>
          <p:cNvSpPr>
            <a:spLocks noChangeArrowheads="1"/>
          </p:cNvSpPr>
          <p:nvPr/>
        </p:nvSpPr>
        <p:spPr bwMode="auto">
          <a:xfrm>
            <a:off x="2830359" y="3688679"/>
            <a:ext cx="5472608" cy="360039"/>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16" name="圆角矩形标注 8"/>
          <p:cNvSpPr>
            <a:spLocks noChangeArrowheads="1"/>
          </p:cNvSpPr>
          <p:nvPr/>
        </p:nvSpPr>
        <p:spPr bwMode="auto">
          <a:xfrm>
            <a:off x="263352" y="4368983"/>
            <a:ext cx="2448272" cy="1004233"/>
          </a:xfrm>
          <a:prstGeom prst="wedgeRoundRectCallout">
            <a:avLst>
              <a:gd name="adj1" fmla="val 19868"/>
              <a:gd name="adj2" fmla="val -69370"/>
              <a:gd name="adj3" fmla="val 16667"/>
            </a:avLst>
          </a:prstGeom>
          <a:noFill/>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marL="285750" indent="-285750">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最新会议论文</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该会议的所有年份</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按会议涉及主题浏览</a:t>
            </a:r>
            <a:endParaRPr lang="en-US" altLang="zh-CN" sz="1600" dirty="0">
              <a:latin typeface="思源黑体 Normal" panose="020B0400000000000000" pitchFamily="34" charset="-122"/>
              <a:ea typeface="思源黑体 Normal" panose="020B0400000000000000" pitchFamily="34" charset="-122"/>
            </a:endParaRPr>
          </a:p>
        </p:txBody>
      </p:sp>
      <p:sp>
        <p:nvSpPr>
          <p:cNvPr id="9" name="圆角矩形标注 8"/>
          <p:cNvSpPr>
            <a:spLocks noChangeArrowheads="1"/>
          </p:cNvSpPr>
          <p:nvPr/>
        </p:nvSpPr>
        <p:spPr bwMode="auto">
          <a:xfrm>
            <a:off x="407368" y="1556792"/>
            <a:ext cx="1944216" cy="1080120"/>
          </a:xfrm>
          <a:prstGeom prst="wedgeRoundRectCallout">
            <a:avLst>
              <a:gd name="adj1" fmla="val 63382"/>
              <a:gd name="adj2" fmla="val -17824"/>
              <a:gd name="adj3" fmla="val 16667"/>
            </a:avLst>
          </a:prstGeom>
          <a:noFill/>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按系列浏览</a:t>
            </a:r>
            <a:endParaRPr lang="en-US" altLang="zh-CN" sz="1600" dirty="0">
              <a:latin typeface="思源黑体 Normal" panose="020B0400000000000000" pitchFamily="34" charset="-122"/>
              <a:ea typeface="思源黑体 Normal" panose="020B0400000000000000" pitchFamily="34" charset="-122"/>
            </a:endParaRPr>
          </a:p>
          <a:p>
            <a:r>
              <a:rPr lang="zh-CN" altLang="en-US" sz="1600" dirty="0">
                <a:latin typeface="思源黑体 Normal" panose="020B0400000000000000" pitchFamily="34" charset="-122"/>
                <a:ea typeface="思源黑体 Normal" panose="020B0400000000000000" pitchFamily="34" charset="-122"/>
              </a:rPr>
              <a:t>一共有</a:t>
            </a:r>
            <a:r>
              <a:rPr lang="en-US" altLang="zh-CN" sz="1600" dirty="0">
                <a:latin typeface="思源黑体 Normal" panose="020B0400000000000000" pitchFamily="34" charset="-122"/>
                <a:ea typeface="思源黑体 Normal" panose="020B0400000000000000" pitchFamily="34" charset="-122"/>
              </a:rPr>
              <a:t>60</a:t>
            </a:r>
            <a:r>
              <a:rPr lang="zh-CN" altLang="en-US" sz="1600" dirty="0">
                <a:latin typeface="思源黑体 Normal" panose="020B0400000000000000" pitchFamily="34" charset="-122"/>
                <a:ea typeface="思源黑体 Normal" panose="020B0400000000000000" pitchFamily="34" charset="-122"/>
              </a:rPr>
              <a:t>多种会议、</a:t>
            </a:r>
            <a:endParaRPr lang="en-US" altLang="zh-CN" sz="1600" dirty="0">
              <a:latin typeface="思源黑体 Normal" panose="020B0400000000000000" pitchFamily="34" charset="-122"/>
              <a:ea typeface="思源黑体 Normal" panose="020B0400000000000000" pitchFamily="34" charset="-122"/>
            </a:endParaRPr>
          </a:p>
          <a:p>
            <a:r>
              <a:rPr lang="zh-CN" altLang="en-US" sz="1600" dirty="0">
                <a:latin typeface="思源黑体 Normal" panose="020B0400000000000000" pitchFamily="34" charset="-122"/>
                <a:ea typeface="思源黑体 Normal" panose="020B0400000000000000" pitchFamily="34" charset="-122"/>
              </a:rPr>
              <a:t>按首字母顺序排列</a:t>
            </a:r>
            <a:endParaRPr lang="en-US" altLang="zh-CN" sz="1600" dirty="0">
              <a:latin typeface="思源黑体 Normal" panose="020B0400000000000000" pitchFamily="34" charset="-122"/>
              <a:ea typeface="思源黑体 Normal" panose="020B0400000000000000" pitchFamily="34" charset="-122"/>
            </a:endParaRPr>
          </a:p>
        </p:txBody>
      </p:sp>
      <p:sp>
        <p:nvSpPr>
          <p:cNvPr id="2" name="Title 1">
            <a:extLst>
              <a:ext uri="{FF2B5EF4-FFF2-40B4-BE49-F238E27FC236}">
                <a16:creationId xmlns:a16="http://schemas.microsoft.com/office/drawing/2014/main" id="{6CF33FC5-2896-A740-D644-5F2860767D78}"/>
              </a:ext>
            </a:extLst>
          </p:cNvPr>
          <p:cNvSpPr txBox="1">
            <a:spLocks/>
          </p:cNvSpPr>
          <p:nvPr/>
        </p:nvSpPr>
        <p:spPr bwMode="auto">
          <a:xfrm>
            <a:off x="695400" y="0"/>
            <a:ext cx="3528392" cy="620688"/>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平台使用：会议录</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202044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fade">
                                      <p:cBhvr>
                                        <p:cTn id="12" dur="500"/>
                                        <p:tgtEl>
                                          <p:spTgt spid="614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7408" y="3503530"/>
            <a:ext cx="7128792" cy="2947852"/>
          </a:xfrm>
          <a:prstGeom prst="rect">
            <a:avLst/>
          </a:prstGeom>
          <a:ln>
            <a:noFill/>
          </a:ln>
          <a:effectLst>
            <a:outerShdw blurRad="292100" dist="139700" dir="2700000" algn="tl" rotWithShape="0">
              <a:srgbClr val="333333">
                <a:alpha val="65000"/>
              </a:srgbClr>
            </a:outerShdw>
          </a:effec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67408" y="878359"/>
            <a:ext cx="8446294" cy="2476112"/>
          </a:xfrm>
          <a:prstGeom prst="rect">
            <a:avLst/>
          </a:prstGeom>
          <a:ln>
            <a:noFill/>
          </a:ln>
          <a:effectLst>
            <a:outerShdw blurRad="292100" dist="139700" dir="2700000" algn="tl" rotWithShape="0">
              <a:srgbClr val="333333">
                <a:alpha val="65000"/>
              </a:srgbClr>
            </a:outerShdw>
          </a:effectLst>
        </p:spPr>
      </p:pic>
      <p:sp>
        <p:nvSpPr>
          <p:cNvPr id="8" name="圆角矩形标注 7"/>
          <p:cNvSpPr>
            <a:spLocks noChangeArrowheads="1"/>
          </p:cNvSpPr>
          <p:nvPr/>
        </p:nvSpPr>
        <p:spPr bwMode="auto">
          <a:xfrm>
            <a:off x="9480376" y="1412776"/>
            <a:ext cx="2665176" cy="1330496"/>
          </a:xfrm>
          <a:prstGeom prst="wedgeRoundRectCallout">
            <a:avLst>
              <a:gd name="adj1" fmla="val -56936"/>
              <a:gd name="adj2" fmla="val -24087"/>
              <a:gd name="adj3" fmla="val 16667"/>
            </a:avLst>
          </a:prstGeom>
          <a:noFill/>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点开某一年的会议，</a:t>
            </a:r>
            <a:endParaRPr lang="en-US" altLang="zh-CN" sz="1600" dirty="0">
              <a:latin typeface="思源黑体 Normal" panose="020B0400000000000000" pitchFamily="34" charset="-122"/>
              <a:ea typeface="思源黑体 Normal" panose="020B0400000000000000" pitchFamily="34" charset="-122"/>
            </a:endParaRPr>
          </a:p>
          <a:p>
            <a:r>
              <a:rPr lang="zh-CN" altLang="en-US" sz="1600" dirty="0">
                <a:latin typeface="思源黑体 Normal" panose="020B0400000000000000" pitchFamily="34" charset="-122"/>
                <a:ea typeface="思源黑体 Normal" panose="020B0400000000000000" pitchFamily="34" charset="-122"/>
              </a:rPr>
              <a:t>可看见当年会议录的卷数。</a:t>
            </a:r>
            <a:endParaRPr lang="en-US" altLang="zh-CN" sz="1600" dirty="0">
              <a:latin typeface="思源黑体 Normal" panose="020B0400000000000000" pitchFamily="34" charset="-122"/>
              <a:ea typeface="思源黑体 Normal" panose="020B0400000000000000" pitchFamily="34" charset="-122"/>
            </a:endParaRPr>
          </a:p>
          <a:p>
            <a:pPr>
              <a:lnSpc>
                <a:spcPts val="1000"/>
              </a:lnSpc>
            </a:pPr>
            <a:endParaRPr lang="en-US" altLang="zh-CN" sz="1600" dirty="0">
              <a:latin typeface="思源黑体 Normal" panose="020B0400000000000000" pitchFamily="34" charset="-122"/>
              <a:ea typeface="思源黑体 Normal" panose="020B0400000000000000" pitchFamily="34" charset="-122"/>
            </a:endParaRPr>
          </a:p>
          <a:p>
            <a:r>
              <a:rPr lang="en-US" altLang="zh-CN" sz="1600" b="1" dirty="0">
                <a:solidFill>
                  <a:schemeClr val="accent2">
                    <a:lumMod val="75000"/>
                  </a:schemeClr>
                </a:solidFill>
                <a:latin typeface="思源黑体 Normal" panose="020B0400000000000000" pitchFamily="34" charset="-122"/>
                <a:ea typeface="思源黑体 Normal" panose="020B0400000000000000" pitchFamily="34" charset="-122"/>
              </a:rPr>
              <a:t>※</a:t>
            </a:r>
            <a:r>
              <a:rPr lang="en-US" altLang="zh-CN" sz="1600" dirty="0">
                <a:solidFill>
                  <a:schemeClr val="accent2">
                    <a:lumMod val="75000"/>
                  </a:schemeClr>
                </a:solidFill>
                <a:latin typeface="思源黑体 Normal" panose="020B0400000000000000" pitchFamily="34" charset="-122"/>
                <a:ea typeface="思源黑体 Normal" panose="020B0400000000000000" pitchFamily="34" charset="-122"/>
              </a:rPr>
              <a:t> </a:t>
            </a:r>
            <a:r>
              <a:rPr lang="zh-CN" altLang="en-US" sz="1600" dirty="0">
                <a:latin typeface="思源黑体 Normal" panose="020B0400000000000000" pitchFamily="34" charset="-122"/>
                <a:ea typeface="思源黑体 Normal" panose="020B0400000000000000" pitchFamily="34" charset="-122"/>
              </a:rPr>
              <a:t>有些会议录一年仅一卷</a:t>
            </a:r>
            <a:endParaRPr lang="en-US" altLang="zh-CN" sz="1600" dirty="0">
              <a:latin typeface="思源黑体 Normal" panose="020B0400000000000000" pitchFamily="34" charset="-122"/>
              <a:ea typeface="思源黑体 Normal" panose="020B0400000000000000" pitchFamily="34" charset="-122"/>
            </a:endParaRPr>
          </a:p>
        </p:txBody>
      </p:sp>
      <p:sp>
        <p:nvSpPr>
          <p:cNvPr id="6" name="圆角矩形标注 5"/>
          <p:cNvSpPr>
            <a:spLocks noChangeArrowheads="1"/>
          </p:cNvSpPr>
          <p:nvPr/>
        </p:nvSpPr>
        <p:spPr bwMode="auto">
          <a:xfrm>
            <a:off x="8508708" y="4149080"/>
            <a:ext cx="1979780" cy="936104"/>
          </a:xfrm>
          <a:prstGeom prst="wedgeRoundRectCallout">
            <a:avLst>
              <a:gd name="adj1" fmla="val -58780"/>
              <a:gd name="adj2" fmla="val -24087"/>
              <a:gd name="adj3" fmla="val 16667"/>
            </a:avLst>
          </a:prstGeom>
          <a:noFill/>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点开某一卷，可快速查询某一年会议录的所有卷数。</a:t>
            </a:r>
            <a:endParaRPr lang="en-US" altLang="zh-CN" sz="1600" dirty="0">
              <a:latin typeface="思源黑体 Normal" panose="020B0400000000000000" pitchFamily="34" charset="-122"/>
              <a:ea typeface="思源黑体 Normal" panose="020B0400000000000000" pitchFamily="34" charset="-122"/>
            </a:endParaRPr>
          </a:p>
        </p:txBody>
      </p:sp>
      <p:sp>
        <p:nvSpPr>
          <p:cNvPr id="2" name="Title 1">
            <a:extLst>
              <a:ext uri="{FF2B5EF4-FFF2-40B4-BE49-F238E27FC236}">
                <a16:creationId xmlns:a16="http://schemas.microsoft.com/office/drawing/2014/main" id="{867CF53D-D816-7948-3E27-DE871D3C379B}"/>
              </a:ext>
            </a:extLst>
          </p:cNvPr>
          <p:cNvSpPr txBox="1">
            <a:spLocks/>
          </p:cNvSpPr>
          <p:nvPr/>
        </p:nvSpPr>
        <p:spPr bwMode="auto">
          <a:xfrm>
            <a:off x="695400" y="0"/>
            <a:ext cx="3528392" cy="620688"/>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平台使用：会议录</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94488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500"/>
                                        <p:tgtEl>
                                          <p:spTgt spid="717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BE9A7BF-BF52-1CE2-9AFD-91DC4474C44B}"/>
              </a:ext>
            </a:extLst>
          </p:cNvPr>
          <p:cNvPicPr>
            <a:picLocks noChangeAspect="1"/>
          </p:cNvPicPr>
          <p:nvPr/>
        </p:nvPicPr>
        <p:blipFill>
          <a:blip r:embed="rId3"/>
          <a:stretch>
            <a:fillRect/>
          </a:stretch>
        </p:blipFill>
        <p:spPr>
          <a:xfrm>
            <a:off x="335360" y="836711"/>
            <a:ext cx="6624736" cy="5260457"/>
          </a:xfrm>
          <a:prstGeom prst="rect">
            <a:avLst/>
          </a:prstGeom>
          <a:ln>
            <a:noFill/>
          </a:ln>
          <a:effectLst>
            <a:outerShdw blurRad="292100" dist="139700" dir="2700000" algn="tl" rotWithShape="0">
              <a:srgbClr val="333333">
                <a:alpha val="65000"/>
              </a:srgbClr>
            </a:outerShdw>
          </a:effectLst>
        </p:spPr>
      </p:pic>
      <p:sp>
        <p:nvSpPr>
          <p:cNvPr id="7" name="圆角矩形标注 6"/>
          <p:cNvSpPr>
            <a:spLocks noChangeArrowheads="1"/>
          </p:cNvSpPr>
          <p:nvPr/>
        </p:nvSpPr>
        <p:spPr bwMode="auto">
          <a:xfrm>
            <a:off x="4583832" y="2280744"/>
            <a:ext cx="6984775" cy="3816424"/>
          </a:xfrm>
          <a:prstGeom prst="wedgeRoundRectCallout">
            <a:avLst>
              <a:gd name="adj1" fmla="val -57457"/>
              <a:gd name="adj2" fmla="val -20560"/>
              <a:gd name="adj3" fmla="val 16667"/>
            </a:avLst>
          </a:prstGeom>
          <a:solidFill>
            <a:schemeClr val="bg1"/>
          </a:solidFill>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nSpc>
                <a:spcPct val="150000"/>
              </a:lnSpc>
            </a:pPr>
            <a:r>
              <a:rPr lang="zh-CN" altLang="en-US" sz="1600" b="1" dirty="0">
                <a:latin typeface="思源黑体 Normal" panose="020B0400000000000000" pitchFamily="34" charset="-122"/>
                <a:ea typeface="思源黑体 Normal" panose="020B0400000000000000" pitchFamily="34" charset="-122"/>
              </a:rPr>
              <a:t>按主题浏览：</a:t>
            </a:r>
            <a:endParaRPr lang="en-US" altLang="zh-CN" sz="1600" b="1" dirty="0">
              <a:latin typeface="思源黑体 Normal" panose="020B0400000000000000" pitchFamily="34" charset="-122"/>
              <a:ea typeface="思源黑体 Normal" panose="020B0400000000000000" pitchFamily="34" charset="-122"/>
            </a:endParaRPr>
          </a:p>
          <a:p>
            <a:pPr fontAlgn="base">
              <a:lnSpc>
                <a:spcPct val="150000"/>
              </a:lnSpc>
            </a:pPr>
            <a:r>
              <a:rPr lang="en-US" altLang="en-US" sz="1600" dirty="0">
                <a:latin typeface="思源黑体 Normal" panose="020B0400000000000000" pitchFamily="34" charset="-122"/>
              </a:rPr>
              <a:t>Multidisciplinary Engineering  </a:t>
            </a:r>
            <a:r>
              <a:rPr lang="zh-CN" altLang="en-US" sz="1600" dirty="0">
                <a:latin typeface="思源黑体 Normal" panose="020B0400000000000000" pitchFamily="34" charset="-122"/>
                <a:ea typeface="思源黑体 Normal" panose="020B0400000000000000" pitchFamily="34" charset="-122"/>
              </a:rPr>
              <a:t>多学科工程</a:t>
            </a:r>
            <a:endParaRPr lang="en-US" altLang="en-US" sz="1600" dirty="0">
              <a:latin typeface="思源黑体 Normal" panose="020B0400000000000000" pitchFamily="34" charset="-122"/>
            </a:endParaRPr>
          </a:p>
          <a:p>
            <a:pPr fontAlgn="base">
              <a:lnSpc>
                <a:spcPct val="150000"/>
              </a:lnSpc>
            </a:pPr>
            <a:r>
              <a:rPr lang="en-US" altLang="en-US" sz="1600" dirty="0">
                <a:latin typeface="思源黑体 Normal" panose="020B0400000000000000" pitchFamily="34" charset="-122"/>
              </a:rPr>
              <a:t>Biomedical and Biotechnology Engineering  </a:t>
            </a:r>
            <a:r>
              <a:rPr lang="zh-CN" altLang="en-US" sz="1600" dirty="0">
                <a:latin typeface="思源黑体 Normal" panose="020B0400000000000000" pitchFamily="34" charset="-122"/>
                <a:ea typeface="思源黑体 Normal" panose="020B0400000000000000" pitchFamily="34" charset="-122"/>
              </a:rPr>
              <a:t>生物医学和生物技术工程</a:t>
            </a:r>
            <a:endParaRPr lang="en-US" altLang="en-US" sz="1600" dirty="0">
              <a:latin typeface="思源黑体 Normal" panose="020B0400000000000000" pitchFamily="34" charset="-122"/>
            </a:endParaRPr>
          </a:p>
          <a:p>
            <a:pPr fontAlgn="base">
              <a:lnSpc>
                <a:spcPct val="150000"/>
              </a:lnSpc>
            </a:pPr>
            <a:r>
              <a:rPr lang="en-US" altLang="en-US" sz="1600" dirty="0">
                <a:latin typeface="思源黑体 Normal" panose="020B0400000000000000" pitchFamily="34" charset="-122"/>
              </a:rPr>
              <a:t>Design Engineering  </a:t>
            </a:r>
            <a:r>
              <a:rPr lang="zh-CN" altLang="en-US" sz="1600" dirty="0">
                <a:latin typeface="思源黑体 Normal" panose="020B0400000000000000" pitchFamily="34" charset="-122"/>
                <a:ea typeface="思源黑体 Normal" panose="020B0400000000000000" pitchFamily="34" charset="-122"/>
              </a:rPr>
              <a:t>工程设计</a:t>
            </a:r>
            <a:endParaRPr lang="en-US" altLang="en-US" sz="1600" dirty="0">
              <a:latin typeface="思源黑体 Normal" panose="020B0400000000000000" pitchFamily="34" charset="-122"/>
            </a:endParaRPr>
          </a:p>
          <a:p>
            <a:pPr fontAlgn="base">
              <a:lnSpc>
                <a:spcPct val="150000"/>
              </a:lnSpc>
            </a:pPr>
            <a:r>
              <a:rPr lang="en-US" altLang="en-US" sz="1600" dirty="0">
                <a:latin typeface="思源黑体 Normal" panose="020B0400000000000000" pitchFamily="34" charset="-122"/>
              </a:rPr>
              <a:t>Manufacturing and Materials Engineering  </a:t>
            </a:r>
            <a:r>
              <a:rPr lang="zh-CN" altLang="en-US" sz="1600" dirty="0">
                <a:latin typeface="思源黑体 Normal" panose="020B0400000000000000" pitchFamily="34" charset="-122"/>
                <a:ea typeface="思源黑体 Normal" panose="020B0400000000000000" pitchFamily="34" charset="-122"/>
              </a:rPr>
              <a:t>制造与材料工程</a:t>
            </a:r>
            <a:endParaRPr lang="en-US" altLang="en-US" sz="1600" dirty="0">
              <a:latin typeface="思源黑体 Normal" panose="020B0400000000000000" pitchFamily="34" charset="-122"/>
            </a:endParaRPr>
          </a:p>
          <a:p>
            <a:pPr fontAlgn="base">
              <a:lnSpc>
                <a:spcPct val="150000"/>
              </a:lnSpc>
            </a:pPr>
            <a:r>
              <a:rPr lang="en-US" altLang="en-US" sz="1600" dirty="0">
                <a:latin typeface="思源黑体 Normal" panose="020B0400000000000000" pitchFamily="34" charset="-122"/>
              </a:rPr>
              <a:t>Microtechnology and Nanotechnology  </a:t>
            </a:r>
            <a:r>
              <a:rPr lang="zh-CN" altLang="en-US" sz="1600" dirty="0">
                <a:latin typeface="思源黑体 Normal" panose="020B0400000000000000" pitchFamily="34" charset="-122"/>
                <a:ea typeface="思源黑体 Normal" panose="020B0400000000000000" pitchFamily="34" charset="-122"/>
              </a:rPr>
              <a:t>微米</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纳米技术</a:t>
            </a:r>
            <a:endParaRPr lang="en-US" altLang="en-US" sz="1600" dirty="0">
              <a:latin typeface="思源黑体 Normal" panose="020B0400000000000000" pitchFamily="34" charset="-122"/>
            </a:endParaRPr>
          </a:p>
          <a:p>
            <a:pPr fontAlgn="base">
              <a:lnSpc>
                <a:spcPct val="150000"/>
              </a:lnSpc>
            </a:pPr>
            <a:r>
              <a:rPr lang="en-US" altLang="en-US" sz="1600" dirty="0">
                <a:latin typeface="思源黑体 Normal" panose="020B0400000000000000" pitchFamily="34" charset="-122"/>
              </a:rPr>
              <a:t>Nuclear Engineering  </a:t>
            </a:r>
            <a:r>
              <a:rPr lang="zh-CN" altLang="en-US" sz="1600" dirty="0">
                <a:latin typeface="思源黑体 Normal" panose="020B0400000000000000" pitchFamily="34" charset="-122"/>
                <a:ea typeface="思源黑体 Normal" panose="020B0400000000000000" pitchFamily="34" charset="-122"/>
              </a:rPr>
              <a:t>核工程</a:t>
            </a:r>
            <a:endParaRPr lang="en-US" altLang="en-US" sz="1600" dirty="0">
              <a:latin typeface="思源黑体 Normal" panose="020B0400000000000000" pitchFamily="34" charset="-122"/>
            </a:endParaRPr>
          </a:p>
          <a:p>
            <a:pPr fontAlgn="base">
              <a:lnSpc>
                <a:spcPct val="150000"/>
              </a:lnSpc>
            </a:pPr>
            <a:r>
              <a:rPr lang="en-US" altLang="en-US" sz="1600" dirty="0">
                <a:latin typeface="思源黑体 Normal" panose="020B0400000000000000" pitchFamily="34" charset="-122"/>
              </a:rPr>
              <a:t>Power and Energy  </a:t>
            </a:r>
            <a:r>
              <a:rPr lang="zh-CN" altLang="en-US" sz="1600" dirty="0">
                <a:latin typeface="思源黑体 Normal" panose="020B0400000000000000" pitchFamily="34" charset="-122"/>
                <a:ea typeface="思源黑体 Normal" panose="020B0400000000000000" pitchFamily="34" charset="-122"/>
              </a:rPr>
              <a:t>动力与能源</a:t>
            </a:r>
            <a:endParaRPr lang="en-US" altLang="zh-CN" sz="1600" dirty="0">
              <a:latin typeface="思源黑体 Normal" panose="020B0400000000000000" pitchFamily="34" charset="-122"/>
              <a:ea typeface="思源黑体 Normal" panose="020B0400000000000000" pitchFamily="34" charset="-122"/>
            </a:endParaRPr>
          </a:p>
          <a:p>
            <a:pPr fontAlgn="base">
              <a:lnSpc>
                <a:spcPct val="150000"/>
              </a:lnSpc>
            </a:pPr>
            <a:r>
              <a:rPr lang="en-US" altLang="en-US" sz="1600" dirty="0">
                <a:latin typeface="思源黑体 Normal" panose="020B0400000000000000" pitchFamily="34" charset="-122"/>
              </a:rPr>
              <a:t>Pressure Technology  </a:t>
            </a:r>
            <a:r>
              <a:rPr lang="zh-CN" altLang="en-US" sz="1600" dirty="0">
                <a:latin typeface="思源黑体 Normal" panose="020B0400000000000000" pitchFamily="34" charset="-122"/>
                <a:ea typeface="思源黑体 Normal" panose="020B0400000000000000" pitchFamily="34" charset="-122"/>
              </a:rPr>
              <a:t>压力技术</a:t>
            </a:r>
            <a:endParaRPr lang="en-US" altLang="zh-CN" sz="1600" dirty="0">
              <a:latin typeface="思源黑体 Normal" panose="020B0400000000000000" pitchFamily="34" charset="-122"/>
              <a:ea typeface="思源黑体 Normal" panose="020B0400000000000000" pitchFamily="34" charset="-122"/>
            </a:endParaRPr>
          </a:p>
        </p:txBody>
      </p:sp>
      <p:sp>
        <p:nvSpPr>
          <p:cNvPr id="2" name="Title 1">
            <a:extLst>
              <a:ext uri="{FF2B5EF4-FFF2-40B4-BE49-F238E27FC236}">
                <a16:creationId xmlns:a16="http://schemas.microsoft.com/office/drawing/2014/main" id="{508CFE96-0A40-63B3-7A6E-D42FAE953B15}"/>
              </a:ext>
            </a:extLst>
          </p:cNvPr>
          <p:cNvSpPr txBox="1">
            <a:spLocks/>
          </p:cNvSpPr>
          <p:nvPr/>
        </p:nvSpPr>
        <p:spPr bwMode="auto">
          <a:xfrm>
            <a:off x="695400" y="0"/>
            <a:ext cx="3528392" cy="620688"/>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平台使用：会议录</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61501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559496" y="1079452"/>
            <a:ext cx="7920000" cy="4699096"/>
          </a:xfrm>
          <a:prstGeom prst="rect">
            <a:avLst/>
          </a:prstGeom>
          <a:ln>
            <a:noFill/>
          </a:ln>
          <a:effectLst>
            <a:outerShdw blurRad="292100" dist="139700" dir="2700000" algn="tl" rotWithShape="0">
              <a:srgbClr val="333333">
                <a:alpha val="65000"/>
              </a:srgbClr>
            </a:outerShdw>
          </a:effectLst>
        </p:spPr>
      </p:pic>
      <p:sp>
        <p:nvSpPr>
          <p:cNvPr id="7" name="圆角矩形标注 6"/>
          <p:cNvSpPr>
            <a:spLocks noChangeArrowheads="1"/>
          </p:cNvSpPr>
          <p:nvPr/>
        </p:nvSpPr>
        <p:spPr bwMode="auto">
          <a:xfrm>
            <a:off x="9912424" y="1916832"/>
            <a:ext cx="1728192" cy="1224136"/>
          </a:xfrm>
          <a:prstGeom prst="wedgeRoundRectCallout">
            <a:avLst>
              <a:gd name="adj1" fmla="val -67143"/>
              <a:gd name="adj2" fmla="val -24396"/>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nSpc>
                <a:spcPct val="150000"/>
              </a:lnSpc>
            </a:pPr>
            <a:r>
              <a:rPr lang="zh-CN" altLang="en-US" sz="1600" dirty="0">
                <a:latin typeface="思源黑体 Normal" panose="020B0400000000000000" pitchFamily="34" charset="-122"/>
                <a:ea typeface="思源黑体 Normal" panose="020B0400000000000000" pitchFamily="34" charset="-122"/>
              </a:rPr>
              <a:t>按年份浏览：</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pPr>
            <a:r>
              <a:rPr lang="zh-CN" altLang="en-US" sz="1600" dirty="0">
                <a:latin typeface="思源黑体 Normal" panose="020B0400000000000000" pitchFamily="34" charset="-122"/>
                <a:ea typeface="思源黑体 Normal" panose="020B0400000000000000" pitchFamily="34" charset="-122"/>
              </a:rPr>
              <a:t>每种会议按卷数</a:t>
            </a:r>
            <a:endParaRPr lang="en-US" altLang="zh-CN" sz="1600" dirty="0">
              <a:latin typeface="思源黑体 Normal" panose="020B0400000000000000" pitchFamily="34" charset="-122"/>
              <a:ea typeface="思源黑体 Normal" panose="020B0400000000000000" pitchFamily="34" charset="-122"/>
            </a:endParaRPr>
          </a:p>
          <a:p>
            <a:pPr>
              <a:lnSpc>
                <a:spcPct val="150000"/>
              </a:lnSpc>
            </a:pPr>
            <a:r>
              <a:rPr lang="zh-CN" altLang="en-US" sz="1600" dirty="0">
                <a:latin typeface="思源黑体 Normal" panose="020B0400000000000000" pitchFamily="34" charset="-122"/>
                <a:ea typeface="思源黑体 Normal" panose="020B0400000000000000" pitchFamily="34" charset="-122"/>
              </a:rPr>
              <a:t>分开排列呈现</a:t>
            </a:r>
            <a:endParaRPr lang="en-US" altLang="zh-CN" sz="1600" dirty="0">
              <a:latin typeface="思源黑体 Normal" panose="020B0400000000000000" pitchFamily="34" charset="-122"/>
              <a:ea typeface="思源黑体 Normal" panose="020B0400000000000000" pitchFamily="34" charset="-122"/>
            </a:endParaRPr>
          </a:p>
        </p:txBody>
      </p:sp>
      <p:sp>
        <p:nvSpPr>
          <p:cNvPr id="2" name="Title 1">
            <a:extLst>
              <a:ext uri="{FF2B5EF4-FFF2-40B4-BE49-F238E27FC236}">
                <a16:creationId xmlns:a16="http://schemas.microsoft.com/office/drawing/2014/main" id="{71174E2C-FF60-7406-27DC-3820779B1F16}"/>
              </a:ext>
            </a:extLst>
          </p:cNvPr>
          <p:cNvSpPr txBox="1">
            <a:spLocks/>
          </p:cNvSpPr>
          <p:nvPr/>
        </p:nvSpPr>
        <p:spPr bwMode="auto">
          <a:xfrm>
            <a:off x="695400" y="0"/>
            <a:ext cx="3528392" cy="620688"/>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平台使用：会议录</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24933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596D4FF-D32B-C8FA-326D-E15F52BB1621}"/>
              </a:ext>
            </a:extLst>
          </p:cNvPr>
          <p:cNvPicPr>
            <a:picLocks noChangeAspect="1"/>
          </p:cNvPicPr>
          <p:nvPr/>
        </p:nvPicPr>
        <p:blipFill>
          <a:blip r:embed="rId3"/>
          <a:srcRect t="1266"/>
          <a:stretch>
            <a:fillRect/>
          </a:stretch>
        </p:blipFill>
        <p:spPr>
          <a:xfrm>
            <a:off x="3318061" y="764704"/>
            <a:ext cx="8292182" cy="5616624"/>
          </a:xfrm>
          <a:prstGeom prst="rect">
            <a:avLst/>
          </a:prstGeom>
          <a:ln>
            <a:noFill/>
          </a:ln>
          <a:effectLst>
            <a:outerShdw blurRad="292100" dist="139700" dir="2700000" algn="tl" rotWithShape="0">
              <a:srgbClr val="333333">
                <a:alpha val="65000"/>
              </a:srgbClr>
            </a:outerShdw>
          </a:effectLst>
        </p:spPr>
      </p:pic>
      <p:sp>
        <p:nvSpPr>
          <p:cNvPr id="30727" name="Rectangle 7"/>
          <p:cNvSpPr>
            <a:spLocks noChangeArrowheads="1"/>
          </p:cNvSpPr>
          <p:nvPr/>
        </p:nvSpPr>
        <p:spPr bwMode="auto">
          <a:xfrm>
            <a:off x="3431704" y="1844824"/>
            <a:ext cx="3664233" cy="360040"/>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8" name="Title 1"/>
          <p:cNvSpPr txBox="1">
            <a:spLocks/>
          </p:cNvSpPr>
          <p:nvPr/>
        </p:nvSpPr>
        <p:spPr bwMode="auto">
          <a:xfrm>
            <a:off x="695400" y="0"/>
            <a:ext cx="3888432" cy="648072"/>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平台使用：电子图书</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
        <p:nvSpPr>
          <p:cNvPr id="10" name="圆角矩形标注 9"/>
          <p:cNvSpPr>
            <a:spLocks noChangeArrowheads="1"/>
          </p:cNvSpPr>
          <p:nvPr/>
        </p:nvSpPr>
        <p:spPr bwMode="auto">
          <a:xfrm>
            <a:off x="263352" y="1687080"/>
            <a:ext cx="2448272" cy="1296144"/>
          </a:xfrm>
          <a:prstGeom prst="wedgeRoundRectCallout">
            <a:avLst>
              <a:gd name="adj1" fmla="val 60417"/>
              <a:gd name="adj2" fmla="val -1804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en-US" altLang="zh-CN" sz="1600" dirty="0">
                <a:latin typeface="思源黑体 Normal" panose="020B0400000000000000" pitchFamily="34" charset="-122"/>
                <a:ea typeface="思源黑体 Normal" panose="020B0400000000000000" pitchFamily="34" charset="-122"/>
              </a:rPr>
              <a:t>ASME</a:t>
            </a:r>
            <a:r>
              <a:rPr lang="zh-CN" altLang="en-US" sz="1600" dirty="0">
                <a:latin typeface="思源黑体 Normal" panose="020B0400000000000000" pitchFamily="34" charset="-122"/>
                <a:ea typeface="思源黑体 Normal" panose="020B0400000000000000" pitchFamily="34" charset="-122"/>
              </a:rPr>
              <a:t>电子书有三种浏览方式：</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年份（</a:t>
            </a:r>
            <a:r>
              <a:rPr lang="en-US" altLang="zh-CN" sz="1600" dirty="0">
                <a:latin typeface="思源黑体 Normal" panose="020B0400000000000000" pitchFamily="34" charset="-122"/>
                <a:ea typeface="思源黑体 Normal" panose="020B0400000000000000" pitchFamily="34" charset="-122"/>
              </a:rPr>
              <a:t>1993-</a:t>
            </a:r>
            <a:r>
              <a:rPr lang="zh-CN" altLang="en-US" sz="1600" dirty="0">
                <a:latin typeface="思源黑体 Normal" panose="020B0400000000000000" pitchFamily="34" charset="-122"/>
                <a:ea typeface="思源黑体 Normal" panose="020B0400000000000000" pitchFamily="34" charset="-122"/>
              </a:rPr>
              <a:t>至今）</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书名（</a:t>
            </a:r>
            <a:r>
              <a:rPr lang="en-US" altLang="zh-CN" sz="1600" dirty="0">
                <a:latin typeface="思源黑体 Normal" panose="020B0400000000000000" pitchFamily="34" charset="-122"/>
                <a:ea typeface="思源黑体 Normal" panose="020B0400000000000000" pitchFamily="34" charset="-122"/>
              </a:rPr>
              <a:t>A-Z</a:t>
            </a:r>
            <a:r>
              <a:rPr lang="zh-CN" altLang="en-US" sz="1600" dirty="0">
                <a:latin typeface="思源黑体 Normal" panose="020B0400000000000000" pitchFamily="34" charset="-122"/>
                <a:ea typeface="思源黑体 Normal" panose="020B0400000000000000" pitchFamily="34" charset="-122"/>
              </a:rPr>
              <a:t>）</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主题（</a:t>
            </a:r>
            <a:r>
              <a:rPr lang="en-US" altLang="zh-CN" sz="1600" dirty="0">
                <a:latin typeface="思源黑体 Normal" panose="020B0400000000000000" pitchFamily="34" charset="-122"/>
                <a:ea typeface="思源黑体 Normal" panose="020B0400000000000000" pitchFamily="34" charset="-122"/>
              </a:rPr>
              <a:t>10</a:t>
            </a:r>
            <a:r>
              <a:rPr lang="zh-CN" altLang="en-US" sz="1600" dirty="0">
                <a:latin typeface="思源黑体 Normal" panose="020B0400000000000000" pitchFamily="34" charset="-122"/>
                <a:ea typeface="思源黑体 Normal" panose="020B0400000000000000" pitchFamily="34" charset="-122"/>
              </a:rPr>
              <a:t>种）</a:t>
            </a:r>
            <a:endParaRPr lang="en-US" altLang="zh-CN" sz="1600" dirty="0">
              <a:latin typeface="思源黑体 Normal" panose="020B0400000000000000" pitchFamily="34" charset="-122"/>
              <a:ea typeface="思源黑体 Normal" panose="020B0400000000000000" pitchFamily="34" charset="-122"/>
            </a:endParaRPr>
          </a:p>
        </p:txBody>
      </p:sp>
      <p:sp>
        <p:nvSpPr>
          <p:cNvPr id="4" name="文本框 3">
            <a:extLst>
              <a:ext uri="{FF2B5EF4-FFF2-40B4-BE49-F238E27FC236}">
                <a16:creationId xmlns:a16="http://schemas.microsoft.com/office/drawing/2014/main" id="{71E272D9-C2A6-BC4F-CE4E-87E84DB1713D}"/>
              </a:ext>
            </a:extLst>
          </p:cNvPr>
          <p:cNvSpPr txBox="1"/>
          <p:nvPr/>
        </p:nvSpPr>
        <p:spPr>
          <a:xfrm>
            <a:off x="1343472" y="4149080"/>
            <a:ext cx="3600400" cy="418320"/>
          </a:xfrm>
          <a:prstGeom prst="rect">
            <a:avLst/>
          </a:prstGeom>
          <a:noFill/>
          <a:ln w="190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lang="zh-CN" altLang="en-US" sz="1600" dirty="0">
                <a:solidFill>
                  <a:schemeClr val="tx1"/>
                </a:solidFill>
                <a:latin typeface="思源黑体 Normal" panose="020B0400000000000000" pitchFamily="34" charset="-122"/>
                <a:ea typeface="思源黑体 Normal" panose="020B0400000000000000" pitchFamily="34" charset="-122"/>
              </a:rPr>
              <a:t>最新会议论文</a:t>
            </a:r>
            <a:endParaRPr lang="en-US" altLang="zh-CN" sz="1600" dirty="0">
              <a:solidFill>
                <a:schemeClr val="tx1"/>
              </a:solidFill>
              <a:latin typeface="思源黑体 Normal" panose="020B0400000000000000" pitchFamily="34" charset="-122"/>
              <a:ea typeface="思源黑体 Normal" panose="020B0400000000000000" pitchFamily="34" charset="-122"/>
            </a:endParaRPr>
          </a:p>
        </p:txBody>
      </p:sp>
      <p:sp>
        <p:nvSpPr>
          <p:cNvPr id="5" name="文本框 4">
            <a:extLst>
              <a:ext uri="{FF2B5EF4-FFF2-40B4-BE49-F238E27FC236}">
                <a16:creationId xmlns:a16="http://schemas.microsoft.com/office/drawing/2014/main" id="{FD549C2B-0B31-3AB1-D1D0-579E2E8AB651}"/>
              </a:ext>
            </a:extLst>
          </p:cNvPr>
          <p:cNvSpPr txBox="1"/>
          <p:nvPr/>
        </p:nvSpPr>
        <p:spPr>
          <a:xfrm>
            <a:off x="7248128" y="5884136"/>
            <a:ext cx="2808312" cy="418320"/>
          </a:xfrm>
          <a:prstGeom prst="rect">
            <a:avLst/>
          </a:prstGeom>
          <a:noFill/>
          <a:ln w="190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lang="zh-CN" altLang="en-US" sz="1600" dirty="0">
                <a:solidFill>
                  <a:schemeClr val="tx1"/>
                </a:solidFill>
                <a:latin typeface="思源黑体 Normal" panose="020B0400000000000000" pitchFamily="34" charset="-122"/>
                <a:ea typeface="思源黑体 Normal" panose="020B0400000000000000" pitchFamily="34" charset="-122"/>
              </a:rPr>
              <a:t>精选文章推荐</a:t>
            </a:r>
            <a:endParaRPr lang="en-US" altLang="zh-CN" sz="1600" dirty="0">
              <a:solidFill>
                <a:schemeClr val="tx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227797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500"/>
                                        <p:tgtEl>
                                          <p:spTgt spid="307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p:bldP spid="10" grpId="0" animBg="1"/>
      <p:bldP spid="4"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7FEDCFC-B7F7-4212-0E09-D421E612B0C6}"/>
              </a:ext>
            </a:extLst>
          </p:cNvPr>
          <p:cNvPicPr>
            <a:picLocks noChangeAspect="1"/>
          </p:cNvPicPr>
          <p:nvPr/>
        </p:nvPicPr>
        <p:blipFill>
          <a:blip r:embed="rId3"/>
          <a:stretch>
            <a:fillRect/>
          </a:stretch>
        </p:blipFill>
        <p:spPr>
          <a:xfrm>
            <a:off x="1432116" y="836712"/>
            <a:ext cx="9327768" cy="4813128"/>
          </a:xfrm>
          <a:prstGeom prst="rect">
            <a:avLst/>
          </a:prstGeom>
          <a:ln>
            <a:noFill/>
          </a:ln>
          <a:effectLst>
            <a:outerShdw blurRad="292100" dist="139700" dir="2700000" algn="tl" rotWithShape="0">
              <a:srgbClr val="333333">
                <a:alpha val="65000"/>
              </a:srgbClr>
            </a:outerShdw>
          </a:effectLst>
        </p:spPr>
      </p:pic>
      <p:sp>
        <p:nvSpPr>
          <p:cNvPr id="4" name="圆角矩形标注 3"/>
          <p:cNvSpPr>
            <a:spLocks noChangeArrowheads="1"/>
          </p:cNvSpPr>
          <p:nvPr/>
        </p:nvSpPr>
        <p:spPr bwMode="auto">
          <a:xfrm>
            <a:off x="4943872" y="2492896"/>
            <a:ext cx="5816012" cy="3744416"/>
          </a:xfrm>
          <a:prstGeom prst="wedgeRoundRectCallout">
            <a:avLst>
              <a:gd name="adj1" fmla="val -54481"/>
              <a:gd name="adj2" fmla="val -20560"/>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nSpc>
                <a:spcPts val="2500"/>
              </a:lnSpc>
            </a:pPr>
            <a:r>
              <a:rPr lang="zh-CN" altLang="en-US" sz="1600" b="1" dirty="0">
                <a:latin typeface="思源黑体 Normal" panose="020B0400000000000000" pitchFamily="34" charset="-122"/>
                <a:ea typeface="思源黑体 Normal" panose="020B0400000000000000" pitchFamily="34" charset="-122"/>
              </a:rPr>
              <a:t>按主题浏览：</a:t>
            </a:r>
          </a:p>
          <a:p>
            <a:pPr>
              <a:lnSpc>
                <a:spcPts val="2500"/>
              </a:lnSpc>
            </a:pPr>
            <a:r>
              <a:rPr lang="en-US" altLang="zh-CN" sz="1600" dirty="0">
                <a:latin typeface="思源黑体 Normal" panose="020B0400000000000000" pitchFamily="34" charset="-122"/>
                <a:ea typeface="思源黑体 Normal" panose="020B0400000000000000" pitchFamily="34" charset="-122"/>
              </a:rPr>
              <a:t>Design and Manufacturing </a:t>
            </a:r>
            <a:r>
              <a:rPr lang="zh-CN" altLang="en-US" sz="1600" dirty="0">
                <a:latin typeface="思源黑体 Normal" panose="020B0400000000000000" pitchFamily="34" charset="-122"/>
                <a:ea typeface="思源黑体 Normal" panose="020B0400000000000000" pitchFamily="34" charset="-122"/>
              </a:rPr>
              <a:t>设计与制造</a:t>
            </a:r>
          </a:p>
          <a:p>
            <a:pPr>
              <a:lnSpc>
                <a:spcPts val="2500"/>
              </a:lnSpc>
            </a:pPr>
            <a:r>
              <a:rPr lang="en-US" altLang="zh-CN" sz="1600" dirty="0">
                <a:latin typeface="思源黑体 Normal" panose="020B0400000000000000" pitchFamily="34" charset="-122"/>
                <a:ea typeface="思源黑体 Normal" panose="020B0400000000000000" pitchFamily="34" charset="-122"/>
              </a:rPr>
              <a:t>Emerging Technologies </a:t>
            </a:r>
            <a:r>
              <a:rPr lang="zh-CN" altLang="en-US" sz="1600" dirty="0">
                <a:latin typeface="思源黑体 Normal" panose="020B0400000000000000" pitchFamily="34" charset="-122"/>
                <a:ea typeface="思源黑体 Normal" panose="020B0400000000000000" pitchFamily="34" charset="-122"/>
              </a:rPr>
              <a:t>新兴技术</a:t>
            </a:r>
          </a:p>
          <a:p>
            <a:pPr>
              <a:lnSpc>
                <a:spcPts val="2500"/>
              </a:lnSpc>
            </a:pPr>
            <a:r>
              <a:rPr lang="en-US" altLang="zh-CN" sz="1600" dirty="0">
                <a:latin typeface="思源黑体 Normal" panose="020B0400000000000000" pitchFamily="34" charset="-122"/>
                <a:ea typeface="思源黑体 Normal" panose="020B0400000000000000" pitchFamily="34" charset="-122"/>
              </a:rPr>
              <a:t>Energy and power </a:t>
            </a:r>
            <a:r>
              <a:rPr lang="zh-CN" altLang="en-US" sz="1600" dirty="0">
                <a:latin typeface="思源黑体 Normal" panose="020B0400000000000000" pitchFamily="34" charset="-122"/>
                <a:ea typeface="思源黑体 Normal" panose="020B0400000000000000" pitchFamily="34" charset="-122"/>
              </a:rPr>
              <a:t>能源与电力</a:t>
            </a:r>
          </a:p>
          <a:p>
            <a:pPr>
              <a:lnSpc>
                <a:spcPts val="2500"/>
              </a:lnSpc>
            </a:pPr>
            <a:r>
              <a:rPr lang="en-US" altLang="zh-CN" sz="1600" dirty="0">
                <a:latin typeface="思源黑体 Normal" panose="020B0400000000000000" pitchFamily="34" charset="-122"/>
                <a:ea typeface="思源黑体 Normal" panose="020B0400000000000000" pitchFamily="34" charset="-122"/>
              </a:rPr>
              <a:t>Engineering Management </a:t>
            </a:r>
            <a:r>
              <a:rPr lang="zh-CN" altLang="en-US" sz="1600" dirty="0">
                <a:latin typeface="思源黑体 Normal" panose="020B0400000000000000" pitchFamily="34" charset="-122"/>
                <a:ea typeface="思源黑体 Normal" panose="020B0400000000000000" pitchFamily="34" charset="-122"/>
              </a:rPr>
              <a:t>工程管理</a:t>
            </a:r>
          </a:p>
          <a:p>
            <a:pPr>
              <a:lnSpc>
                <a:spcPts val="2500"/>
              </a:lnSpc>
            </a:pPr>
            <a:r>
              <a:rPr lang="en-US" altLang="zh-CN" sz="1600" dirty="0">
                <a:latin typeface="思源黑体 Normal" panose="020B0400000000000000" pitchFamily="34" charset="-122"/>
                <a:ea typeface="思源黑体 Normal" panose="020B0400000000000000" pitchFamily="34" charset="-122"/>
              </a:rPr>
              <a:t>Heat Transfer &amp; Electronic Packaging</a:t>
            </a:r>
            <a:r>
              <a:rPr lang="zh-CN" altLang="en-US" sz="1600" dirty="0">
                <a:latin typeface="思源黑体 Normal" panose="020B0400000000000000" pitchFamily="34" charset="-122"/>
                <a:ea typeface="思源黑体 Normal" panose="020B0400000000000000" pitchFamily="34" charset="-122"/>
              </a:rPr>
              <a:t>热传导和电子封装</a:t>
            </a:r>
          </a:p>
          <a:p>
            <a:pPr>
              <a:lnSpc>
                <a:spcPts val="2500"/>
              </a:lnSpc>
            </a:pPr>
            <a:r>
              <a:rPr lang="en-US" altLang="zh-CN" sz="1600" dirty="0">
                <a:latin typeface="思源黑体 Normal" panose="020B0400000000000000" pitchFamily="34" charset="-122"/>
                <a:ea typeface="思源黑体 Normal" panose="020B0400000000000000" pitchFamily="34" charset="-122"/>
              </a:rPr>
              <a:t>Pipeline Engineering </a:t>
            </a:r>
            <a:r>
              <a:rPr lang="zh-CN" altLang="en-US" sz="1600" dirty="0">
                <a:latin typeface="思源黑体 Normal" panose="020B0400000000000000" pitchFamily="34" charset="-122"/>
                <a:ea typeface="思源黑体 Normal" panose="020B0400000000000000" pitchFamily="34" charset="-122"/>
              </a:rPr>
              <a:t>管线工程</a:t>
            </a:r>
          </a:p>
          <a:p>
            <a:pPr>
              <a:lnSpc>
                <a:spcPts val="2500"/>
              </a:lnSpc>
            </a:pPr>
            <a:r>
              <a:rPr lang="en-US" altLang="zh-CN" sz="1600" dirty="0">
                <a:latin typeface="思源黑体 Normal" panose="020B0400000000000000" pitchFamily="34" charset="-122"/>
                <a:ea typeface="思源黑体 Normal" panose="020B0400000000000000" pitchFamily="34" charset="-122"/>
              </a:rPr>
              <a:t>Pressure vessel and pipeline </a:t>
            </a:r>
            <a:r>
              <a:rPr lang="zh-CN" altLang="en-US" sz="1600" dirty="0">
                <a:latin typeface="思源黑体 Normal" panose="020B0400000000000000" pitchFamily="34" charset="-122"/>
                <a:ea typeface="思源黑体 Normal" panose="020B0400000000000000" pitchFamily="34" charset="-122"/>
              </a:rPr>
              <a:t>压力容器和管道安设</a:t>
            </a:r>
          </a:p>
          <a:p>
            <a:pPr>
              <a:lnSpc>
                <a:spcPts val="2500"/>
              </a:lnSpc>
            </a:pPr>
            <a:r>
              <a:rPr lang="en-US" altLang="zh-CN" sz="1600" dirty="0">
                <a:latin typeface="思源黑体 Normal" panose="020B0400000000000000" pitchFamily="34" charset="-122"/>
                <a:ea typeface="思源黑体 Normal" panose="020B0400000000000000" pitchFamily="34" charset="-122"/>
              </a:rPr>
              <a:t>Risk and Remediation </a:t>
            </a:r>
            <a:r>
              <a:rPr lang="zh-CN" altLang="en-US" sz="1600" dirty="0">
                <a:latin typeface="思源黑体 Normal" panose="020B0400000000000000" pitchFamily="34" charset="-122"/>
                <a:ea typeface="思源黑体 Normal" panose="020B0400000000000000" pitchFamily="34" charset="-122"/>
              </a:rPr>
              <a:t>风险和补救</a:t>
            </a:r>
          </a:p>
          <a:p>
            <a:pPr>
              <a:lnSpc>
                <a:spcPts val="2500"/>
              </a:lnSpc>
            </a:pPr>
            <a:r>
              <a:rPr lang="en-US" altLang="zh-CN" sz="1600" dirty="0">
                <a:latin typeface="思源黑体 Normal" panose="020B0400000000000000" pitchFamily="34" charset="-122"/>
                <a:ea typeface="思源黑体 Normal" panose="020B0400000000000000" pitchFamily="34" charset="-122"/>
              </a:rPr>
              <a:t>Robotics </a:t>
            </a:r>
            <a:r>
              <a:rPr lang="zh-CN" altLang="en-US" sz="1600" dirty="0">
                <a:latin typeface="思源黑体 Normal" panose="020B0400000000000000" pitchFamily="34" charset="-122"/>
                <a:ea typeface="思源黑体 Normal" panose="020B0400000000000000" pitchFamily="34" charset="-122"/>
              </a:rPr>
              <a:t>机器人学</a:t>
            </a:r>
          </a:p>
          <a:p>
            <a:pPr>
              <a:lnSpc>
                <a:spcPts val="2500"/>
              </a:lnSpc>
            </a:pPr>
            <a:r>
              <a:rPr lang="en-US" altLang="zh-CN" sz="1600" dirty="0">
                <a:latin typeface="思源黑体 Normal" panose="020B0400000000000000" pitchFamily="34" charset="-122"/>
                <a:ea typeface="思源黑体 Normal" panose="020B0400000000000000" pitchFamily="34" charset="-122"/>
              </a:rPr>
              <a:t>Tribology </a:t>
            </a:r>
            <a:r>
              <a:rPr lang="zh-CN" altLang="en-US" sz="1600" dirty="0">
                <a:latin typeface="思源黑体 Normal" panose="020B0400000000000000" pitchFamily="34" charset="-122"/>
                <a:ea typeface="思源黑体 Normal" panose="020B0400000000000000" pitchFamily="34" charset="-122"/>
              </a:rPr>
              <a:t>摩擦学</a:t>
            </a:r>
          </a:p>
        </p:txBody>
      </p:sp>
      <p:sp>
        <p:nvSpPr>
          <p:cNvPr id="2" name="Title 1">
            <a:extLst>
              <a:ext uri="{FF2B5EF4-FFF2-40B4-BE49-F238E27FC236}">
                <a16:creationId xmlns:a16="http://schemas.microsoft.com/office/drawing/2014/main" id="{AE53D2B1-6046-7012-9256-3FCDC2497C1D}"/>
              </a:ext>
            </a:extLst>
          </p:cNvPr>
          <p:cNvSpPr txBox="1">
            <a:spLocks/>
          </p:cNvSpPr>
          <p:nvPr/>
        </p:nvSpPr>
        <p:spPr bwMode="auto">
          <a:xfrm>
            <a:off x="695400" y="0"/>
            <a:ext cx="3888432" cy="648072"/>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平台使用：电子图书</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205532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274194225"/>
              </p:ext>
            </p:extLst>
          </p:nvPr>
        </p:nvGraphicFramePr>
        <p:xfrm>
          <a:off x="1739516" y="2201459"/>
          <a:ext cx="8712968" cy="3136265"/>
        </p:xfrm>
        <a:graphic>
          <a:graphicData uri="http://schemas.openxmlformats.org/drawingml/2006/table">
            <a:tbl>
              <a:tblPr/>
              <a:tblGrid>
                <a:gridCol w="3888432">
                  <a:extLst>
                    <a:ext uri="{9D8B030D-6E8A-4147-A177-3AD203B41FA5}">
                      <a16:colId xmlns:a16="http://schemas.microsoft.com/office/drawing/2014/main" val="20000"/>
                    </a:ext>
                  </a:extLst>
                </a:gridCol>
                <a:gridCol w="4824536">
                  <a:extLst>
                    <a:ext uri="{9D8B030D-6E8A-4147-A177-3AD203B41FA5}">
                      <a16:colId xmlns:a16="http://schemas.microsoft.com/office/drawing/2014/main" val="20001"/>
                    </a:ext>
                  </a:extLst>
                </a:gridCol>
              </a:tblGrid>
              <a:tr h="539356">
                <a:tc gridSpan="2">
                  <a:txBody>
                    <a:bodyPr/>
                    <a:lstStyle/>
                    <a:p>
                      <a:pPr marL="287338"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F243E"/>
                          </a:solidFill>
                          <a:effectLst/>
                          <a:latin typeface="Times New Roman" pitchFamily="18" charset="0"/>
                          <a:ea typeface="思源黑体 Normal" panose="020B0400000000000000" pitchFamily="34" charset="-122"/>
                          <a:cs typeface="MicrosoftYaHei-Bold"/>
                        </a:rPr>
                        <a:t>机械工程及其相关学科的权威期刊，涉及工业制造、材料加工、能源、自动化等应用领域。</a:t>
                      </a:r>
                      <a:endParaRPr kumimoji="0" lang="zh-CN" sz="1400" b="0" i="0" u="none" strike="noStrike" cap="none" normalizeH="0" baseline="0" dirty="0">
                        <a:ln>
                          <a:noFill/>
                        </a:ln>
                        <a:solidFill>
                          <a:schemeClr val="tx1"/>
                        </a:solidFill>
                        <a:effectLst/>
                        <a:latin typeface="Times New Roman" pitchFamily="18" charset="0"/>
                        <a:ea typeface="思源黑体 Normal" panose="020B0400000000000000" pitchFamily="34" charset="-122"/>
                        <a:cs typeface="Times New Roman" pitchFamily="18" charset="0"/>
                      </a:endParaRPr>
                    </a:p>
                  </a:txBody>
                  <a:tcPr marL="63623" marR="6362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extLst>
                  <a:ext uri="{0D108BD9-81ED-4DB2-BD59-A6C34878D82A}">
                    <a16:rowId xmlns:a16="http://schemas.microsoft.com/office/drawing/2014/main" val="10000"/>
                  </a:ext>
                </a:extLst>
              </a:tr>
              <a:tr h="2596909">
                <a:tc>
                  <a:txBody>
                    <a:bodyPr/>
                    <a:lstStyle/>
                    <a:p>
                      <a:pPr marL="215900" marR="0" lvl="0" indent="0" algn="l" defTabSz="914400" rtl="0" eaLnBrk="1" fontAlgn="base" latinLnBrk="0" hangingPunct="1">
                        <a:lnSpc>
                          <a:spcPct val="150000"/>
                        </a:lnSpc>
                        <a:spcBef>
                          <a:spcPct val="0"/>
                        </a:spcBef>
                        <a:spcAft>
                          <a:spcPct val="0"/>
                        </a:spcAft>
                        <a:buClrTx/>
                        <a:buSzTx/>
                        <a:buFontTx/>
                        <a:buNone/>
                        <a:tabLst/>
                      </a:pPr>
                      <a:r>
                        <a:rPr kumimoji="0" lang="zh-CN"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期刊种数</a:t>
                      </a:r>
                      <a:r>
                        <a:rPr kumimoji="0" lang="zh-CN" altLang="en-US"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a:t>
                      </a:r>
                      <a:r>
                        <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39</a:t>
                      </a:r>
                      <a:r>
                        <a:rPr kumimoji="0" lang="zh-CN"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种</a:t>
                      </a:r>
                      <a:endParaRPr kumimoji="0" lang="zh-CN"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SCI </a:t>
                      </a:r>
                      <a:r>
                        <a:rPr kumimoji="0" lang="zh-CN"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收录</a:t>
                      </a:r>
                      <a:r>
                        <a:rPr kumimoji="0" lang="zh-CN" altLang="en-US"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a:t>
                      </a:r>
                      <a:r>
                        <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24 </a:t>
                      </a:r>
                      <a:r>
                        <a:rPr kumimoji="0" lang="zh-CN"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种</a:t>
                      </a:r>
                      <a:endPar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ESCI</a:t>
                      </a:r>
                      <a:r>
                        <a:rPr kumimoji="0" lang="zh-CN" altLang="en-US"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收录：</a:t>
                      </a:r>
                      <a:r>
                        <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6 </a:t>
                      </a:r>
                      <a:r>
                        <a:rPr kumimoji="0" lang="zh-CN" altLang="en-US"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种</a:t>
                      </a:r>
                      <a:endPar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Scopus</a:t>
                      </a:r>
                      <a:r>
                        <a:rPr kumimoji="0" lang="zh-CN" altLang="en-US"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收录：</a:t>
                      </a:r>
                      <a:r>
                        <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33</a:t>
                      </a:r>
                      <a:r>
                        <a:rPr kumimoji="0" lang="zh-CN" altLang="en-US"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种</a:t>
                      </a:r>
                      <a:endPar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EI</a:t>
                      </a:r>
                      <a:r>
                        <a:rPr kumimoji="0" lang="zh-CN" altLang="en-US"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收录：</a:t>
                      </a:r>
                      <a:r>
                        <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35</a:t>
                      </a:r>
                      <a:r>
                        <a:rPr kumimoji="0" lang="zh-CN" altLang="en-US"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种</a:t>
                      </a:r>
                      <a:endParaRPr kumimoji="0" lang="zh-CN"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zh-CN"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更新频率</a:t>
                      </a:r>
                      <a:r>
                        <a:rPr kumimoji="0" lang="zh-CN" altLang="en-US"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a:t>
                      </a:r>
                      <a:r>
                        <a:rPr kumimoji="0" lang="zh-CN"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每年</a:t>
                      </a:r>
                      <a:r>
                        <a:rPr kumimoji="0" lang="zh-CN" altLang="en-US"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发行超过</a:t>
                      </a:r>
                      <a:r>
                        <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200</a:t>
                      </a:r>
                      <a:r>
                        <a:rPr kumimoji="0" lang="zh-CN"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期</a:t>
                      </a:r>
                      <a:endParaRPr kumimoji="0" lang="zh-CN"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zh-CN"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收录年限</a:t>
                      </a:r>
                      <a:r>
                        <a:rPr kumimoji="0" lang="zh-CN" altLang="en-US"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a:t>
                      </a:r>
                      <a:r>
                        <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1930 </a:t>
                      </a:r>
                      <a:r>
                        <a:rPr kumimoji="0" lang="zh-CN"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年至今</a:t>
                      </a:r>
                      <a:r>
                        <a:rPr kumimoji="0" lang="zh-CN" altLang="en-US"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（现刊始于</a:t>
                      </a:r>
                      <a:r>
                        <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2000</a:t>
                      </a:r>
                      <a:r>
                        <a:rPr kumimoji="0" lang="zh-CN" altLang="en-US"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年）</a:t>
                      </a:r>
                      <a:endParaRPr kumimoji="0" lang="zh-CN"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endParaRPr>
                    </a:p>
                  </a:txBody>
                  <a:tcPr marL="63623" marR="6362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 </a:t>
                      </a:r>
                      <a:r>
                        <a:rPr kumimoji="0" lang="zh-CN"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最新创刊</a:t>
                      </a:r>
                      <a:r>
                        <a:rPr kumimoji="0" lang="zh-CN" altLang="en-US"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a:t>
                      </a:r>
                      <a:r>
                        <a:rPr kumimoji="0" lang="en-US" altLang="zh-CN"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《ASME</a:t>
                      </a:r>
                      <a:r>
                        <a:rPr kumimoji="0" lang="zh-CN" altLang="en-US"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转化机器人技术快报</a:t>
                      </a:r>
                      <a:r>
                        <a:rPr kumimoji="0" lang="en-US" altLang="zh-CN"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a:t>
                      </a:r>
                    </a:p>
                    <a:p>
                      <a:pPr marL="215900" marR="0" lvl="0" indent="0" algn="r"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                   《</a:t>
                      </a:r>
                      <a:r>
                        <a:rPr kumimoji="0" lang="zh-CN" altLang="en-US"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能源技术期刊，</a:t>
                      </a:r>
                      <a:r>
                        <a:rPr kumimoji="0" lang="en-US" altLang="zh-CN"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A</a:t>
                      </a:r>
                      <a:r>
                        <a:rPr kumimoji="0" lang="zh-CN" altLang="en-US"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辑：可持续与可再生能源</a:t>
                      </a:r>
                      <a:r>
                        <a:rPr kumimoji="0" lang="en-US" altLang="zh-CN"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a:t>
                      </a:r>
                    </a:p>
                    <a:p>
                      <a:pPr marL="215900" marR="0" lvl="0" indent="0" algn="r"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                  《</a:t>
                      </a:r>
                      <a:r>
                        <a:rPr kumimoji="0" lang="zh-CN" altLang="en-US"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能源技术期刊，</a:t>
                      </a:r>
                      <a:r>
                        <a:rPr kumimoji="0" lang="en-US" altLang="zh-CN"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B</a:t>
                      </a:r>
                      <a:r>
                        <a:rPr kumimoji="0" lang="zh-CN" altLang="en-US"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辑：地下能源与碳捕集</a:t>
                      </a:r>
                      <a:r>
                        <a:rPr kumimoji="0" lang="en-US" altLang="zh-CN" sz="1400" b="1" i="0" u="none" strike="noStrike" kern="1200" cap="none" normalizeH="0" baseline="0" dirty="0">
                          <a:ln>
                            <a:noFill/>
                          </a:ln>
                          <a:solidFill>
                            <a:schemeClr val="tx1"/>
                          </a:solidFill>
                          <a:effectLst/>
                          <a:latin typeface="思源黑体 Normal" panose="020B0400000000000000" pitchFamily="34" charset="-122"/>
                          <a:ea typeface="思源黑体 Normal" panose="020B0400000000000000" pitchFamily="34" charset="-122"/>
                          <a:cs typeface="+mn-cs"/>
                        </a:rPr>
                        <a:t>》</a:t>
                      </a:r>
                      <a:endParaRPr kumimoji="0" lang="en-US"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        </a:t>
                      </a:r>
                      <a:r>
                        <a:rPr kumimoji="0" lang="zh-CN"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最高影响因子</a:t>
                      </a:r>
                      <a:r>
                        <a:rPr kumimoji="0" lang="zh-CN" altLang="en-US"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a:t>
                      </a:r>
                      <a:r>
                        <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16.1     </a:t>
                      </a:r>
                      <a:r>
                        <a:rPr kumimoji="0" lang="zh-CN"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《应用力学评论》</a:t>
                      </a:r>
                      <a:endParaRPr kumimoji="0" lang="en-US"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        </a:t>
                      </a:r>
                      <a:r>
                        <a:rPr kumimoji="0" lang="zh-CN"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最高引用次数</a:t>
                      </a:r>
                      <a:r>
                        <a:rPr kumimoji="0" lang="zh-CN" altLang="en-US"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a:t>
                      </a:r>
                      <a:r>
                        <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16,112 </a:t>
                      </a:r>
                      <a:r>
                        <a:rPr kumimoji="0" lang="zh-CN"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《应用力学期刊》</a:t>
                      </a:r>
                      <a:endPar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                                   12,896 </a:t>
                      </a:r>
                      <a:r>
                        <a:rPr kumimoji="0" lang="zh-CN"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a:t>
                      </a:r>
                      <a:r>
                        <a:rPr kumimoji="0" lang="zh-CN" altLang="en-US"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传热</a:t>
                      </a:r>
                      <a:r>
                        <a:rPr kumimoji="0" lang="zh-CN" altLang="zh-CN" sz="1400" b="1"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rPr>
                        <a:t>期刊》</a:t>
                      </a:r>
                      <a:endParaRPr kumimoji="0" lang="en-US" altLang="zh-CN" sz="14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思源黑体 Normal" panose="020B0400000000000000" pitchFamily="34" charset="-122"/>
                          <a:ea typeface="思源黑体 Normal" panose="020B0400000000000000" pitchFamily="34" charset="-122"/>
                        </a:rPr>
                        <a:t>                          </a:t>
                      </a:r>
                      <a:endParaRPr kumimoji="0" lang="zh-CN" altLang="zh-CN" sz="1400" b="0" i="0" u="none" strike="noStrike" cap="none" normalizeH="0" baseline="0" dirty="0">
                        <a:ln>
                          <a:noFill/>
                        </a:ln>
                        <a:solidFill>
                          <a:srgbClr val="FF0000"/>
                        </a:solidFill>
                        <a:effectLst/>
                        <a:latin typeface="思源黑体 Normal" panose="020B0400000000000000" pitchFamily="34" charset="-122"/>
                        <a:ea typeface="思源黑体 Normal" panose="020B0400000000000000" pitchFamily="34" charset="-122"/>
                      </a:endParaRPr>
                    </a:p>
                  </a:txBody>
                  <a:tcPr marL="63623" marR="6362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1" name="Title 1"/>
          <p:cNvSpPr txBox="1">
            <a:spLocks/>
          </p:cNvSpPr>
          <p:nvPr/>
        </p:nvSpPr>
        <p:spPr bwMode="auto">
          <a:xfrm>
            <a:off x="551384" y="44624"/>
            <a:ext cx="2227472" cy="559742"/>
          </a:xfrm>
          <a:prstGeom prst="rect">
            <a:avLst/>
          </a:prstGeom>
          <a:noFill/>
          <a:ln w="9525">
            <a:noFill/>
            <a:miter lim="800000"/>
            <a:headEnd/>
            <a:tailEnd/>
          </a:ln>
        </p:spPr>
        <p:txBody>
          <a:bodyPr anchor="ctr"/>
          <a:lstStyle/>
          <a:p>
            <a:pPr algn="ctr"/>
            <a:r>
              <a:rPr lang="en-US" altLang="zh-CN" sz="2800" b="1" dirty="0">
                <a:solidFill>
                  <a:schemeClr val="bg1"/>
                </a:solidFill>
                <a:latin typeface="思源黑体 Normal" panose="020B0400000000000000" pitchFamily="34" charset="-122"/>
                <a:ea typeface="思源黑体 Normal" panose="020B0400000000000000" pitchFamily="34" charset="-122"/>
              </a:rPr>
              <a:t>ASME </a:t>
            </a:r>
            <a:r>
              <a:rPr lang="zh-CN" altLang="en-US" sz="2800" b="1" dirty="0">
                <a:solidFill>
                  <a:schemeClr val="bg1"/>
                </a:solidFill>
                <a:latin typeface="思源黑体 Normal" panose="020B0400000000000000" pitchFamily="34" charset="-122"/>
                <a:ea typeface="思源黑体 Normal" panose="020B0400000000000000" pitchFamily="34" charset="-122"/>
              </a:rPr>
              <a:t>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pic>
        <p:nvPicPr>
          <p:cNvPr id="2" name="图片 1"/>
          <p:cNvPicPr>
            <a:picLocks noChangeAspect="1"/>
          </p:cNvPicPr>
          <p:nvPr/>
        </p:nvPicPr>
        <p:blipFill>
          <a:blip r:embed="rId2"/>
          <a:stretch>
            <a:fillRect/>
          </a:stretch>
        </p:blipFill>
        <p:spPr>
          <a:xfrm>
            <a:off x="1362705" y="1530857"/>
            <a:ext cx="9466589" cy="396059"/>
          </a:xfrm>
          <a:prstGeom prst="rect">
            <a:avLst/>
          </a:prstGeom>
        </p:spPr>
      </p:pic>
    </p:spTree>
    <p:extLst>
      <p:ext uri="{BB962C8B-B14F-4D97-AF65-F5344CB8AC3E}">
        <p14:creationId xmlns:p14="http://schemas.microsoft.com/office/powerpoint/2010/main" val="303009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A99B35C-89C5-6223-2B83-31CDB4B9AC01}"/>
              </a:ext>
            </a:extLst>
          </p:cNvPr>
          <p:cNvPicPr>
            <a:picLocks noChangeAspect="1"/>
          </p:cNvPicPr>
          <p:nvPr/>
        </p:nvPicPr>
        <p:blipFill>
          <a:blip r:embed="rId3"/>
          <a:stretch>
            <a:fillRect/>
          </a:stretch>
        </p:blipFill>
        <p:spPr>
          <a:xfrm>
            <a:off x="2927648" y="646613"/>
            <a:ext cx="5472608" cy="5995363"/>
          </a:xfrm>
          <a:prstGeom prst="rect">
            <a:avLst/>
          </a:prstGeom>
        </p:spPr>
      </p:pic>
      <p:sp>
        <p:nvSpPr>
          <p:cNvPr id="8" name="圆角矩形标注 7"/>
          <p:cNvSpPr>
            <a:spLocks noChangeArrowheads="1"/>
          </p:cNvSpPr>
          <p:nvPr/>
        </p:nvSpPr>
        <p:spPr bwMode="auto">
          <a:xfrm>
            <a:off x="8753744" y="1273279"/>
            <a:ext cx="1950768" cy="1003593"/>
          </a:xfrm>
          <a:prstGeom prst="wedgeRoundRectCallout">
            <a:avLst>
              <a:gd name="adj1" fmla="val -55192"/>
              <a:gd name="adj2" fmla="val -2260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点击作者名字，可查看其在</a:t>
            </a:r>
            <a:r>
              <a:rPr lang="en-US" altLang="zh-CN" sz="1600" dirty="0">
                <a:latin typeface="思源黑体 Normal" panose="020B0400000000000000" pitchFamily="34" charset="-122"/>
                <a:ea typeface="思源黑体 Normal" panose="020B0400000000000000" pitchFamily="34" charset="-122"/>
              </a:rPr>
              <a:t>ASME</a:t>
            </a:r>
            <a:r>
              <a:rPr lang="zh-CN" altLang="en-US" sz="1600" dirty="0">
                <a:latin typeface="思源黑体 Normal" panose="020B0400000000000000" pitchFamily="34" charset="-122"/>
                <a:ea typeface="思源黑体 Normal" panose="020B0400000000000000" pitchFamily="34" charset="-122"/>
              </a:rPr>
              <a:t>上发表的文章。</a:t>
            </a:r>
            <a:endParaRPr lang="en-US" altLang="zh-CN" sz="1600" dirty="0">
              <a:latin typeface="思源黑体 Normal" panose="020B0400000000000000" pitchFamily="34" charset="-122"/>
              <a:ea typeface="思源黑体 Normal" panose="020B0400000000000000" pitchFamily="34" charset="-122"/>
            </a:endParaRPr>
          </a:p>
        </p:txBody>
      </p:sp>
      <p:sp>
        <p:nvSpPr>
          <p:cNvPr id="9" name="Rectangle 7"/>
          <p:cNvSpPr>
            <a:spLocks noChangeArrowheads="1"/>
          </p:cNvSpPr>
          <p:nvPr/>
        </p:nvSpPr>
        <p:spPr bwMode="auto">
          <a:xfrm>
            <a:off x="4141777" y="4941168"/>
            <a:ext cx="1800000" cy="1140495"/>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10" name="Rectangle 7"/>
          <p:cNvSpPr>
            <a:spLocks noChangeArrowheads="1"/>
          </p:cNvSpPr>
          <p:nvPr/>
        </p:nvSpPr>
        <p:spPr bwMode="auto">
          <a:xfrm>
            <a:off x="4151784" y="1098110"/>
            <a:ext cx="1152128" cy="288000"/>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11" name="圆角矩形标注 10"/>
          <p:cNvSpPr>
            <a:spLocks noChangeArrowheads="1"/>
          </p:cNvSpPr>
          <p:nvPr/>
        </p:nvSpPr>
        <p:spPr bwMode="auto">
          <a:xfrm>
            <a:off x="8622832" y="5085184"/>
            <a:ext cx="2291152" cy="1140281"/>
          </a:xfrm>
          <a:prstGeom prst="wedgeRoundRectCallout">
            <a:avLst>
              <a:gd name="adj1" fmla="val -55192"/>
              <a:gd name="adj2" fmla="val -22604"/>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marL="285750" indent="-285750">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查看目录</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摘要</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查看该章节</a:t>
            </a:r>
            <a:endParaRPr lang="en-US" altLang="zh-CN" sz="1600" dirty="0">
              <a:latin typeface="思源黑体 Normal" panose="020B0400000000000000" pitchFamily="34" charset="-122"/>
              <a:ea typeface="思源黑体 Normal" panose="020B0400000000000000" pitchFamily="34" charset="-122"/>
            </a:endParaRPr>
          </a:p>
          <a:p>
            <a:pPr marL="285750" indent="-285750">
              <a:buFont typeface="Wingdings" panose="05000000000000000000" pitchFamily="2" charset="2"/>
              <a:buChar char="l"/>
            </a:pPr>
            <a:r>
              <a:rPr lang="zh-CN" altLang="en-US" sz="1600" dirty="0">
                <a:latin typeface="思源黑体 Normal" panose="020B0400000000000000" pitchFamily="34" charset="-122"/>
                <a:ea typeface="思源黑体 Normal" panose="020B0400000000000000" pitchFamily="34" charset="-122"/>
              </a:rPr>
              <a:t>查看</a:t>
            </a:r>
            <a:r>
              <a:rPr lang="en-US" altLang="zh-CN" sz="1600" dirty="0">
                <a:latin typeface="思源黑体 Normal" panose="020B0400000000000000" pitchFamily="34" charset="-122"/>
                <a:ea typeface="思源黑体 Normal" panose="020B0400000000000000" pitchFamily="34" charset="-122"/>
              </a:rPr>
              <a:t>PDF</a:t>
            </a:r>
            <a:r>
              <a:rPr lang="zh-CN" altLang="en-US" sz="1600" dirty="0">
                <a:latin typeface="思源黑体 Normal" panose="020B0400000000000000" pitchFamily="34" charset="-122"/>
                <a:ea typeface="思源黑体 Normal" panose="020B0400000000000000" pitchFamily="34" charset="-122"/>
              </a:rPr>
              <a:t>格式内容</a:t>
            </a:r>
            <a:endParaRPr lang="en-US" altLang="zh-CN" sz="1600" dirty="0">
              <a:latin typeface="思源黑体 Normal" panose="020B0400000000000000" pitchFamily="34" charset="-122"/>
              <a:ea typeface="思源黑体 Normal" panose="020B0400000000000000" pitchFamily="34" charset="-122"/>
            </a:endParaRPr>
          </a:p>
        </p:txBody>
      </p:sp>
      <p:sp>
        <p:nvSpPr>
          <p:cNvPr id="2" name="Title 1">
            <a:extLst>
              <a:ext uri="{FF2B5EF4-FFF2-40B4-BE49-F238E27FC236}">
                <a16:creationId xmlns:a16="http://schemas.microsoft.com/office/drawing/2014/main" id="{8993CC14-D652-661E-088F-C342DDE21F82}"/>
              </a:ext>
            </a:extLst>
          </p:cNvPr>
          <p:cNvSpPr txBox="1">
            <a:spLocks/>
          </p:cNvSpPr>
          <p:nvPr/>
        </p:nvSpPr>
        <p:spPr bwMode="auto">
          <a:xfrm>
            <a:off x="695400" y="0"/>
            <a:ext cx="3888432" cy="648072"/>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平台使用：电子图书</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414965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2E443C9-2256-161C-18DE-04BCFB172CBB}"/>
              </a:ext>
            </a:extLst>
          </p:cNvPr>
          <p:cNvPicPr>
            <a:picLocks noChangeAspect="1"/>
          </p:cNvPicPr>
          <p:nvPr/>
        </p:nvPicPr>
        <p:blipFill>
          <a:blip r:embed="rId3"/>
          <a:stretch>
            <a:fillRect/>
          </a:stretch>
        </p:blipFill>
        <p:spPr>
          <a:xfrm>
            <a:off x="3863752" y="1196752"/>
            <a:ext cx="8016815" cy="3305903"/>
          </a:xfrm>
          <a:prstGeom prst="rect">
            <a:avLst/>
          </a:prstGeom>
          <a:ln>
            <a:noFill/>
          </a:ln>
          <a:effectLst>
            <a:outerShdw blurRad="292100" dist="139700" dir="2700000" algn="tl" rotWithShape="0">
              <a:srgbClr val="333333">
                <a:alpha val="65000"/>
              </a:srgbClr>
            </a:outerShdw>
          </a:effectLst>
        </p:spPr>
      </p:pic>
      <p:sp>
        <p:nvSpPr>
          <p:cNvPr id="38917" name="Title 1"/>
          <p:cNvSpPr txBox="1">
            <a:spLocks/>
          </p:cNvSpPr>
          <p:nvPr/>
        </p:nvSpPr>
        <p:spPr bwMode="auto">
          <a:xfrm>
            <a:off x="822716" y="57262"/>
            <a:ext cx="6353403" cy="556259"/>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特色功能：</a:t>
            </a:r>
            <a:r>
              <a:rPr lang="en-US" altLang="zh-CN" sz="2800" b="1" dirty="0">
                <a:solidFill>
                  <a:schemeClr val="bg1"/>
                </a:solidFill>
                <a:latin typeface="思源黑体 Normal" panose="020B0400000000000000" pitchFamily="34" charset="-122"/>
                <a:ea typeface="思源黑体 Normal" panose="020B0400000000000000" pitchFamily="34" charset="-122"/>
              </a:rPr>
              <a:t>Topic Collection </a:t>
            </a:r>
            <a:r>
              <a:rPr lang="zh-CN" altLang="en-US" sz="2800" b="1" dirty="0">
                <a:solidFill>
                  <a:schemeClr val="bg1"/>
                </a:solidFill>
                <a:latin typeface="思源黑体 Normal" panose="020B0400000000000000" pitchFamily="34" charset="-122"/>
                <a:ea typeface="思源黑体 Normal" panose="020B0400000000000000" pitchFamily="34" charset="-122"/>
              </a:rPr>
              <a:t>主题检索</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
        <p:nvSpPr>
          <p:cNvPr id="10" name="圆角矩形标注 9"/>
          <p:cNvSpPr>
            <a:spLocks noChangeArrowheads="1"/>
          </p:cNvSpPr>
          <p:nvPr/>
        </p:nvSpPr>
        <p:spPr bwMode="auto">
          <a:xfrm>
            <a:off x="5591944" y="4959207"/>
            <a:ext cx="2808311" cy="1528702"/>
          </a:xfrm>
          <a:prstGeom prst="wedgeRoundRectCallout">
            <a:avLst>
              <a:gd name="adj1" fmla="val -20995"/>
              <a:gd name="adj2" fmla="val -68438"/>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nSpc>
                <a:spcPct val="150000"/>
              </a:lnSpc>
            </a:pPr>
            <a:r>
              <a:rPr lang="zh-CN" altLang="en-US" sz="1600" dirty="0">
                <a:latin typeface="思源黑体 Normal" panose="020B0400000000000000" pitchFamily="34" charset="-122"/>
                <a:ea typeface="思源黑体 Normal" panose="020B0400000000000000" pitchFamily="34" charset="-122"/>
              </a:rPr>
              <a:t>点开某一主题，左侧栏显示多种分类方式，可在同一主题下，分别浏览期刊、会议录和电子图书中的文章。</a:t>
            </a:r>
            <a:endParaRPr lang="en-US" altLang="zh-CN" sz="1600" dirty="0">
              <a:latin typeface="思源黑体 Normal" panose="020B0400000000000000" pitchFamily="34" charset="-122"/>
              <a:ea typeface="思源黑体 Normal" panose="020B0400000000000000" pitchFamily="34" charset="-122"/>
            </a:endParaRPr>
          </a:p>
        </p:txBody>
      </p:sp>
      <p:sp>
        <p:nvSpPr>
          <p:cNvPr id="17" name="Rectangle 7"/>
          <p:cNvSpPr>
            <a:spLocks noChangeArrowheads="1"/>
          </p:cNvSpPr>
          <p:nvPr/>
        </p:nvSpPr>
        <p:spPr bwMode="auto">
          <a:xfrm>
            <a:off x="3935760" y="2798392"/>
            <a:ext cx="1584176" cy="156671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pic>
        <p:nvPicPr>
          <p:cNvPr id="5" name="图片 4">
            <a:extLst>
              <a:ext uri="{FF2B5EF4-FFF2-40B4-BE49-F238E27FC236}">
                <a16:creationId xmlns:a16="http://schemas.microsoft.com/office/drawing/2014/main" id="{25EF8127-FD42-E491-862F-EAF30B735E0C}"/>
              </a:ext>
            </a:extLst>
          </p:cNvPr>
          <p:cNvPicPr>
            <a:picLocks noChangeAspect="1"/>
          </p:cNvPicPr>
          <p:nvPr/>
        </p:nvPicPr>
        <p:blipFill>
          <a:blip r:embed="rId4"/>
          <a:stretch>
            <a:fillRect/>
          </a:stretch>
        </p:blipFill>
        <p:spPr>
          <a:xfrm>
            <a:off x="983432" y="692696"/>
            <a:ext cx="2155416" cy="5728433"/>
          </a:xfrm>
          <a:prstGeom prst="rect">
            <a:avLst/>
          </a:prstGeom>
          <a:ln>
            <a:noFill/>
          </a:ln>
          <a:effectLst>
            <a:outerShdw blurRad="292100" dist="139700" dir="2700000" algn="tl" rotWithShape="0">
              <a:srgbClr val="333333">
                <a:alpha val="65000"/>
              </a:srgbClr>
            </a:outerShdw>
          </a:effectLst>
        </p:spPr>
      </p:pic>
      <p:sp>
        <p:nvSpPr>
          <p:cNvPr id="9" name="Rectangle 7">
            <a:extLst>
              <a:ext uri="{FF2B5EF4-FFF2-40B4-BE49-F238E27FC236}">
                <a16:creationId xmlns:a16="http://schemas.microsoft.com/office/drawing/2014/main" id="{76A810F9-8D19-D244-B85E-2F3B390428BA}"/>
              </a:ext>
            </a:extLst>
          </p:cNvPr>
          <p:cNvSpPr>
            <a:spLocks noChangeArrowheads="1"/>
          </p:cNvSpPr>
          <p:nvPr/>
        </p:nvSpPr>
        <p:spPr bwMode="auto">
          <a:xfrm>
            <a:off x="6193156" y="1412776"/>
            <a:ext cx="1703044" cy="64807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11" name="Rectangle 7">
            <a:extLst>
              <a:ext uri="{FF2B5EF4-FFF2-40B4-BE49-F238E27FC236}">
                <a16:creationId xmlns:a16="http://schemas.microsoft.com/office/drawing/2014/main" id="{45E24330-283B-2FA2-CEB2-151D4AC90E70}"/>
              </a:ext>
            </a:extLst>
          </p:cNvPr>
          <p:cNvSpPr>
            <a:spLocks noChangeArrowheads="1"/>
          </p:cNvSpPr>
          <p:nvPr/>
        </p:nvSpPr>
        <p:spPr bwMode="auto">
          <a:xfrm>
            <a:off x="996006" y="1052736"/>
            <a:ext cx="1211562" cy="216024"/>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130997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9"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3"/>
          <p:cNvSpPr>
            <a:spLocks noChangeArrowheads="1"/>
          </p:cNvSpPr>
          <p:nvPr/>
        </p:nvSpPr>
        <p:spPr bwMode="auto">
          <a:xfrm>
            <a:off x="7231107" y="1196752"/>
            <a:ext cx="4176464" cy="4031873"/>
          </a:xfrm>
          <a:prstGeom prst="rect">
            <a:avLst/>
          </a:prstGeom>
          <a:noFill/>
          <a:ln w="9525">
            <a:noFill/>
            <a:miter lim="800000"/>
            <a:headEnd/>
            <a:tailEnd/>
          </a:ln>
        </p:spPr>
        <p:txBody>
          <a:bodyPr wrap="square">
            <a:spAutoFit/>
          </a:bodyPr>
          <a:lstStyle/>
          <a:p>
            <a:r>
              <a:rPr lang="en-US" altLang="zh-CN" sz="1600" dirty="0">
                <a:latin typeface="思源黑体 Normal" panose="020B0400000000000000" pitchFamily="34" charset="-122"/>
                <a:ea typeface="思源黑体 Normal" panose="020B0400000000000000" pitchFamily="34" charset="-122"/>
              </a:rPr>
              <a:t>Aerospace Industry  </a:t>
            </a:r>
            <a:r>
              <a:rPr lang="zh-CN" altLang="en-US" sz="1600" dirty="0">
                <a:latin typeface="思源黑体 Normal" panose="020B0400000000000000" pitchFamily="34" charset="-122"/>
                <a:ea typeface="思源黑体 Normal" panose="020B0400000000000000" pitchFamily="34" charset="-122"/>
              </a:rPr>
              <a:t>航空航天</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Applied Mechanics  </a:t>
            </a:r>
            <a:r>
              <a:rPr lang="zh-CN" altLang="en-US" sz="1600" dirty="0">
                <a:latin typeface="思源黑体 Normal" panose="020B0400000000000000" pitchFamily="34" charset="-122"/>
                <a:ea typeface="思源黑体 Normal" panose="020B0400000000000000" pitchFamily="34" charset="-122"/>
              </a:rPr>
              <a:t>应用力学</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Automotive Systems  </a:t>
            </a:r>
            <a:r>
              <a:rPr lang="zh-CN" altLang="en-US" sz="1600" dirty="0">
                <a:latin typeface="思源黑体 Normal" panose="020B0400000000000000" pitchFamily="34" charset="-122"/>
                <a:ea typeface="思源黑体 Normal" panose="020B0400000000000000" pitchFamily="34" charset="-122"/>
              </a:rPr>
              <a:t>汽车系统</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Fluids Engineering  </a:t>
            </a:r>
            <a:r>
              <a:rPr lang="zh-CN" altLang="en-US" sz="1600" dirty="0">
                <a:latin typeface="思源黑体 Normal" panose="020B0400000000000000" pitchFamily="34" charset="-122"/>
                <a:ea typeface="思源黑体 Normal" panose="020B0400000000000000" pitchFamily="34" charset="-122"/>
              </a:rPr>
              <a:t>流体工程</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Heat Transfer  </a:t>
            </a:r>
            <a:r>
              <a:rPr lang="zh-CN" altLang="en-US" sz="1600" dirty="0">
                <a:latin typeface="思源黑体 Normal" panose="020B0400000000000000" pitchFamily="34" charset="-122"/>
                <a:ea typeface="思源黑体 Normal" panose="020B0400000000000000" pitchFamily="34" charset="-122"/>
              </a:rPr>
              <a:t>热传导</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Careers  </a:t>
            </a:r>
            <a:r>
              <a:rPr lang="zh-CN" altLang="en-US" sz="1600" dirty="0">
                <a:latin typeface="思源黑体 Normal" panose="020B0400000000000000" pitchFamily="34" charset="-122"/>
                <a:ea typeface="思源黑体 Normal" panose="020B0400000000000000" pitchFamily="34" charset="-122"/>
              </a:rPr>
              <a:t>职业规划</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Defense Industry  </a:t>
            </a:r>
            <a:r>
              <a:rPr lang="zh-CN" altLang="en-US" sz="1600" dirty="0">
                <a:latin typeface="思源黑体 Normal" panose="020B0400000000000000" pitchFamily="34" charset="-122"/>
                <a:ea typeface="思源黑体 Normal" panose="020B0400000000000000" pitchFamily="34" charset="-122"/>
              </a:rPr>
              <a:t>国防</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Nuclear Engineering  </a:t>
            </a:r>
            <a:r>
              <a:rPr lang="zh-CN" altLang="en-US" sz="1600" dirty="0">
                <a:latin typeface="思源黑体 Normal" panose="020B0400000000000000" pitchFamily="34" charset="-122"/>
                <a:ea typeface="思源黑体 Normal" panose="020B0400000000000000" pitchFamily="34" charset="-122"/>
              </a:rPr>
              <a:t>核工程</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Numerical Analysis  </a:t>
            </a:r>
            <a:r>
              <a:rPr lang="zh-CN" altLang="en-US" sz="1600" dirty="0">
                <a:latin typeface="思源黑体 Normal" panose="020B0400000000000000" pitchFamily="34" charset="-122"/>
                <a:ea typeface="思源黑体 Normal" panose="020B0400000000000000" pitchFamily="34" charset="-122"/>
              </a:rPr>
              <a:t>数值分析</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Design Engineering  </a:t>
            </a:r>
            <a:r>
              <a:rPr lang="zh-CN" altLang="en-US" sz="1600" dirty="0">
                <a:latin typeface="思源黑体 Normal" panose="020B0400000000000000" pitchFamily="34" charset="-122"/>
                <a:ea typeface="思源黑体 Normal" panose="020B0400000000000000" pitchFamily="34" charset="-122"/>
              </a:rPr>
              <a:t>工程设计</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Nanotechnology  </a:t>
            </a:r>
            <a:r>
              <a:rPr lang="zh-CN" altLang="en-US" sz="1600" dirty="0">
                <a:latin typeface="思源黑体 Normal" panose="020B0400000000000000" pitchFamily="34" charset="-122"/>
                <a:ea typeface="思源黑体 Normal" panose="020B0400000000000000" pitchFamily="34" charset="-122"/>
              </a:rPr>
              <a:t>纳米技术</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Transportation  </a:t>
            </a:r>
            <a:r>
              <a:rPr lang="zh-CN" altLang="en-US" sz="1600" dirty="0">
                <a:latin typeface="思源黑体 Normal" panose="020B0400000000000000" pitchFamily="34" charset="-122"/>
                <a:ea typeface="思源黑体 Normal" panose="020B0400000000000000" pitchFamily="34" charset="-122"/>
              </a:rPr>
              <a:t>交通</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Renewable Energy  </a:t>
            </a:r>
            <a:r>
              <a:rPr lang="zh-CN" altLang="en-US" sz="1600" dirty="0">
                <a:latin typeface="思源黑体 Normal" panose="020B0400000000000000" pitchFamily="34" charset="-122"/>
                <a:ea typeface="思源黑体 Normal" panose="020B0400000000000000" pitchFamily="34" charset="-122"/>
              </a:rPr>
              <a:t>可再生能源</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Internal Combustion Engines  </a:t>
            </a:r>
            <a:r>
              <a:rPr lang="zh-CN" altLang="en-US" sz="1600" dirty="0">
                <a:latin typeface="思源黑体 Normal" panose="020B0400000000000000" pitchFamily="34" charset="-122"/>
                <a:ea typeface="思源黑体 Normal" panose="020B0400000000000000" pitchFamily="34" charset="-122"/>
              </a:rPr>
              <a:t>内燃机</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Tribology  </a:t>
            </a:r>
            <a:r>
              <a:rPr lang="zh-CN" altLang="en-US" sz="1600" dirty="0">
                <a:latin typeface="思源黑体 Normal" panose="020B0400000000000000" pitchFamily="34" charset="-122"/>
                <a:ea typeface="思源黑体 Normal" panose="020B0400000000000000" pitchFamily="34" charset="-122"/>
              </a:rPr>
              <a:t>摩擦学</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Energy  </a:t>
            </a:r>
            <a:r>
              <a:rPr lang="zh-CN" altLang="en-US" sz="1600" dirty="0">
                <a:latin typeface="思源黑体 Normal" panose="020B0400000000000000" pitchFamily="34" charset="-122"/>
                <a:ea typeface="思源黑体 Normal" panose="020B0400000000000000" pitchFamily="34" charset="-122"/>
              </a:rPr>
              <a:t>能源</a:t>
            </a:r>
            <a:endParaRPr lang="en-US" sz="1600" dirty="0">
              <a:latin typeface="思源黑体 Normal" panose="020B0400000000000000" pitchFamily="34" charset="-122"/>
              <a:ea typeface="思源黑体 Normal" panose="020B0400000000000000" pitchFamily="34" charset="-122"/>
            </a:endParaRPr>
          </a:p>
        </p:txBody>
      </p:sp>
      <p:sp>
        <p:nvSpPr>
          <p:cNvPr id="39939" name="TextBox 4"/>
          <p:cNvSpPr txBox="1">
            <a:spLocks noChangeArrowheads="1"/>
          </p:cNvSpPr>
          <p:nvPr/>
        </p:nvSpPr>
        <p:spPr bwMode="auto">
          <a:xfrm>
            <a:off x="839416" y="1196752"/>
            <a:ext cx="6715125" cy="4278094"/>
          </a:xfrm>
          <a:prstGeom prst="rect">
            <a:avLst/>
          </a:prstGeom>
          <a:noFill/>
          <a:ln w="9525">
            <a:noFill/>
            <a:miter lim="800000"/>
            <a:headEnd/>
            <a:tailEnd/>
          </a:ln>
        </p:spPr>
        <p:txBody>
          <a:bodyPr>
            <a:spAutoFit/>
          </a:bodyPr>
          <a:lstStyle/>
          <a:p>
            <a:r>
              <a:rPr lang="en-US" altLang="zh-CN" sz="1600" dirty="0">
                <a:latin typeface="思源黑体 Normal" panose="020B0400000000000000" pitchFamily="34" charset="-122"/>
                <a:ea typeface="思源黑体 Normal" panose="020B0400000000000000" pitchFamily="34" charset="-122"/>
              </a:rPr>
              <a:t>Biomechanical Engineering  </a:t>
            </a:r>
            <a:r>
              <a:rPr lang="zh-CN" altLang="en-US" sz="1600" dirty="0">
                <a:latin typeface="思源黑体 Normal" panose="020B0400000000000000" pitchFamily="34" charset="-122"/>
                <a:ea typeface="思源黑体 Normal" panose="020B0400000000000000" pitchFamily="34" charset="-122"/>
              </a:rPr>
              <a:t>生物机械工程</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Biomedical Engineering  </a:t>
            </a:r>
            <a:r>
              <a:rPr lang="zh-CN" altLang="en-US" sz="1600" dirty="0">
                <a:latin typeface="思源黑体 Normal" panose="020B0400000000000000" pitchFamily="34" charset="-122"/>
                <a:ea typeface="思源黑体 Normal" panose="020B0400000000000000" pitchFamily="34" charset="-122"/>
              </a:rPr>
              <a:t>生物医学工程</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Boilers &amp; Pressure Vessels  </a:t>
            </a:r>
            <a:r>
              <a:rPr lang="zh-CN" altLang="en-US" sz="1600" dirty="0">
                <a:latin typeface="思源黑体 Normal" panose="020B0400000000000000" pitchFamily="34" charset="-122"/>
                <a:ea typeface="思源黑体 Normal" panose="020B0400000000000000" pitchFamily="34" charset="-122"/>
              </a:rPr>
              <a:t>锅炉和压力容器</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Manufacturing &amp; Processing  </a:t>
            </a:r>
            <a:r>
              <a:rPr lang="zh-CN" altLang="en-US" sz="1600" dirty="0">
                <a:latin typeface="思源黑体 Normal" panose="020B0400000000000000" pitchFamily="34" charset="-122"/>
                <a:ea typeface="思源黑体 Normal" panose="020B0400000000000000" pitchFamily="34" charset="-122"/>
              </a:rPr>
              <a:t>制造和加工</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Noise Control &amp; Acoustics  </a:t>
            </a:r>
            <a:r>
              <a:rPr lang="zh-CN" altLang="en-US" sz="1600" dirty="0">
                <a:latin typeface="思源黑体 Normal" panose="020B0400000000000000" pitchFamily="34" charset="-122"/>
                <a:ea typeface="思源黑体 Normal" panose="020B0400000000000000" pitchFamily="34" charset="-122"/>
              </a:rPr>
              <a:t>噪声控制和声效</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Nondestructive Evaluation  </a:t>
            </a:r>
            <a:r>
              <a:rPr lang="zh-CN" altLang="en-US" sz="1600" dirty="0">
                <a:latin typeface="思源黑体 Normal" panose="020B0400000000000000" pitchFamily="34" charset="-122"/>
                <a:ea typeface="思源黑体 Normal" panose="020B0400000000000000" pitchFamily="34" charset="-122"/>
              </a:rPr>
              <a:t>无损评估</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Environmental Engineering  </a:t>
            </a:r>
            <a:r>
              <a:rPr lang="zh-CN" altLang="en-US" sz="1600" dirty="0">
                <a:latin typeface="思源黑体 Normal" panose="020B0400000000000000" pitchFamily="34" charset="-122"/>
                <a:ea typeface="思源黑体 Normal" panose="020B0400000000000000" pitchFamily="34" charset="-122"/>
              </a:rPr>
              <a:t>环境工程</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Engineering Technology Management  </a:t>
            </a:r>
            <a:r>
              <a:rPr lang="zh-CN" altLang="en-US" sz="1600" dirty="0">
                <a:latin typeface="思源黑体 Normal" panose="020B0400000000000000" pitchFamily="34" charset="-122"/>
                <a:ea typeface="思源黑体 Normal" panose="020B0400000000000000" pitchFamily="34" charset="-122"/>
              </a:rPr>
              <a:t>工程技术管理</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Pipeline &amp; Piping Systems  </a:t>
            </a:r>
            <a:r>
              <a:rPr lang="zh-CN" altLang="en-US" sz="1600" dirty="0">
                <a:latin typeface="思源黑体 Normal" panose="020B0400000000000000" pitchFamily="34" charset="-122"/>
                <a:ea typeface="思源黑体 Normal" panose="020B0400000000000000" pitchFamily="34" charset="-122"/>
              </a:rPr>
              <a:t>管线系统</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Building &amp; Construction  </a:t>
            </a:r>
            <a:r>
              <a:rPr lang="zh-CN" altLang="en-US" sz="1600" dirty="0">
                <a:latin typeface="思源黑体 Normal" panose="020B0400000000000000" pitchFamily="34" charset="-122"/>
                <a:ea typeface="思源黑体 Normal" panose="020B0400000000000000" pitchFamily="34" charset="-122"/>
              </a:rPr>
              <a:t>建筑和施工</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Robotics &amp; Mechatronics  </a:t>
            </a:r>
            <a:r>
              <a:rPr lang="zh-CN" altLang="en-US" sz="1600" dirty="0">
                <a:latin typeface="思源黑体 Normal" panose="020B0400000000000000" pitchFamily="34" charset="-122"/>
                <a:ea typeface="思源黑体 Normal" panose="020B0400000000000000" pitchFamily="34" charset="-122"/>
              </a:rPr>
              <a:t>机器人和机电一体化 </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Computer-Aided Design (CAD)  </a:t>
            </a:r>
            <a:r>
              <a:rPr lang="zh-CN" altLang="en-US" sz="1600" dirty="0">
                <a:latin typeface="思源黑体 Normal" panose="020B0400000000000000" pitchFamily="34" charset="-122"/>
                <a:ea typeface="思源黑体 Normal" panose="020B0400000000000000" pitchFamily="34" charset="-122"/>
              </a:rPr>
              <a:t>计算机辅助设计</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Conventional Power &amp; Fuels  </a:t>
            </a:r>
            <a:r>
              <a:rPr lang="zh-CN" altLang="en-US" sz="1600" dirty="0">
                <a:latin typeface="思源黑体 Normal" panose="020B0400000000000000" pitchFamily="34" charset="-122"/>
                <a:ea typeface="思源黑体 Normal" panose="020B0400000000000000" pitchFamily="34" charset="-122"/>
              </a:rPr>
              <a:t>传统能源与燃料</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Dynamic Systems &amp; Control  </a:t>
            </a:r>
            <a:r>
              <a:rPr lang="zh-CN" altLang="en-US" sz="1600" dirty="0">
                <a:latin typeface="思源黑体 Normal" panose="020B0400000000000000" pitchFamily="34" charset="-122"/>
                <a:ea typeface="思源黑体 Normal" panose="020B0400000000000000" pitchFamily="34" charset="-122"/>
              </a:rPr>
              <a:t>动力系统与控制</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Electronic &amp; Photonic Packaging  </a:t>
            </a:r>
            <a:r>
              <a:rPr lang="zh-CN" altLang="en-US" sz="1600" dirty="0">
                <a:latin typeface="思源黑体 Normal" panose="020B0400000000000000" pitchFamily="34" charset="-122"/>
                <a:ea typeface="思源黑体 Normal" panose="020B0400000000000000" pitchFamily="34" charset="-122"/>
              </a:rPr>
              <a:t>电子与光子封装</a:t>
            </a:r>
            <a:endParaRPr lang="en-US" altLang="zh-CN"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Ocean</a:t>
            </a:r>
            <a:r>
              <a:rPr lang="zh-CN" altLang="en-US" sz="1600" dirty="0">
                <a:latin typeface="思源黑体 Normal" panose="020B0400000000000000" pitchFamily="34" charset="-122"/>
                <a:ea typeface="思源黑体 Normal" panose="020B0400000000000000" pitchFamily="34" charset="-122"/>
              </a:rPr>
              <a:t>、</a:t>
            </a:r>
            <a:r>
              <a:rPr lang="en-US" altLang="zh-CN" sz="1600" dirty="0">
                <a:latin typeface="思源黑体 Normal" panose="020B0400000000000000" pitchFamily="34" charset="-122"/>
                <a:ea typeface="思源黑体 Normal" panose="020B0400000000000000" pitchFamily="34" charset="-122"/>
              </a:rPr>
              <a:t> Offshore &amp; Arctic Engineering  </a:t>
            </a:r>
            <a:r>
              <a:rPr lang="zh-CN" altLang="en-US" sz="1600" dirty="0">
                <a:latin typeface="思源黑体 Normal" panose="020B0400000000000000" pitchFamily="34" charset="-122"/>
                <a:ea typeface="思源黑体 Normal" panose="020B0400000000000000" pitchFamily="34" charset="-122"/>
              </a:rPr>
              <a:t>海洋、海岸与极地工程</a:t>
            </a:r>
            <a:endParaRPr lang="en-US" sz="1600" dirty="0">
              <a:latin typeface="思源黑体 Normal" panose="020B0400000000000000" pitchFamily="34" charset="-122"/>
              <a:ea typeface="思源黑体 Normal" panose="020B0400000000000000" pitchFamily="34" charset="-122"/>
            </a:endParaRPr>
          </a:p>
          <a:p>
            <a:r>
              <a:rPr lang="en-US" altLang="zh-CN" sz="1600" dirty="0">
                <a:latin typeface="思源黑体 Normal" panose="020B0400000000000000" pitchFamily="34" charset="-122"/>
                <a:ea typeface="思源黑体 Normal" panose="020B0400000000000000" pitchFamily="34" charset="-122"/>
              </a:rPr>
              <a:t>Computers &amp; Information in Engineering  </a:t>
            </a:r>
            <a:r>
              <a:rPr lang="zh-CN" altLang="en-US" sz="1600" dirty="0">
                <a:latin typeface="思源黑体 Normal" panose="020B0400000000000000" pitchFamily="34" charset="-122"/>
                <a:ea typeface="思源黑体 Normal" panose="020B0400000000000000" pitchFamily="34" charset="-122"/>
              </a:rPr>
              <a:t>计算机与信息的工程应用</a:t>
            </a:r>
            <a:endParaRPr lang="zh-CN" altLang="en-US" dirty="0">
              <a:latin typeface="思源黑体 Normal" panose="020B0400000000000000" pitchFamily="34" charset="-122"/>
              <a:ea typeface="思源黑体 Normal" panose="020B0400000000000000" pitchFamily="34" charset="-122"/>
            </a:endParaRPr>
          </a:p>
        </p:txBody>
      </p:sp>
      <p:sp>
        <p:nvSpPr>
          <p:cNvPr id="39940" name="Title 1"/>
          <p:cNvSpPr txBox="1">
            <a:spLocks/>
          </p:cNvSpPr>
          <p:nvPr/>
        </p:nvSpPr>
        <p:spPr bwMode="auto">
          <a:xfrm>
            <a:off x="407368" y="44624"/>
            <a:ext cx="5400600" cy="504056"/>
          </a:xfrm>
          <a:prstGeom prst="rect">
            <a:avLst/>
          </a:prstGeom>
          <a:noFill/>
          <a:ln w="9525">
            <a:noFill/>
            <a:miter lim="800000"/>
            <a:headEnd/>
            <a:tailEnd/>
          </a:ln>
        </p:spPr>
        <p:txBody>
          <a:bodyPr anchor="ctr"/>
          <a:lstStyle/>
          <a:p>
            <a:pPr algn="ctr"/>
            <a:r>
              <a:rPr lang="en-US" altLang="zh-CN" sz="2800" b="1" dirty="0">
                <a:solidFill>
                  <a:schemeClr val="bg1"/>
                </a:solidFill>
                <a:latin typeface="思源黑体 Normal" panose="020B0400000000000000" pitchFamily="34" charset="-122"/>
                <a:ea typeface="思源黑体 Normal" panose="020B0400000000000000" pitchFamily="34" charset="-122"/>
              </a:rPr>
              <a:t>Topic Collection: 33</a:t>
            </a:r>
            <a:r>
              <a:rPr lang="zh-CN" altLang="en-US" sz="2800" b="1" dirty="0">
                <a:solidFill>
                  <a:schemeClr val="bg1"/>
                </a:solidFill>
                <a:latin typeface="思源黑体 Normal" panose="020B0400000000000000" pitchFamily="34" charset="-122"/>
                <a:ea typeface="思源黑体 Normal" panose="020B0400000000000000" pitchFamily="34" charset="-122"/>
              </a:rPr>
              <a:t>个主题</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2263814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3FB6C8D-9E8C-2A8E-4B67-13A6874C25B5}"/>
              </a:ext>
            </a:extLst>
          </p:cNvPr>
          <p:cNvPicPr>
            <a:picLocks noChangeAspect="1"/>
          </p:cNvPicPr>
          <p:nvPr/>
        </p:nvPicPr>
        <p:blipFill>
          <a:blip r:embed="rId3"/>
          <a:stretch>
            <a:fillRect/>
          </a:stretch>
        </p:blipFill>
        <p:spPr>
          <a:xfrm>
            <a:off x="1271464" y="908720"/>
            <a:ext cx="9763291" cy="3008688"/>
          </a:xfrm>
          <a:prstGeom prst="rect">
            <a:avLst/>
          </a:prstGeom>
          <a:ln>
            <a:noFill/>
          </a:ln>
          <a:effectLst>
            <a:outerShdw blurRad="292100" dist="139700" dir="2700000" algn="tl" rotWithShape="0">
              <a:srgbClr val="333333">
                <a:alpha val="65000"/>
              </a:srgbClr>
            </a:outerShdw>
          </a:effectLst>
        </p:spPr>
      </p:pic>
      <p:sp>
        <p:nvSpPr>
          <p:cNvPr id="7" name="Rectangle 7"/>
          <p:cNvSpPr>
            <a:spLocks noChangeArrowheads="1"/>
          </p:cNvSpPr>
          <p:nvPr/>
        </p:nvSpPr>
        <p:spPr bwMode="auto">
          <a:xfrm>
            <a:off x="7752185" y="1772816"/>
            <a:ext cx="2520280" cy="1944216"/>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12" name="Title 1"/>
          <p:cNvSpPr txBox="1">
            <a:spLocks/>
          </p:cNvSpPr>
          <p:nvPr/>
        </p:nvSpPr>
        <p:spPr bwMode="auto">
          <a:xfrm>
            <a:off x="731404" y="125752"/>
            <a:ext cx="2376264" cy="450769"/>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快速检索</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
        <p:nvSpPr>
          <p:cNvPr id="6" name="矩形 5">
            <a:extLst>
              <a:ext uri="{FF2B5EF4-FFF2-40B4-BE49-F238E27FC236}">
                <a16:creationId xmlns:a16="http://schemas.microsoft.com/office/drawing/2014/main" id="{8C694E8B-BC9F-7091-0134-B3DC37178AE2}"/>
              </a:ext>
            </a:extLst>
          </p:cNvPr>
          <p:cNvSpPr>
            <a:spLocks noChangeArrowheads="1"/>
          </p:cNvSpPr>
          <p:nvPr/>
        </p:nvSpPr>
        <p:spPr bwMode="auto">
          <a:xfrm>
            <a:off x="2783632" y="4249607"/>
            <a:ext cx="7560840" cy="1871348"/>
          </a:xfrm>
          <a:prstGeom prst="rect">
            <a:avLst/>
          </a:prstGeom>
          <a:noFill/>
          <a:ln w="19050" algn="ctr">
            <a:solidFill>
              <a:srgbClr val="F7B229"/>
            </a:solidFill>
            <a:prstDash val="solid"/>
            <a:round/>
            <a:headEnd/>
            <a:tailEnd/>
          </a:ln>
        </p:spPr>
        <p:txBody>
          <a:bodyPr lIns="90000" tIns="46800" rIns="90000" bIns="46800" anchor="ctr"/>
          <a:lstStyle/>
          <a:p>
            <a:r>
              <a:rPr lang="zh-CN" altLang="en-US" sz="1400" dirty="0">
                <a:latin typeface="思源黑体 Normal" panose="020B0400000000000000" pitchFamily="34" charset="-122"/>
                <a:ea typeface="思源黑体 Normal" panose="020B0400000000000000" pitchFamily="34" charset="-122"/>
              </a:rPr>
              <a:t>页面顶部的搜索栏提供动态联想搜索功能，帮助用户快速找到相关内容：</a:t>
            </a:r>
            <a:endParaRPr lang="en-US" altLang="zh-CN" sz="1400" dirty="0">
              <a:latin typeface="思源黑体 Normal" panose="020B0400000000000000" pitchFamily="34" charset="-122"/>
              <a:ea typeface="思源黑体 Normal" panose="020B0400000000000000" pitchFamily="34" charset="-122"/>
            </a:endParaRPr>
          </a:p>
          <a:p>
            <a:pPr marL="285750" indent="-285750">
              <a:buFont typeface="Arial" panose="020B0604020202020204" pitchFamily="34" charset="0"/>
              <a:buChar char="•"/>
            </a:pPr>
            <a:r>
              <a:rPr lang="zh-CN" altLang="en-US" sz="1400" dirty="0">
                <a:latin typeface="思源黑体 Normal" panose="020B0400000000000000" pitchFamily="34" charset="-122"/>
                <a:ea typeface="思源黑体 Normal" panose="020B0400000000000000" pitchFamily="34" charset="-122"/>
              </a:rPr>
              <a:t>例如，在顶部搜索栏中输入关键词（如 </a:t>
            </a:r>
            <a:r>
              <a:rPr lang="en-US" altLang="zh-CN" sz="1400" dirty="0">
                <a:latin typeface="思源黑体 Normal" panose="020B0400000000000000" pitchFamily="34" charset="-122"/>
                <a:ea typeface="思源黑体 Normal" panose="020B0400000000000000" pitchFamily="34" charset="-122"/>
              </a:rPr>
              <a:t>“mate"</a:t>
            </a:r>
            <a:r>
              <a:rPr lang="zh-CN" altLang="en-US" sz="1400" dirty="0">
                <a:latin typeface="思源黑体 Normal" panose="020B0400000000000000" pitchFamily="34" charset="-122"/>
                <a:ea typeface="思源黑体 Normal" panose="020B0400000000000000" pitchFamily="34" charset="-122"/>
              </a:rPr>
              <a:t>）。</a:t>
            </a:r>
            <a:endParaRPr lang="en-US" altLang="zh-CN" sz="1400" dirty="0">
              <a:latin typeface="思源黑体 Normal" panose="020B0400000000000000" pitchFamily="34" charset="-122"/>
              <a:ea typeface="思源黑体 Normal" panose="020B0400000000000000" pitchFamily="34" charset="-122"/>
            </a:endParaRPr>
          </a:p>
          <a:p>
            <a:pPr marL="285750" indent="-285750">
              <a:buFont typeface="Arial" panose="020B0604020202020204" pitchFamily="34" charset="0"/>
              <a:buChar char="•"/>
            </a:pPr>
            <a:r>
              <a:rPr lang="zh-CN" altLang="en-US" sz="1400" dirty="0">
                <a:latin typeface="思源黑体 Normal" panose="020B0400000000000000" pitchFamily="34" charset="-122"/>
                <a:ea typeface="思源黑体 Normal" panose="020B0400000000000000" pitchFamily="34" charset="-122"/>
              </a:rPr>
              <a:t>输入时，系统会自动下拉显示建议词汇，这些建议基于 </a:t>
            </a:r>
            <a:r>
              <a:rPr lang="en-US" altLang="zh-CN" sz="1400" dirty="0">
                <a:latin typeface="思源黑体 Normal" panose="020B0400000000000000" pitchFamily="34" charset="-122"/>
                <a:ea typeface="思源黑体 Normal" panose="020B0400000000000000" pitchFamily="34" charset="-122"/>
              </a:rPr>
              <a:t>ASME </a:t>
            </a:r>
            <a:r>
              <a:rPr lang="zh-CN" altLang="en-US" sz="1400" dirty="0">
                <a:latin typeface="思源黑体 Normal" panose="020B0400000000000000" pitchFamily="34" charset="-122"/>
                <a:ea typeface="思源黑体 Normal" panose="020B0400000000000000" pitchFamily="34" charset="-122"/>
              </a:rPr>
              <a:t>数字图书馆中常见的搜索词或索引词。</a:t>
            </a:r>
            <a:endParaRPr lang="en-US" altLang="zh-CN" sz="1400" dirty="0">
              <a:latin typeface="思源黑体 Normal" panose="020B0400000000000000" pitchFamily="34" charset="-122"/>
              <a:ea typeface="思源黑体 Normal" panose="020B0400000000000000" pitchFamily="34" charset="-122"/>
            </a:endParaRPr>
          </a:p>
          <a:p>
            <a:pPr marL="285750" indent="-285750">
              <a:buFont typeface="Arial" panose="020B0604020202020204" pitchFamily="34" charset="0"/>
              <a:buChar char="•"/>
            </a:pPr>
            <a:r>
              <a:rPr lang="zh-CN" altLang="en-US" sz="1400" dirty="0">
                <a:latin typeface="思源黑体 Normal" panose="020B0400000000000000" pitchFamily="34" charset="-122"/>
                <a:ea typeface="思源黑体 Normal" panose="020B0400000000000000" pitchFamily="34" charset="-122"/>
              </a:rPr>
              <a:t>每输入一个字母，建议列表都会更新，以更贴近您的输入内容。</a:t>
            </a:r>
            <a:endParaRPr lang="en-US" altLang="zh-CN" sz="1400" dirty="0">
              <a:latin typeface="思源黑体 Normal" panose="020B0400000000000000" pitchFamily="34" charset="-122"/>
              <a:ea typeface="思源黑体 Normal" panose="020B0400000000000000" pitchFamily="34" charset="-122"/>
            </a:endParaRPr>
          </a:p>
          <a:p>
            <a:pPr marL="285750" indent="-285750">
              <a:buFont typeface="Arial" panose="020B0604020202020204" pitchFamily="34" charset="0"/>
              <a:buChar char="•"/>
            </a:pPr>
            <a:r>
              <a:rPr lang="zh-CN" altLang="en-US" sz="1400" dirty="0">
                <a:latin typeface="思源黑体 Normal" panose="020B0400000000000000" pitchFamily="34" charset="-122"/>
                <a:ea typeface="思源黑体 Normal" panose="020B0400000000000000" pitchFamily="34" charset="-122"/>
              </a:rPr>
              <a:t>点击任意建议词，即可快速在所选内容类型中发起搜索。</a:t>
            </a:r>
            <a:endParaRPr lang="en-US" altLang="zh-CN" sz="1400" dirty="0">
              <a:latin typeface="思源黑体 Normal" panose="020B0400000000000000" pitchFamily="34" charset="-122"/>
              <a:ea typeface="思源黑体 Normal" panose="020B0400000000000000" pitchFamily="34" charset="-122"/>
            </a:endParaRPr>
          </a:p>
          <a:p>
            <a:pPr>
              <a:lnSpc>
                <a:spcPct val="150000"/>
              </a:lnSpc>
            </a:pPr>
            <a:r>
              <a:rPr lang="en-US" altLang="zh-CN" sz="1400" dirty="0">
                <a:latin typeface="思源黑体 Normal" panose="020B0400000000000000" pitchFamily="34" charset="-122"/>
                <a:ea typeface="思源黑体 Normal" panose="020B0400000000000000" pitchFamily="34" charset="-122"/>
              </a:rPr>
              <a:t>※ </a:t>
            </a:r>
            <a:r>
              <a:rPr lang="zh-CN" altLang="en-US" sz="1400" dirty="0">
                <a:latin typeface="思源黑体 Normal" panose="020B0400000000000000" pitchFamily="34" charset="-122"/>
                <a:ea typeface="思源黑体 Normal" panose="020B0400000000000000" pitchFamily="34" charset="-122"/>
              </a:rPr>
              <a:t>支持 布尔逻辑运算符</a:t>
            </a:r>
            <a:r>
              <a:rPr lang="en-US" altLang="zh-CN" sz="1400" dirty="0">
                <a:latin typeface="思源黑体 Normal" panose="020B0400000000000000" pitchFamily="34" charset="-122"/>
                <a:ea typeface="思源黑体 Normal" panose="020B0400000000000000" pitchFamily="34" charset="-122"/>
              </a:rPr>
              <a:t>AND OR NOT</a:t>
            </a:r>
          </a:p>
        </p:txBody>
      </p:sp>
    </p:spTree>
    <p:extLst>
      <p:ext uri="{BB962C8B-B14F-4D97-AF65-F5344CB8AC3E}">
        <p14:creationId xmlns:p14="http://schemas.microsoft.com/office/powerpoint/2010/main" val="29158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CFB6E1-1902-363D-ACB6-33791BEB2877}"/>
              </a:ext>
            </a:extLst>
          </p:cNvPr>
          <p:cNvPicPr>
            <a:picLocks noChangeAspect="1"/>
          </p:cNvPicPr>
          <p:nvPr/>
        </p:nvPicPr>
        <p:blipFill>
          <a:blip r:embed="rId3"/>
          <a:stretch>
            <a:fillRect/>
          </a:stretch>
        </p:blipFill>
        <p:spPr>
          <a:xfrm>
            <a:off x="3431704" y="1052736"/>
            <a:ext cx="6518640" cy="5375901"/>
          </a:xfrm>
          <a:prstGeom prst="rect">
            <a:avLst/>
          </a:prstGeom>
          <a:ln>
            <a:noFill/>
          </a:ln>
          <a:effectLst>
            <a:outerShdw blurRad="292100" dist="139700" dir="2700000" algn="tl" rotWithShape="0">
              <a:srgbClr val="333333">
                <a:alpha val="65000"/>
              </a:srgbClr>
            </a:outerShdw>
          </a:effectLst>
        </p:spPr>
      </p:pic>
      <p:sp>
        <p:nvSpPr>
          <p:cNvPr id="5" name="圆角矩形标注 4"/>
          <p:cNvSpPr>
            <a:spLocks noChangeArrowheads="1"/>
          </p:cNvSpPr>
          <p:nvPr/>
        </p:nvSpPr>
        <p:spPr bwMode="auto">
          <a:xfrm>
            <a:off x="912116" y="2924944"/>
            <a:ext cx="2003113" cy="1728192"/>
          </a:xfrm>
          <a:prstGeom prst="wedgeRoundRectCallout">
            <a:avLst>
              <a:gd name="adj1" fmla="val 58793"/>
              <a:gd name="adj2" fmla="val -19625"/>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检索结果可按文章</a:t>
            </a:r>
            <a:endParaRPr lang="en-US" altLang="zh-CN" sz="1600" dirty="0">
              <a:latin typeface="思源黑体 Normal" panose="020B0400000000000000" pitchFamily="34" charset="-122"/>
              <a:ea typeface="思源黑体 Normal" panose="020B0400000000000000" pitchFamily="34" charset="-122"/>
            </a:endParaRPr>
          </a:p>
          <a:p>
            <a:r>
              <a:rPr lang="zh-CN" altLang="en-US" sz="1600" dirty="0">
                <a:latin typeface="思源黑体 Normal" panose="020B0400000000000000" pitchFamily="34" charset="-122"/>
                <a:ea typeface="思源黑体 Normal" panose="020B0400000000000000" pitchFamily="34" charset="-122"/>
              </a:rPr>
              <a:t>格式和主题筛选</a:t>
            </a:r>
            <a:endParaRPr lang="en-US" altLang="zh-CN" sz="1600" dirty="0">
              <a:latin typeface="思源黑体 Normal" panose="020B0400000000000000" pitchFamily="34" charset="-122"/>
              <a:ea typeface="思源黑体 Normal" panose="020B0400000000000000" pitchFamily="34" charset="-122"/>
            </a:endParaRPr>
          </a:p>
          <a:p>
            <a:pPr>
              <a:lnSpc>
                <a:spcPts val="1200"/>
              </a:lnSpc>
            </a:pPr>
            <a:endParaRPr lang="en-US" altLang="zh-CN" sz="1600" dirty="0">
              <a:latin typeface="思源黑体 Normal" panose="020B0400000000000000" pitchFamily="34" charset="-122"/>
              <a:ea typeface="思源黑体 Normal" panose="020B0400000000000000" pitchFamily="34" charset="-122"/>
            </a:endParaRPr>
          </a:p>
          <a:p>
            <a:r>
              <a:rPr lang="zh-CN" altLang="en-US" sz="1600" dirty="0">
                <a:latin typeface="思源黑体 Normal" panose="020B0400000000000000" pitchFamily="34" charset="-122"/>
                <a:ea typeface="思源黑体 Normal" panose="020B0400000000000000" pitchFamily="34" charset="-122"/>
              </a:rPr>
              <a:t>如果是期刊可按期刊名称、年份、卷期或页码筛选。</a:t>
            </a:r>
            <a:endParaRPr lang="en-US" altLang="zh-CN" sz="1600" dirty="0">
              <a:latin typeface="思源黑体 Normal" panose="020B0400000000000000" pitchFamily="34" charset="-122"/>
              <a:ea typeface="思源黑体 Normal" panose="020B0400000000000000" pitchFamily="34" charset="-122"/>
            </a:endParaRPr>
          </a:p>
        </p:txBody>
      </p:sp>
      <p:sp>
        <p:nvSpPr>
          <p:cNvPr id="7" name="Rectangle 7"/>
          <p:cNvSpPr>
            <a:spLocks noChangeArrowheads="1"/>
          </p:cNvSpPr>
          <p:nvPr/>
        </p:nvSpPr>
        <p:spPr bwMode="auto">
          <a:xfrm>
            <a:off x="3359696" y="2084501"/>
            <a:ext cx="1368152" cy="4344135"/>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9" name="圆角矩形标注 8"/>
          <p:cNvSpPr>
            <a:spLocks noChangeArrowheads="1"/>
          </p:cNvSpPr>
          <p:nvPr/>
        </p:nvSpPr>
        <p:spPr bwMode="auto">
          <a:xfrm>
            <a:off x="10488488" y="1628800"/>
            <a:ext cx="1440160" cy="792088"/>
          </a:xfrm>
          <a:prstGeom prst="wedgeRoundRectCallout">
            <a:avLst>
              <a:gd name="adj1" fmla="val -62195"/>
              <a:gd name="adj2" fmla="val -25185"/>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检索结果按相关度或日期排列</a:t>
            </a:r>
            <a:endParaRPr lang="en-US" altLang="zh-CN" sz="1600" dirty="0">
              <a:latin typeface="思源黑体 Normal" panose="020B0400000000000000" pitchFamily="34" charset="-122"/>
              <a:ea typeface="思源黑体 Normal" panose="020B0400000000000000" pitchFamily="34" charset="-122"/>
            </a:endParaRPr>
          </a:p>
        </p:txBody>
      </p:sp>
      <p:sp>
        <p:nvSpPr>
          <p:cNvPr id="10" name="圆角矩形标注 9"/>
          <p:cNvSpPr>
            <a:spLocks noChangeArrowheads="1"/>
          </p:cNvSpPr>
          <p:nvPr/>
        </p:nvSpPr>
        <p:spPr bwMode="auto">
          <a:xfrm>
            <a:off x="308348" y="677821"/>
            <a:ext cx="3123356" cy="374915"/>
          </a:xfrm>
          <a:prstGeom prst="wedgeRoundRectCallout">
            <a:avLst>
              <a:gd name="adj1" fmla="val -23469"/>
              <a:gd name="adj2" fmla="val 72081"/>
              <a:gd name="adj3" fmla="val 16667"/>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例如检索：</a:t>
            </a:r>
            <a:r>
              <a:rPr lang="en-US" altLang="zh-CN" sz="1600" dirty="0">
                <a:latin typeface="思源黑体 Normal" panose="020B0400000000000000" pitchFamily="34" charset="-122"/>
                <a:ea typeface="思源黑体 Normal" panose="020B0400000000000000" pitchFamily="34" charset="-122"/>
              </a:rPr>
              <a:t>material simulation</a:t>
            </a:r>
          </a:p>
        </p:txBody>
      </p:sp>
      <p:sp>
        <p:nvSpPr>
          <p:cNvPr id="2" name="Title 1">
            <a:extLst>
              <a:ext uri="{FF2B5EF4-FFF2-40B4-BE49-F238E27FC236}">
                <a16:creationId xmlns:a16="http://schemas.microsoft.com/office/drawing/2014/main" id="{28BEFAA0-747E-3D03-8A88-7745C2BF4055}"/>
              </a:ext>
            </a:extLst>
          </p:cNvPr>
          <p:cNvSpPr txBox="1">
            <a:spLocks/>
          </p:cNvSpPr>
          <p:nvPr/>
        </p:nvSpPr>
        <p:spPr bwMode="auto">
          <a:xfrm>
            <a:off x="731404" y="125752"/>
            <a:ext cx="2376264" cy="450769"/>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快速检索</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
        <p:nvSpPr>
          <p:cNvPr id="4" name="Rectangle 7">
            <a:extLst>
              <a:ext uri="{FF2B5EF4-FFF2-40B4-BE49-F238E27FC236}">
                <a16:creationId xmlns:a16="http://schemas.microsoft.com/office/drawing/2014/main" id="{2928CCC9-F086-0D81-AF3D-A922D4B93128}"/>
              </a:ext>
            </a:extLst>
          </p:cNvPr>
          <p:cNvSpPr>
            <a:spLocks noChangeArrowheads="1"/>
          </p:cNvSpPr>
          <p:nvPr/>
        </p:nvSpPr>
        <p:spPr bwMode="auto">
          <a:xfrm>
            <a:off x="8400256" y="1628801"/>
            <a:ext cx="1584176" cy="504056"/>
          </a:xfrm>
          <a:prstGeom prst="rect">
            <a:avLst/>
          </a:prstGeom>
          <a:noFill/>
          <a:ln w="19050">
            <a:solidFill>
              <a:srgbClr val="FFC000"/>
            </a:solidFill>
            <a:prstDash val="solid"/>
            <a:miter lim="800000"/>
            <a:headEnd/>
            <a:tailEnd/>
          </a:ln>
        </p:spPr>
        <p:txBody>
          <a:bodyPr wrap="none" anchor="ctr"/>
          <a:lstStyle/>
          <a:p>
            <a:endParaRPr lang="zh-CN" altLang="en-US" sz="1400">
              <a:solidFill>
                <a:schemeClr val="bg1"/>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158673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23392" y="1052736"/>
            <a:ext cx="8701135" cy="5010150"/>
            <a:chOff x="1738283" y="1214422"/>
            <a:chExt cx="8701135" cy="5010150"/>
          </a:xfrm>
        </p:grpSpPr>
        <p:pic>
          <p:nvPicPr>
            <p:cNvPr id="5126" name="Picture 6"/>
            <p:cNvPicPr>
              <a:picLocks noChangeAspect="1" noChangeArrowheads="1"/>
            </p:cNvPicPr>
            <p:nvPr/>
          </p:nvPicPr>
          <p:blipFill>
            <a:blip r:embed="rId3"/>
            <a:srcRect/>
            <a:stretch>
              <a:fillRect/>
            </a:stretch>
          </p:blipFill>
          <p:spPr bwMode="auto">
            <a:xfrm>
              <a:off x="8524893" y="1500175"/>
              <a:ext cx="1914525" cy="4448175"/>
            </a:xfrm>
            <a:prstGeom prst="rect">
              <a:avLst/>
            </a:prstGeom>
            <a:ln>
              <a:noFill/>
            </a:ln>
            <a:effectLst>
              <a:outerShdw blurRad="292100" dist="139700" dir="2700000" algn="tl" rotWithShape="0">
                <a:srgbClr val="333333">
                  <a:alpha val="65000"/>
                </a:srgbClr>
              </a:outerShdw>
            </a:effectLst>
          </p:spPr>
        </p:pic>
        <p:pic>
          <p:nvPicPr>
            <p:cNvPr id="5122" name="Picture 2"/>
            <p:cNvPicPr>
              <a:picLocks noChangeAspect="1" noChangeArrowheads="1"/>
            </p:cNvPicPr>
            <p:nvPr/>
          </p:nvPicPr>
          <p:blipFill>
            <a:blip r:embed="rId4"/>
            <a:srcRect/>
            <a:stretch>
              <a:fillRect/>
            </a:stretch>
          </p:blipFill>
          <p:spPr bwMode="auto">
            <a:xfrm>
              <a:off x="1738283" y="1214422"/>
              <a:ext cx="1895475" cy="5010150"/>
            </a:xfrm>
            <a:prstGeom prst="rect">
              <a:avLst/>
            </a:prstGeom>
            <a:ln>
              <a:noFill/>
            </a:ln>
            <a:effectLst>
              <a:outerShdw blurRad="292100" dist="139700" dir="2700000" algn="tl" rotWithShape="0">
                <a:srgbClr val="333333">
                  <a:alpha val="65000"/>
                </a:srgbClr>
              </a:outerShdw>
            </a:effectLst>
          </p:spPr>
        </p:pic>
        <p:pic>
          <p:nvPicPr>
            <p:cNvPr id="5123" name="Picture 3"/>
            <p:cNvPicPr>
              <a:picLocks noChangeAspect="1" noChangeArrowheads="1"/>
            </p:cNvPicPr>
            <p:nvPr/>
          </p:nvPicPr>
          <p:blipFill>
            <a:blip r:embed="rId5"/>
            <a:srcRect/>
            <a:stretch>
              <a:fillRect/>
            </a:stretch>
          </p:blipFill>
          <p:spPr bwMode="auto">
            <a:xfrm>
              <a:off x="4024299" y="1214422"/>
              <a:ext cx="1914525" cy="5010150"/>
            </a:xfrm>
            <a:prstGeom prst="rect">
              <a:avLst/>
            </a:prstGeom>
            <a:ln>
              <a:noFill/>
            </a:ln>
            <a:effectLst>
              <a:outerShdw blurRad="292100" dist="139700" dir="2700000" algn="tl" rotWithShape="0">
                <a:srgbClr val="333333">
                  <a:alpha val="65000"/>
                </a:srgbClr>
              </a:outerShdw>
            </a:effectLst>
          </p:spPr>
        </p:pic>
        <p:pic>
          <p:nvPicPr>
            <p:cNvPr id="5124" name="Picture 4"/>
            <p:cNvPicPr>
              <a:picLocks noChangeAspect="1" noChangeArrowheads="1"/>
            </p:cNvPicPr>
            <p:nvPr/>
          </p:nvPicPr>
          <p:blipFill>
            <a:blip r:embed="rId6"/>
            <a:srcRect/>
            <a:stretch>
              <a:fillRect/>
            </a:stretch>
          </p:blipFill>
          <p:spPr bwMode="auto">
            <a:xfrm>
              <a:off x="6381752" y="1214423"/>
              <a:ext cx="1866900" cy="5000660"/>
            </a:xfrm>
            <a:prstGeom prst="rect">
              <a:avLst/>
            </a:prstGeom>
            <a:ln>
              <a:noFill/>
            </a:ln>
            <a:effectLst>
              <a:outerShdw blurRad="292100" dist="139700" dir="2700000" algn="tl" rotWithShape="0">
                <a:srgbClr val="333333">
                  <a:alpha val="65000"/>
                </a:srgbClr>
              </a:outerShdw>
            </a:effectLst>
          </p:spPr>
        </p:pic>
        <p:sp>
          <p:nvSpPr>
            <p:cNvPr id="10" name="右箭头 9"/>
            <p:cNvSpPr/>
            <p:nvPr/>
          </p:nvSpPr>
          <p:spPr>
            <a:xfrm>
              <a:off x="3381356" y="3286124"/>
              <a:ext cx="571504" cy="357190"/>
            </a:xfrm>
            <a:prstGeom prst="rightArrow">
              <a:avLst/>
            </a:prstGeom>
            <a:solidFill>
              <a:srgbClr val="F7B229"/>
            </a:solidFill>
            <a:ln>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思源黑体 Normal" panose="020B0400000000000000" pitchFamily="34" charset="-122"/>
                <a:ea typeface="思源黑体 Normal" panose="020B0400000000000000" pitchFamily="34" charset="-122"/>
              </a:endParaRPr>
            </a:p>
          </p:txBody>
        </p:sp>
        <p:sp>
          <p:nvSpPr>
            <p:cNvPr id="13" name="右箭头 12"/>
            <p:cNvSpPr/>
            <p:nvPr/>
          </p:nvSpPr>
          <p:spPr>
            <a:xfrm>
              <a:off x="5667372" y="3286124"/>
              <a:ext cx="571504" cy="357190"/>
            </a:xfrm>
            <a:prstGeom prst="rightArrow">
              <a:avLst/>
            </a:prstGeom>
            <a:solidFill>
              <a:srgbClr val="F7B229"/>
            </a:solidFill>
            <a:ln>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思源黑体 Normal" panose="020B0400000000000000" pitchFamily="34" charset="-122"/>
                <a:ea typeface="思源黑体 Normal" panose="020B0400000000000000" pitchFamily="34" charset="-122"/>
              </a:endParaRPr>
            </a:p>
          </p:txBody>
        </p:sp>
        <p:sp>
          <p:nvSpPr>
            <p:cNvPr id="16" name="右箭头 15"/>
            <p:cNvSpPr/>
            <p:nvPr/>
          </p:nvSpPr>
          <p:spPr>
            <a:xfrm>
              <a:off x="7881950" y="3286124"/>
              <a:ext cx="571504" cy="357190"/>
            </a:xfrm>
            <a:prstGeom prst="rightArrow">
              <a:avLst/>
            </a:prstGeom>
            <a:solidFill>
              <a:srgbClr val="F7B229"/>
            </a:solidFill>
            <a:ln>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思源黑体 Normal" panose="020B0400000000000000" pitchFamily="34" charset="-122"/>
                <a:ea typeface="思源黑体 Normal" panose="020B0400000000000000" pitchFamily="34" charset="-122"/>
              </a:endParaRPr>
            </a:p>
          </p:txBody>
        </p:sp>
      </p:grpSp>
      <p:sp>
        <p:nvSpPr>
          <p:cNvPr id="5" name="圆角矩形标注 4"/>
          <p:cNvSpPr>
            <a:spLocks noChangeArrowheads="1"/>
          </p:cNvSpPr>
          <p:nvPr/>
        </p:nvSpPr>
        <p:spPr bwMode="auto">
          <a:xfrm>
            <a:off x="9696400" y="2348880"/>
            <a:ext cx="2364603" cy="1726850"/>
          </a:xfrm>
          <a:prstGeom prst="wedgeRoundRectCallout">
            <a:avLst>
              <a:gd name="adj1" fmla="val -58193"/>
              <a:gd name="adj2" fmla="val -18965"/>
              <a:gd name="adj3" fmla="val 16667"/>
            </a:avLst>
          </a:prstGeom>
          <a:noFill/>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思源黑体 Normal" panose="020B0400000000000000" pitchFamily="34" charset="-122"/>
                <a:ea typeface="思源黑体 Normal" panose="020B0400000000000000" pitchFamily="34" charset="-122"/>
              </a:rPr>
              <a:t>检索结果可按期刊</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会议录</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电子书系列</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文章类型</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补充材料</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学科领域</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话题</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文章发表日期</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文章访问类型筛选。</a:t>
            </a:r>
          </a:p>
        </p:txBody>
      </p:sp>
      <p:sp>
        <p:nvSpPr>
          <p:cNvPr id="3" name="Title 1">
            <a:extLst>
              <a:ext uri="{FF2B5EF4-FFF2-40B4-BE49-F238E27FC236}">
                <a16:creationId xmlns:a16="http://schemas.microsoft.com/office/drawing/2014/main" id="{1DF4D259-D7FB-E70A-928D-8A17E2411766}"/>
              </a:ext>
            </a:extLst>
          </p:cNvPr>
          <p:cNvSpPr txBox="1">
            <a:spLocks/>
          </p:cNvSpPr>
          <p:nvPr/>
        </p:nvSpPr>
        <p:spPr bwMode="auto">
          <a:xfrm>
            <a:off x="731404" y="125752"/>
            <a:ext cx="2376264" cy="450769"/>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快速检索</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283509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8B0A101-46F9-6247-D8E2-5B4927CE9D02}"/>
              </a:ext>
            </a:extLst>
          </p:cNvPr>
          <p:cNvPicPr>
            <a:picLocks noChangeAspect="1"/>
          </p:cNvPicPr>
          <p:nvPr/>
        </p:nvPicPr>
        <p:blipFill>
          <a:blip r:embed="rId3"/>
          <a:stretch>
            <a:fillRect/>
          </a:stretch>
        </p:blipFill>
        <p:spPr>
          <a:xfrm>
            <a:off x="3287688" y="1772816"/>
            <a:ext cx="7804445" cy="4680520"/>
          </a:xfrm>
          <a:prstGeom prst="rect">
            <a:avLst/>
          </a:prstGeom>
          <a:ln>
            <a:noFill/>
          </a:ln>
          <a:effectLst>
            <a:outerShdw blurRad="292100" dist="139700" dir="2700000" algn="tl" rotWithShape="0">
              <a:srgbClr val="333333">
                <a:alpha val="65000"/>
              </a:srgbClr>
            </a:outerShdw>
          </a:effectLst>
        </p:spPr>
      </p:pic>
      <p:pic>
        <p:nvPicPr>
          <p:cNvPr id="3" name="图片 2">
            <a:extLst>
              <a:ext uri="{FF2B5EF4-FFF2-40B4-BE49-F238E27FC236}">
                <a16:creationId xmlns:a16="http://schemas.microsoft.com/office/drawing/2014/main" id="{7B884B7A-A0B1-9A93-30F5-8452DB7C1D5A}"/>
              </a:ext>
            </a:extLst>
          </p:cNvPr>
          <p:cNvPicPr>
            <a:picLocks noChangeAspect="1"/>
          </p:cNvPicPr>
          <p:nvPr/>
        </p:nvPicPr>
        <p:blipFill>
          <a:blip r:embed="rId4"/>
          <a:stretch>
            <a:fillRect/>
          </a:stretch>
        </p:blipFill>
        <p:spPr>
          <a:xfrm>
            <a:off x="3575720" y="794201"/>
            <a:ext cx="5646117" cy="672938"/>
          </a:xfrm>
          <a:prstGeom prst="rect">
            <a:avLst/>
          </a:prstGeom>
          <a:ln>
            <a:noFill/>
          </a:ln>
          <a:effectLst>
            <a:outerShdw blurRad="292100" dist="139700" dir="2700000" algn="tl" rotWithShape="0">
              <a:srgbClr val="333333">
                <a:alpha val="65000"/>
              </a:srgbClr>
            </a:outerShdw>
          </a:effectLst>
        </p:spPr>
      </p:pic>
      <p:sp>
        <p:nvSpPr>
          <p:cNvPr id="43015" name="Rectangle 7"/>
          <p:cNvSpPr>
            <a:spLocks noChangeArrowheads="1"/>
          </p:cNvSpPr>
          <p:nvPr/>
        </p:nvSpPr>
        <p:spPr bwMode="auto">
          <a:xfrm>
            <a:off x="8199526" y="807014"/>
            <a:ext cx="1008112" cy="592612"/>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9" name="圆角矩形标注 8"/>
          <p:cNvSpPr>
            <a:spLocks noChangeArrowheads="1"/>
          </p:cNvSpPr>
          <p:nvPr/>
        </p:nvSpPr>
        <p:spPr bwMode="auto">
          <a:xfrm>
            <a:off x="1099867" y="4299953"/>
            <a:ext cx="2034077" cy="1683085"/>
          </a:xfrm>
          <a:prstGeom prst="wedgeRoundRectCallout">
            <a:avLst>
              <a:gd name="adj1" fmla="val 55414"/>
              <a:gd name="adj2" fmla="val -20081"/>
              <a:gd name="adj3" fmla="val 16667"/>
            </a:avLst>
          </a:prstGeom>
          <a:ln>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400" dirty="0">
                <a:latin typeface="思源黑体 Normal" panose="020B0400000000000000" pitchFamily="34" charset="-122"/>
                <a:ea typeface="思源黑体 Normal" panose="020B0400000000000000" pitchFamily="34" charset="-122"/>
              </a:rPr>
              <a:t>选择检索范围：</a:t>
            </a:r>
          </a:p>
          <a:p>
            <a:r>
              <a:rPr lang="zh-CN" altLang="en-US" sz="1400" dirty="0">
                <a:latin typeface="思源黑体 Normal" panose="020B0400000000000000" pitchFamily="34" charset="-122"/>
                <a:ea typeface="思源黑体 Normal" panose="020B0400000000000000" pitchFamily="34" charset="-122"/>
              </a:rPr>
              <a:t>标题、作者、作者机构、全文、摘要、关键词、</a:t>
            </a:r>
            <a:r>
              <a:rPr lang="en-US" altLang="zh-CN" sz="1400" dirty="0">
                <a:latin typeface="思源黑体 Normal" panose="020B0400000000000000" pitchFamily="34" charset="-122"/>
                <a:ea typeface="思源黑体 Normal" panose="020B0400000000000000" pitchFamily="34" charset="-122"/>
              </a:rPr>
              <a:t>DOI</a:t>
            </a:r>
            <a:r>
              <a:rPr lang="zh-CN" altLang="en-US" sz="1400" dirty="0">
                <a:latin typeface="思源黑体 Normal" panose="020B0400000000000000" pitchFamily="34" charset="-122"/>
                <a:ea typeface="思源黑体 Normal" panose="020B0400000000000000" pitchFamily="34" charset="-122"/>
              </a:rPr>
              <a:t>、</a:t>
            </a:r>
            <a:r>
              <a:rPr lang="en-US" altLang="zh-CN" sz="1400" dirty="0">
                <a:latin typeface="思源黑体 Normal" panose="020B0400000000000000" pitchFamily="34" charset="-122"/>
                <a:ea typeface="思源黑体 Normal" panose="020B0400000000000000" pitchFamily="34" charset="-122"/>
              </a:rPr>
              <a:t>ISBN</a:t>
            </a:r>
            <a:r>
              <a:rPr lang="zh-CN" altLang="en-US" sz="1400" dirty="0">
                <a:latin typeface="思源黑体 Normal" panose="020B0400000000000000" pitchFamily="34" charset="-122"/>
                <a:ea typeface="思源黑体 Normal" panose="020B0400000000000000" pitchFamily="34" charset="-122"/>
              </a:rPr>
              <a:t>、</a:t>
            </a:r>
            <a:r>
              <a:rPr lang="en-US" altLang="zh-CN" sz="1400" dirty="0">
                <a:latin typeface="思源黑体 Normal" panose="020B0400000000000000" pitchFamily="34" charset="-122"/>
                <a:ea typeface="思源黑体 Normal" panose="020B0400000000000000" pitchFamily="34" charset="-122"/>
              </a:rPr>
              <a:t>ISSN</a:t>
            </a:r>
            <a:r>
              <a:rPr lang="zh-CN" altLang="en-US" sz="1400" dirty="0">
                <a:latin typeface="思源黑体 Normal" panose="020B0400000000000000" pitchFamily="34" charset="-122"/>
                <a:ea typeface="思源黑体 Normal" panose="020B0400000000000000" pitchFamily="34" charset="-122"/>
              </a:rPr>
              <a:t>、期刊卷期、参考文献、会议卷名及论文编号</a:t>
            </a:r>
          </a:p>
        </p:txBody>
      </p:sp>
      <p:sp>
        <p:nvSpPr>
          <p:cNvPr id="15" name="Rectangle 7"/>
          <p:cNvSpPr>
            <a:spLocks noChangeArrowheads="1"/>
          </p:cNvSpPr>
          <p:nvPr/>
        </p:nvSpPr>
        <p:spPr bwMode="auto">
          <a:xfrm>
            <a:off x="3359696" y="2492896"/>
            <a:ext cx="1296144" cy="3744416"/>
          </a:xfrm>
          <a:prstGeom prst="rect">
            <a:avLst/>
          </a:prstGeom>
          <a:noFill/>
          <a:ln w="28575">
            <a:solidFill>
              <a:srgbClr val="F7B229"/>
            </a:solidFill>
            <a:prstDash val="solid"/>
            <a:miter lim="800000"/>
            <a:headEnd/>
            <a:tailEnd/>
          </a:ln>
        </p:spPr>
        <p:txBody>
          <a:bodyPr wrap="none" anchor="ctr"/>
          <a:lstStyle/>
          <a:p>
            <a:endParaRPr lang="zh-CN" altLang="en-US" dirty="0">
              <a:latin typeface="思源黑体 Normal" panose="020B0400000000000000" pitchFamily="34" charset="-122"/>
              <a:ea typeface="思源黑体 Normal" panose="020B0400000000000000" pitchFamily="34" charset="-122"/>
            </a:endParaRPr>
          </a:p>
        </p:txBody>
      </p:sp>
      <p:sp>
        <p:nvSpPr>
          <p:cNvPr id="8" name="Title 1"/>
          <p:cNvSpPr txBox="1">
            <a:spLocks/>
          </p:cNvSpPr>
          <p:nvPr/>
        </p:nvSpPr>
        <p:spPr bwMode="auto">
          <a:xfrm>
            <a:off x="767407" y="-34145"/>
            <a:ext cx="2304255" cy="720080"/>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高级检索</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pic>
        <p:nvPicPr>
          <p:cNvPr id="16" name="图片 15">
            <a:extLst>
              <a:ext uri="{FF2B5EF4-FFF2-40B4-BE49-F238E27FC236}">
                <a16:creationId xmlns:a16="http://schemas.microsoft.com/office/drawing/2014/main" id="{3AD10534-0F76-4120-6F4E-6D49828AD208}"/>
              </a:ext>
            </a:extLst>
          </p:cNvPr>
          <p:cNvPicPr>
            <a:picLocks noChangeAspect="1"/>
          </p:cNvPicPr>
          <p:nvPr/>
        </p:nvPicPr>
        <p:blipFill>
          <a:blip r:embed="rId5"/>
          <a:stretch>
            <a:fillRect/>
          </a:stretch>
        </p:blipFill>
        <p:spPr>
          <a:xfrm>
            <a:off x="424082" y="794201"/>
            <a:ext cx="2580474" cy="2412182"/>
          </a:xfrm>
          <a:prstGeom prst="rect">
            <a:avLst/>
          </a:prstGeom>
          <a:ln>
            <a:noFill/>
          </a:ln>
          <a:effectLst>
            <a:outerShdw blurRad="292100" dist="139700" dir="2700000" algn="tl" rotWithShape="0">
              <a:srgbClr val="333333">
                <a:alpha val="65000"/>
              </a:srgbClr>
            </a:outerShdw>
          </a:effectLst>
        </p:spPr>
      </p:pic>
      <p:sp>
        <p:nvSpPr>
          <p:cNvPr id="17" name="流程图: 过程 16">
            <a:extLst>
              <a:ext uri="{FF2B5EF4-FFF2-40B4-BE49-F238E27FC236}">
                <a16:creationId xmlns:a16="http://schemas.microsoft.com/office/drawing/2014/main" id="{FCC32A82-F071-1345-9871-E3FE7175FFBF}"/>
              </a:ext>
            </a:extLst>
          </p:cNvPr>
          <p:cNvSpPr>
            <a:spLocks noChangeArrowheads="1"/>
          </p:cNvSpPr>
          <p:nvPr/>
        </p:nvSpPr>
        <p:spPr bwMode="auto">
          <a:xfrm>
            <a:off x="424082" y="2729314"/>
            <a:ext cx="2431558" cy="1131734"/>
          </a:xfrm>
          <a:prstGeom prst="flowChartProcess">
            <a:avLst/>
          </a:prstGeom>
          <a:noFill/>
          <a:ln w="19050" algn="ctr">
            <a:solidFill>
              <a:srgbClr val="F7B229"/>
            </a:solidFill>
            <a:prstDash val="solid"/>
            <a:round/>
            <a:headEnd/>
            <a:tailEnd/>
          </a:ln>
        </p:spPr>
        <p:txBody>
          <a:bodyPr lIns="90000" tIns="46800" rIns="90000" bIns="46800" anchor="ctr"/>
          <a:lstStyle/>
          <a:p>
            <a:pPr algn="just">
              <a:lnSpc>
                <a:spcPct val="150000"/>
              </a:lnSpc>
            </a:pPr>
            <a:endParaRPr lang="en-US" altLang="zh-CN" sz="1100" b="1" dirty="0">
              <a:latin typeface="思源黑体 Normal" panose="020B0400000000000000" pitchFamily="34" charset="-122"/>
              <a:ea typeface="思源黑体 Normal" panose="020B0400000000000000" pitchFamily="34" charset="-122"/>
            </a:endParaRPr>
          </a:p>
          <a:p>
            <a:pPr algn="just">
              <a:lnSpc>
                <a:spcPct val="150000"/>
              </a:lnSpc>
            </a:pPr>
            <a:endParaRPr lang="en-US" altLang="zh-CN" sz="1100" b="1" dirty="0">
              <a:latin typeface="思源黑体 Normal" panose="020B0400000000000000" pitchFamily="34" charset="-122"/>
              <a:ea typeface="思源黑体 Normal" panose="020B0400000000000000" pitchFamily="34" charset="-122"/>
            </a:endParaRPr>
          </a:p>
          <a:p>
            <a:pPr algn="just">
              <a:lnSpc>
                <a:spcPct val="150000"/>
              </a:lnSpc>
            </a:pPr>
            <a:r>
              <a:rPr lang="zh-CN" altLang="en-US" sz="1400" b="1" dirty="0">
                <a:latin typeface="思源黑体 Normal" panose="020B0400000000000000" pitchFamily="34" charset="-122"/>
                <a:ea typeface="思源黑体 Normal" panose="020B0400000000000000" pitchFamily="34" charset="-122"/>
              </a:rPr>
              <a:t>点击左上角的“</a:t>
            </a:r>
            <a:r>
              <a:rPr lang="en-US" altLang="zh-CN" sz="1400" b="1" dirty="0">
                <a:latin typeface="思源黑体 Normal" panose="020B0400000000000000" pitchFamily="34" charset="-122"/>
                <a:ea typeface="思源黑体 Normal" panose="020B0400000000000000" pitchFamily="34" charset="-122"/>
              </a:rPr>
              <a:t>Add term”</a:t>
            </a:r>
            <a:r>
              <a:rPr lang="zh-CN" altLang="en-US" sz="1400" b="1" dirty="0">
                <a:latin typeface="思源黑体 Normal" panose="020B0400000000000000" pitchFamily="34" charset="-122"/>
                <a:ea typeface="思源黑体 Normal" panose="020B0400000000000000" pitchFamily="34" charset="-122"/>
              </a:rPr>
              <a:t>添加检索条件</a:t>
            </a:r>
          </a:p>
        </p:txBody>
      </p:sp>
      <p:sp>
        <p:nvSpPr>
          <p:cNvPr id="18" name="右箭头 12">
            <a:extLst>
              <a:ext uri="{FF2B5EF4-FFF2-40B4-BE49-F238E27FC236}">
                <a16:creationId xmlns:a16="http://schemas.microsoft.com/office/drawing/2014/main" id="{C11772F8-A3AA-F121-C7C9-8C87DF647795}"/>
              </a:ext>
            </a:extLst>
          </p:cNvPr>
          <p:cNvSpPr/>
          <p:nvPr/>
        </p:nvSpPr>
        <p:spPr>
          <a:xfrm rot="10800000">
            <a:off x="2639312" y="1901102"/>
            <a:ext cx="571504" cy="357190"/>
          </a:xfrm>
          <a:prstGeom prst="rightArrow">
            <a:avLst/>
          </a:prstGeom>
          <a:solidFill>
            <a:srgbClr val="F7B229"/>
          </a:solidFill>
          <a:ln>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267088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fade">
                                      <p:cBhvr>
                                        <p:cTn id="7" dur="500"/>
                                        <p:tgtEl>
                                          <p:spTgt spid="430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9" grpId="0" animBg="1"/>
      <p:bldP spid="15" grpId="0"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16EA268-A802-C3BD-BC73-3D75937F07C5}"/>
              </a:ext>
            </a:extLst>
          </p:cNvPr>
          <p:cNvSpPr txBox="1"/>
          <p:nvPr/>
        </p:nvSpPr>
        <p:spPr>
          <a:xfrm>
            <a:off x="798004" y="44757"/>
            <a:ext cx="10770603" cy="523220"/>
          </a:xfrm>
          <a:prstGeom prst="rect">
            <a:avLst/>
          </a:prstGeom>
          <a:noFill/>
        </p:spPr>
        <p:txBody>
          <a:bodyPr wrap="square">
            <a:spAutoFit/>
          </a:bodyPr>
          <a:lstStyle/>
          <a:p>
            <a:pPr indent="-742950">
              <a:defRPr/>
            </a:pPr>
            <a:r>
              <a:rPr lang="zh-CN" altLang="en-US" sz="2800" b="1" dirty="0">
                <a:solidFill>
                  <a:schemeClr val="bg1"/>
                </a:solidFill>
                <a:latin typeface="思源黑体 Normal" panose="020B0400000000000000" pitchFamily="34" charset="-122"/>
                <a:ea typeface="思源黑体 Normal" panose="020B0400000000000000" pitchFamily="34" charset="-122"/>
              </a:rPr>
              <a:t>个性化功能：</a:t>
            </a:r>
            <a:r>
              <a:rPr lang="en-US" altLang="zh-CN" sz="2800" b="1" dirty="0">
                <a:solidFill>
                  <a:schemeClr val="bg1"/>
                </a:solidFill>
                <a:latin typeface="思源黑体 Normal" panose="020B0400000000000000" pitchFamily="34" charset="-122"/>
                <a:ea typeface="思源黑体 Normal" panose="020B0400000000000000" pitchFamily="34" charset="-122"/>
              </a:rPr>
              <a:t>Save search</a:t>
            </a:r>
            <a:r>
              <a:rPr lang="zh-CN" altLang="en-US" sz="2800" b="1" dirty="0">
                <a:solidFill>
                  <a:schemeClr val="bg1"/>
                </a:solidFill>
                <a:latin typeface="思源黑体 Normal" panose="020B0400000000000000" pitchFamily="34" charset="-122"/>
                <a:ea typeface="思源黑体 Normal" panose="020B0400000000000000" pitchFamily="34" charset="-122"/>
              </a:rPr>
              <a:t>保存检索式、</a:t>
            </a:r>
            <a:r>
              <a:rPr lang="en-US" altLang="zh-CN" sz="2800" b="1" dirty="0">
                <a:solidFill>
                  <a:schemeClr val="bg1"/>
                </a:solidFill>
                <a:latin typeface="思源黑体 Normal" panose="020B0400000000000000" pitchFamily="34" charset="-122"/>
                <a:ea typeface="思源黑体 Normal" panose="020B0400000000000000" pitchFamily="34" charset="-122"/>
              </a:rPr>
              <a:t>My Alerts</a:t>
            </a:r>
            <a:r>
              <a:rPr lang="zh-CN" altLang="en-US" sz="2800" b="1" dirty="0">
                <a:solidFill>
                  <a:schemeClr val="bg1"/>
                </a:solidFill>
                <a:latin typeface="思源黑体 Normal" panose="020B0400000000000000" pitchFamily="34" charset="-122"/>
                <a:ea typeface="思源黑体 Normal" panose="020B0400000000000000" pitchFamily="34" charset="-122"/>
              </a:rPr>
              <a:t>提醒服务</a:t>
            </a:r>
          </a:p>
        </p:txBody>
      </p:sp>
      <p:pic>
        <p:nvPicPr>
          <p:cNvPr id="5" name="图片 4">
            <a:extLst>
              <a:ext uri="{FF2B5EF4-FFF2-40B4-BE49-F238E27FC236}">
                <a16:creationId xmlns:a16="http://schemas.microsoft.com/office/drawing/2014/main" id="{EF7BDAA3-20A5-EB6E-2236-9BFBC0AF2959}"/>
              </a:ext>
            </a:extLst>
          </p:cNvPr>
          <p:cNvPicPr>
            <a:picLocks noChangeAspect="1"/>
          </p:cNvPicPr>
          <p:nvPr/>
        </p:nvPicPr>
        <p:blipFill>
          <a:blip r:embed="rId3"/>
          <a:stretch>
            <a:fillRect/>
          </a:stretch>
        </p:blipFill>
        <p:spPr>
          <a:xfrm>
            <a:off x="695400" y="1233403"/>
            <a:ext cx="6157399" cy="2856876"/>
          </a:xfrm>
          <a:prstGeom prst="rect">
            <a:avLst/>
          </a:prstGeom>
          <a:ln>
            <a:noFill/>
          </a:ln>
          <a:effectLst>
            <a:outerShdw blurRad="292100" dist="139700" dir="2700000" algn="tl" rotWithShape="0">
              <a:srgbClr val="333333">
                <a:alpha val="65000"/>
              </a:srgbClr>
            </a:outerShdw>
          </a:effectLst>
        </p:spPr>
      </p:pic>
      <p:sp>
        <p:nvSpPr>
          <p:cNvPr id="6" name="矩形 5">
            <a:extLst>
              <a:ext uri="{FF2B5EF4-FFF2-40B4-BE49-F238E27FC236}">
                <a16:creationId xmlns:a16="http://schemas.microsoft.com/office/drawing/2014/main" id="{E1591BD7-E3EC-0B7E-6551-05D1CB5EB06F}"/>
              </a:ext>
            </a:extLst>
          </p:cNvPr>
          <p:cNvSpPr/>
          <p:nvPr/>
        </p:nvSpPr>
        <p:spPr>
          <a:xfrm>
            <a:off x="2279576" y="1772816"/>
            <a:ext cx="1728192" cy="1440160"/>
          </a:xfrm>
          <a:prstGeom prst="rect">
            <a:avLst/>
          </a:prstGeom>
          <a:noFill/>
          <a:ln w="19050">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961A4D92-8986-B5E2-4868-DE6C4495819B}"/>
              </a:ext>
            </a:extLst>
          </p:cNvPr>
          <p:cNvPicPr>
            <a:picLocks noChangeAspect="1"/>
          </p:cNvPicPr>
          <p:nvPr/>
        </p:nvPicPr>
        <p:blipFill>
          <a:blip r:embed="rId4"/>
          <a:stretch>
            <a:fillRect/>
          </a:stretch>
        </p:blipFill>
        <p:spPr>
          <a:xfrm>
            <a:off x="623392" y="4318526"/>
            <a:ext cx="6229407" cy="1533315"/>
          </a:xfrm>
          <a:prstGeom prst="rect">
            <a:avLst/>
          </a:prstGeom>
          <a:ln>
            <a:noFill/>
          </a:ln>
          <a:effectLst>
            <a:outerShdw blurRad="292100" dist="139700" dir="2700000" algn="tl" rotWithShape="0">
              <a:srgbClr val="333333">
                <a:alpha val="65000"/>
              </a:srgbClr>
            </a:outerShdw>
          </a:effectLst>
        </p:spPr>
      </p:pic>
      <p:sp>
        <p:nvSpPr>
          <p:cNvPr id="14" name="矩形 13">
            <a:extLst>
              <a:ext uri="{FF2B5EF4-FFF2-40B4-BE49-F238E27FC236}">
                <a16:creationId xmlns:a16="http://schemas.microsoft.com/office/drawing/2014/main" id="{9A2622A4-1179-E128-5D72-0A7C086F81AE}"/>
              </a:ext>
            </a:extLst>
          </p:cNvPr>
          <p:cNvSpPr/>
          <p:nvPr/>
        </p:nvSpPr>
        <p:spPr>
          <a:xfrm>
            <a:off x="1775520" y="5229200"/>
            <a:ext cx="4896544" cy="288032"/>
          </a:xfrm>
          <a:prstGeom prst="rect">
            <a:avLst/>
          </a:prstGeom>
          <a:noFill/>
          <a:ln w="19050">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E0F1AE0C-2034-E58D-2EE8-3AC22000EBC7}"/>
              </a:ext>
            </a:extLst>
          </p:cNvPr>
          <p:cNvPicPr>
            <a:picLocks noChangeAspect="1"/>
          </p:cNvPicPr>
          <p:nvPr/>
        </p:nvPicPr>
        <p:blipFill>
          <a:blip r:embed="rId5"/>
          <a:stretch>
            <a:fillRect/>
          </a:stretch>
        </p:blipFill>
        <p:spPr>
          <a:xfrm>
            <a:off x="7035350" y="2025353"/>
            <a:ext cx="4461250" cy="3325658"/>
          </a:xfrm>
          <a:prstGeom prst="rect">
            <a:avLst/>
          </a:prstGeom>
          <a:ln>
            <a:noFill/>
          </a:ln>
          <a:effectLst>
            <a:outerShdw blurRad="292100" dist="139700" dir="2700000" algn="tl" rotWithShape="0">
              <a:srgbClr val="333333">
                <a:alpha val="65000"/>
              </a:srgbClr>
            </a:outerShdw>
          </a:effectLst>
        </p:spPr>
      </p:pic>
      <p:sp>
        <p:nvSpPr>
          <p:cNvPr id="16" name="矩形 15">
            <a:extLst>
              <a:ext uri="{FF2B5EF4-FFF2-40B4-BE49-F238E27FC236}">
                <a16:creationId xmlns:a16="http://schemas.microsoft.com/office/drawing/2014/main" id="{AC120507-ECA9-F442-87D7-CEDC115A7698}"/>
              </a:ext>
            </a:extLst>
          </p:cNvPr>
          <p:cNvSpPr/>
          <p:nvPr/>
        </p:nvSpPr>
        <p:spPr>
          <a:xfrm>
            <a:off x="7824192" y="2097368"/>
            <a:ext cx="1806991" cy="3189742"/>
          </a:xfrm>
          <a:prstGeom prst="rect">
            <a:avLst/>
          </a:prstGeom>
          <a:noFill/>
          <a:ln w="19050">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73FBCC7F-245A-87AC-6334-96F9CE3BD335}"/>
              </a:ext>
            </a:extLst>
          </p:cNvPr>
          <p:cNvPicPr>
            <a:picLocks noChangeAspect="1"/>
          </p:cNvPicPr>
          <p:nvPr/>
        </p:nvPicPr>
        <p:blipFill>
          <a:blip r:embed="rId6"/>
          <a:stretch>
            <a:fillRect/>
          </a:stretch>
        </p:blipFill>
        <p:spPr>
          <a:xfrm>
            <a:off x="9187746" y="1170260"/>
            <a:ext cx="2752291" cy="2042716"/>
          </a:xfrm>
          <a:prstGeom prst="rect">
            <a:avLst/>
          </a:prstGeom>
          <a:ln>
            <a:noFill/>
          </a:ln>
          <a:effectLst>
            <a:outerShdw blurRad="292100" dist="139700" dir="2700000" algn="tl" rotWithShape="0">
              <a:srgbClr val="333333">
                <a:alpha val="65000"/>
              </a:srgbClr>
            </a:outerShdw>
          </a:effectLst>
        </p:spPr>
      </p:pic>
      <p:sp>
        <p:nvSpPr>
          <p:cNvPr id="18" name="矩形 17">
            <a:extLst>
              <a:ext uri="{FF2B5EF4-FFF2-40B4-BE49-F238E27FC236}">
                <a16:creationId xmlns:a16="http://schemas.microsoft.com/office/drawing/2014/main" id="{B5CB80D9-6FB8-26E6-6292-AC85C15AB31A}"/>
              </a:ext>
            </a:extLst>
          </p:cNvPr>
          <p:cNvSpPr/>
          <p:nvPr/>
        </p:nvSpPr>
        <p:spPr>
          <a:xfrm>
            <a:off x="9187746" y="1223703"/>
            <a:ext cx="2164838" cy="809763"/>
          </a:xfrm>
          <a:prstGeom prst="rect">
            <a:avLst/>
          </a:prstGeom>
          <a:noFill/>
          <a:ln w="19050">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5784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522B6D-48F8-38F9-7A5F-A1F0C0914C20}"/>
              </a:ext>
            </a:extLst>
          </p:cNvPr>
          <p:cNvSpPr txBox="1"/>
          <p:nvPr/>
        </p:nvSpPr>
        <p:spPr>
          <a:xfrm>
            <a:off x="767408" y="9026"/>
            <a:ext cx="5472608" cy="523220"/>
          </a:xfrm>
          <a:prstGeom prst="rect">
            <a:avLst/>
          </a:prstGeom>
          <a:noFill/>
        </p:spPr>
        <p:txBody>
          <a:bodyPr wrap="square">
            <a:spAutoFit/>
          </a:bodyPr>
          <a:lstStyle/>
          <a:p>
            <a:pPr indent="-742950">
              <a:defRPr/>
            </a:pPr>
            <a:r>
              <a:rPr lang="zh-CN" altLang="en-US" sz="2800" b="1" dirty="0">
                <a:solidFill>
                  <a:schemeClr val="bg1"/>
                </a:solidFill>
                <a:latin typeface="思源黑体 Normal" panose="020B0400000000000000" pitchFamily="34" charset="-122"/>
                <a:ea typeface="思源黑体 Normal" panose="020B0400000000000000" pitchFamily="34" charset="-122"/>
              </a:rPr>
              <a:t>注册个人账号，实现远程访问</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pic>
        <p:nvPicPr>
          <p:cNvPr id="5" name="图片 4">
            <a:extLst>
              <a:ext uri="{FF2B5EF4-FFF2-40B4-BE49-F238E27FC236}">
                <a16:creationId xmlns:a16="http://schemas.microsoft.com/office/drawing/2014/main" id="{22D4105D-348D-15B0-ED58-462D11F25B68}"/>
              </a:ext>
            </a:extLst>
          </p:cNvPr>
          <p:cNvPicPr>
            <a:picLocks noChangeAspect="1"/>
          </p:cNvPicPr>
          <p:nvPr/>
        </p:nvPicPr>
        <p:blipFill>
          <a:blip r:embed="rId3"/>
          <a:stretch>
            <a:fillRect/>
          </a:stretch>
        </p:blipFill>
        <p:spPr>
          <a:xfrm>
            <a:off x="263352" y="1821444"/>
            <a:ext cx="5374399" cy="1623141"/>
          </a:xfrm>
          <a:prstGeom prst="rect">
            <a:avLst/>
          </a:prstGeom>
          <a:ln>
            <a:noFill/>
          </a:ln>
          <a:effectLst>
            <a:outerShdw blurRad="292100" dist="139700" dir="2700000" algn="tl" rotWithShape="0">
              <a:srgbClr val="333333">
                <a:alpha val="65000"/>
              </a:srgbClr>
            </a:outerShdw>
          </a:effectLst>
        </p:spPr>
      </p:pic>
      <p:sp>
        <p:nvSpPr>
          <p:cNvPr id="6" name="矩形 5">
            <a:extLst>
              <a:ext uri="{FF2B5EF4-FFF2-40B4-BE49-F238E27FC236}">
                <a16:creationId xmlns:a16="http://schemas.microsoft.com/office/drawing/2014/main" id="{D9443CAF-09E7-0105-0693-B607A5CF731E}"/>
              </a:ext>
            </a:extLst>
          </p:cNvPr>
          <p:cNvSpPr/>
          <p:nvPr/>
        </p:nvSpPr>
        <p:spPr>
          <a:xfrm>
            <a:off x="3863752" y="2128957"/>
            <a:ext cx="1656184" cy="771685"/>
          </a:xfrm>
          <a:prstGeom prst="rect">
            <a:avLst/>
          </a:prstGeom>
          <a:noFill/>
          <a:ln w="19050">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Normal" panose="020B0400000000000000" pitchFamily="34" charset="-122"/>
              <a:ea typeface="思源黑体 Normal" panose="020B0400000000000000" pitchFamily="34" charset="-122"/>
            </a:endParaRPr>
          </a:p>
        </p:txBody>
      </p:sp>
      <p:sp>
        <p:nvSpPr>
          <p:cNvPr id="7" name="流程图: 过程 6">
            <a:extLst>
              <a:ext uri="{FF2B5EF4-FFF2-40B4-BE49-F238E27FC236}">
                <a16:creationId xmlns:a16="http://schemas.microsoft.com/office/drawing/2014/main" id="{4D11EAB0-3ED0-99F2-662A-9FE0915ADD80}"/>
              </a:ext>
            </a:extLst>
          </p:cNvPr>
          <p:cNvSpPr>
            <a:spLocks noChangeArrowheads="1"/>
          </p:cNvSpPr>
          <p:nvPr/>
        </p:nvSpPr>
        <p:spPr bwMode="auto">
          <a:xfrm>
            <a:off x="1554680" y="3636364"/>
            <a:ext cx="4055180" cy="1200971"/>
          </a:xfrm>
          <a:prstGeom prst="flowChartProcess">
            <a:avLst/>
          </a:prstGeom>
          <a:noFill/>
          <a:ln w="19050">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67500" tIns="35100" rIns="67500" bIns="35100" anchor="ctr"/>
          <a:lstStyle/>
          <a:p>
            <a:pPr>
              <a:lnSpc>
                <a:spcPct val="150000"/>
              </a:lnSpc>
              <a:defRPr/>
            </a:pPr>
            <a:r>
              <a:rPr lang="zh-CN" altLang="en-US" b="1" dirty="0">
                <a:solidFill>
                  <a:schemeClr val="tx1"/>
                </a:solidFill>
                <a:latin typeface="思源黑体 Normal" panose="020B0400000000000000" pitchFamily="34" charset="-122"/>
                <a:ea typeface="思源黑体 Normal" panose="020B0400000000000000" pitchFamily="34" charset="-122"/>
              </a:rPr>
              <a:t>填写电子邮箱、密码，创建个人账号；已有账密，直接</a:t>
            </a:r>
            <a:r>
              <a:rPr lang="en-US" altLang="zh-CN" b="1" dirty="0">
                <a:solidFill>
                  <a:schemeClr val="tx1"/>
                </a:solidFill>
                <a:latin typeface="思源黑体 Normal" panose="020B0400000000000000" pitchFamily="34" charset="-122"/>
                <a:ea typeface="思源黑体 Normal" panose="020B0400000000000000" pitchFamily="34" charset="-122"/>
              </a:rPr>
              <a:t>Log In </a:t>
            </a:r>
            <a:r>
              <a:rPr lang="zh-CN" altLang="en-US" b="1" dirty="0">
                <a:solidFill>
                  <a:schemeClr val="tx1"/>
                </a:solidFill>
                <a:latin typeface="思源黑体 Normal" panose="020B0400000000000000" pitchFamily="34" charset="-122"/>
                <a:ea typeface="思源黑体 Normal" panose="020B0400000000000000" pitchFamily="34" charset="-122"/>
              </a:rPr>
              <a:t>登录即可</a:t>
            </a:r>
            <a:endParaRPr lang="en-US" altLang="zh-CN" b="1" dirty="0">
              <a:solidFill>
                <a:schemeClr val="tx1"/>
              </a:solidFill>
              <a:latin typeface="思源黑体 Normal" panose="020B0400000000000000" pitchFamily="34" charset="-122"/>
              <a:ea typeface="思源黑体 Normal" panose="020B0400000000000000" pitchFamily="34" charset="-122"/>
            </a:endParaRPr>
          </a:p>
        </p:txBody>
      </p:sp>
      <p:pic>
        <p:nvPicPr>
          <p:cNvPr id="8" name="图片 7">
            <a:extLst>
              <a:ext uri="{FF2B5EF4-FFF2-40B4-BE49-F238E27FC236}">
                <a16:creationId xmlns:a16="http://schemas.microsoft.com/office/drawing/2014/main" id="{B3918028-B08F-A2CB-D078-D94752F6CD99}"/>
              </a:ext>
            </a:extLst>
          </p:cNvPr>
          <p:cNvPicPr>
            <a:picLocks noChangeAspect="1"/>
          </p:cNvPicPr>
          <p:nvPr/>
        </p:nvPicPr>
        <p:blipFill>
          <a:blip r:embed="rId4"/>
          <a:stretch>
            <a:fillRect/>
          </a:stretch>
        </p:blipFill>
        <p:spPr>
          <a:xfrm>
            <a:off x="6486123" y="1032013"/>
            <a:ext cx="5333482" cy="3204837"/>
          </a:xfrm>
          <a:prstGeom prst="rect">
            <a:avLst/>
          </a:prstGeom>
          <a:ln>
            <a:noFill/>
          </a:ln>
          <a:effectLst>
            <a:outerShdw blurRad="292100" dist="139700" dir="2700000" algn="tl" rotWithShape="0">
              <a:srgbClr val="333333">
                <a:alpha val="65000"/>
              </a:srgbClr>
            </a:outerShdw>
          </a:effectLst>
        </p:spPr>
      </p:pic>
      <p:sp>
        <p:nvSpPr>
          <p:cNvPr id="9" name="矩形 8">
            <a:extLst>
              <a:ext uri="{FF2B5EF4-FFF2-40B4-BE49-F238E27FC236}">
                <a16:creationId xmlns:a16="http://schemas.microsoft.com/office/drawing/2014/main" id="{C48A7063-4972-E189-52EA-0992FA179634}"/>
              </a:ext>
            </a:extLst>
          </p:cNvPr>
          <p:cNvSpPr/>
          <p:nvPr/>
        </p:nvSpPr>
        <p:spPr>
          <a:xfrm>
            <a:off x="8040216" y="1692428"/>
            <a:ext cx="3240360" cy="1592556"/>
          </a:xfrm>
          <a:prstGeom prst="rect">
            <a:avLst/>
          </a:prstGeom>
          <a:noFill/>
          <a:ln w="19050">
            <a:solidFill>
              <a:srgbClr val="F7B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Normal" panose="020B0400000000000000" pitchFamily="34" charset="-122"/>
              <a:ea typeface="思源黑体 Normal" panose="020B0400000000000000" pitchFamily="34" charset="-122"/>
            </a:endParaRPr>
          </a:p>
        </p:txBody>
      </p:sp>
      <p:sp>
        <p:nvSpPr>
          <p:cNvPr id="10" name="流程图: 过程 9">
            <a:extLst>
              <a:ext uri="{FF2B5EF4-FFF2-40B4-BE49-F238E27FC236}">
                <a16:creationId xmlns:a16="http://schemas.microsoft.com/office/drawing/2014/main" id="{B8F62C3E-393E-2617-F3D6-08AC38D8201E}"/>
              </a:ext>
            </a:extLst>
          </p:cNvPr>
          <p:cNvSpPr>
            <a:spLocks noChangeArrowheads="1"/>
          </p:cNvSpPr>
          <p:nvPr/>
        </p:nvSpPr>
        <p:spPr bwMode="auto">
          <a:xfrm>
            <a:off x="6486123" y="4581128"/>
            <a:ext cx="5040560" cy="1368152"/>
          </a:xfrm>
          <a:prstGeom prst="flowChartProcess">
            <a:avLst/>
          </a:prstGeom>
          <a:noFill/>
          <a:ln w="19050">
            <a:solidFill>
              <a:srgbClr val="F7B229"/>
            </a:solidFill>
            <a:headEnd/>
            <a:tailEnd/>
          </a:ln>
        </p:spPr>
        <p:style>
          <a:lnRef idx="2">
            <a:schemeClr val="accent1"/>
          </a:lnRef>
          <a:fillRef idx="1">
            <a:schemeClr val="lt1"/>
          </a:fillRef>
          <a:effectRef idx="0">
            <a:schemeClr val="accent1"/>
          </a:effectRef>
          <a:fontRef idx="minor">
            <a:schemeClr val="dk1"/>
          </a:fontRef>
        </p:style>
        <p:txBody>
          <a:bodyPr lIns="67500" tIns="35100" rIns="67500" bIns="35100" anchor="ctr"/>
          <a:lstStyle/>
          <a:p>
            <a:pPr>
              <a:lnSpc>
                <a:spcPct val="150000"/>
              </a:lnSpc>
              <a:defRPr/>
            </a:pPr>
            <a:r>
              <a:rPr lang="zh-CN" altLang="en-US" b="1" dirty="0">
                <a:solidFill>
                  <a:schemeClr val="tx1"/>
                </a:solidFill>
                <a:latin typeface="思源黑体 Normal" panose="020B0400000000000000" pitchFamily="34" charset="-122"/>
                <a:ea typeface="思源黑体 Normal" panose="020B0400000000000000" pitchFamily="34" charset="-122"/>
              </a:rPr>
              <a:t>用户在机构网络外可通过个人账户登录访问</a:t>
            </a:r>
            <a:r>
              <a:rPr lang="en-US" altLang="zh-CN" b="1" dirty="0">
                <a:solidFill>
                  <a:schemeClr val="tx1"/>
                </a:solidFill>
                <a:latin typeface="思源黑体 Normal" panose="020B0400000000000000" pitchFamily="34" charset="-122"/>
                <a:ea typeface="思源黑体 Normal" panose="020B0400000000000000" pitchFamily="34" charset="-122"/>
              </a:rPr>
              <a:t>ASME</a:t>
            </a:r>
            <a:r>
              <a:rPr lang="zh-CN" altLang="en-US" b="1" dirty="0">
                <a:solidFill>
                  <a:schemeClr val="tx1"/>
                </a:solidFill>
                <a:latin typeface="思源黑体 Normal" panose="020B0400000000000000" pitchFamily="34" charset="-122"/>
                <a:ea typeface="思源黑体 Normal" panose="020B0400000000000000" pitchFamily="34" charset="-122"/>
              </a:rPr>
              <a:t>数据库平台，该个人账户每</a:t>
            </a:r>
            <a:r>
              <a:rPr lang="en-US" altLang="zh-CN" b="1" dirty="0">
                <a:solidFill>
                  <a:schemeClr val="tx1"/>
                </a:solidFill>
                <a:latin typeface="思源黑体 Normal" panose="020B0400000000000000" pitchFamily="34" charset="-122"/>
                <a:ea typeface="思源黑体 Normal" panose="020B0400000000000000" pitchFamily="34" charset="-122"/>
              </a:rPr>
              <a:t>3</a:t>
            </a:r>
            <a:r>
              <a:rPr lang="zh-CN" altLang="en-US" b="1" dirty="0">
                <a:solidFill>
                  <a:schemeClr val="tx1"/>
                </a:solidFill>
                <a:latin typeface="思源黑体 Normal" panose="020B0400000000000000" pitchFamily="34" charset="-122"/>
                <a:ea typeface="思源黑体 Normal" panose="020B0400000000000000" pitchFamily="34" charset="-122"/>
              </a:rPr>
              <a:t>个月需要在机构网络下进行重复验证。</a:t>
            </a:r>
            <a:endParaRPr lang="en-US" altLang="zh-CN" b="1" dirty="0">
              <a:solidFill>
                <a:schemeClr val="tx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29069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ChangeArrowheads="1"/>
          </p:cNvSpPr>
          <p:nvPr/>
        </p:nvSpPr>
        <p:spPr bwMode="auto">
          <a:xfrm>
            <a:off x="2300264" y="2276872"/>
            <a:ext cx="8332240" cy="1368152"/>
          </a:xfrm>
          <a:prstGeom prst="rect">
            <a:avLst/>
          </a:prstGeom>
          <a:noFill/>
          <a:ln w="9525">
            <a:noFill/>
            <a:miter lim="800000"/>
            <a:headEnd/>
            <a:tailEnd/>
          </a:ln>
          <a:effectLst/>
        </p:spPr>
        <p:txBody>
          <a:bodyPr/>
          <a:lstStyle/>
          <a:p>
            <a:pPr algn="l">
              <a:spcBef>
                <a:spcPct val="20000"/>
              </a:spcBef>
            </a:pPr>
            <a:r>
              <a:rPr lang="en-US" altLang="zh-CN" sz="2100" b="1" dirty="0">
                <a:solidFill>
                  <a:schemeClr val="tx1">
                    <a:lumMod val="75000"/>
                    <a:lumOff val="25000"/>
                  </a:schemeClr>
                </a:solidFill>
                <a:latin typeface="思源黑体 Normal" panose="020B0400000000000000" pitchFamily="34" charset="-122"/>
                <a:ea typeface="思源黑体 Normal" panose="020B0400000000000000" pitchFamily="34" charset="-122"/>
              </a:rPr>
              <a:t>——</a:t>
            </a:r>
            <a:r>
              <a:rPr lang="zh-CN" altLang="en-US" sz="2100" b="1" dirty="0">
                <a:solidFill>
                  <a:schemeClr val="tx1">
                    <a:lumMod val="75000"/>
                    <a:lumOff val="25000"/>
                  </a:schemeClr>
                </a:solidFill>
                <a:latin typeface="思源黑体 Normal" panose="020B0400000000000000" pitchFamily="34" charset="-122"/>
                <a:ea typeface="思源黑体 Normal" panose="020B0400000000000000" pitchFamily="34" charset="-122"/>
              </a:rPr>
              <a:t>请合理使用资源、注意知识产权的保护。</a:t>
            </a:r>
          </a:p>
          <a:p>
            <a:pPr>
              <a:lnSpc>
                <a:spcPts val="1800"/>
              </a:lnSpc>
              <a:spcBef>
                <a:spcPct val="20000"/>
              </a:spcBef>
            </a:pPr>
            <a:endParaRPr lang="zh-CN" altLang="en-US" sz="2100" b="1" dirty="0">
              <a:solidFill>
                <a:schemeClr val="tx1">
                  <a:lumMod val="75000"/>
                  <a:lumOff val="25000"/>
                </a:schemeClr>
              </a:solidFill>
              <a:latin typeface="思源黑体 Normal" panose="020B0400000000000000" pitchFamily="34" charset="-122"/>
              <a:ea typeface="思源黑体 Normal" panose="020B0400000000000000" pitchFamily="34" charset="-122"/>
            </a:endParaRPr>
          </a:p>
          <a:p>
            <a:pPr algn="l">
              <a:spcBef>
                <a:spcPct val="20000"/>
              </a:spcBef>
            </a:pPr>
            <a:r>
              <a:rPr lang="en-US" altLang="zh-CN" sz="2100" b="1" dirty="0">
                <a:solidFill>
                  <a:schemeClr val="tx1">
                    <a:lumMod val="75000"/>
                    <a:lumOff val="25000"/>
                  </a:schemeClr>
                </a:solidFill>
                <a:latin typeface="思源黑体 Normal" panose="020B0400000000000000" pitchFamily="34" charset="-122"/>
                <a:ea typeface="思源黑体 Normal" panose="020B0400000000000000" pitchFamily="34" charset="-122"/>
              </a:rPr>
              <a:t>——</a:t>
            </a:r>
            <a:r>
              <a:rPr lang="zh-CN" altLang="en-US" sz="2100" b="1" dirty="0">
                <a:solidFill>
                  <a:schemeClr val="tx1">
                    <a:lumMod val="75000"/>
                    <a:lumOff val="25000"/>
                  </a:schemeClr>
                </a:solidFill>
                <a:latin typeface="思源黑体 Normal" panose="020B0400000000000000" pitchFamily="34" charset="-122"/>
                <a:ea typeface="思源黑体 Normal" panose="020B0400000000000000" pitchFamily="34" charset="-122"/>
              </a:rPr>
              <a:t>请不要使用下载软件进行下载、请不要进行系统性批量下载。</a:t>
            </a:r>
          </a:p>
        </p:txBody>
      </p:sp>
      <p:sp>
        <p:nvSpPr>
          <p:cNvPr id="5" name="标题 1"/>
          <p:cNvSpPr txBox="1">
            <a:spLocks/>
          </p:cNvSpPr>
          <p:nvPr/>
        </p:nvSpPr>
        <p:spPr>
          <a:xfrm>
            <a:off x="1991544" y="1268760"/>
            <a:ext cx="8229600" cy="796908"/>
          </a:xfrm>
          <a:prstGeom prst="rect">
            <a:avLst/>
          </a:prstGeom>
          <a:noFill/>
          <a:ln w="9525">
            <a:noFill/>
            <a:miter lim="800000"/>
            <a:headEnd/>
            <a:tailEnd/>
          </a:ln>
        </p:spPr>
        <p:txBody>
          <a:bodyPr/>
          <a:lstStyle/>
          <a:p>
            <a:pPr marL="342900" indent="-342900" algn="ctr" fontAlgn="base">
              <a:spcBef>
                <a:spcPts val="600"/>
              </a:spcBef>
              <a:spcAft>
                <a:spcPct val="0"/>
              </a:spcAft>
              <a:defRPr/>
            </a:pPr>
            <a:r>
              <a:rPr lang="zh-CN" altLang="en-US" sz="3600" b="1" dirty="0">
                <a:solidFill>
                  <a:schemeClr val="tx1">
                    <a:lumMod val="65000"/>
                    <a:lumOff val="35000"/>
                  </a:schemeClr>
                </a:solidFill>
                <a:latin typeface="思源黑体 Normal" panose="020B0400000000000000" pitchFamily="34" charset="-122"/>
                <a:ea typeface="思源黑体 Normal" panose="020B0400000000000000" pitchFamily="34" charset="-122"/>
                <a:cs typeface="Times New Roman" pitchFamily="18" charset="0"/>
              </a:rPr>
              <a:t>合理使用</a:t>
            </a:r>
          </a:p>
        </p:txBody>
      </p:sp>
      <p:pic>
        <p:nvPicPr>
          <p:cNvPr id="9218" name="Picture 2" descr="https://timgsa.baidu.com/timg?image&amp;quality=80&amp;size=b9999_10000&amp;sec=1498025394829&amp;di=6cefa2dfeff8aa7d9d79a3515735385f&amp;imgtype=0&amp;src=http%3A%2F%2Fpic.58pic.com%2F58pic%2F15%2F47%2F30%2F55e58PIC2mq_1024.png"/>
          <p:cNvPicPr>
            <a:picLocks noChangeAspect="1" noChangeArrowheads="1"/>
          </p:cNvPicPr>
          <p:nvPr/>
        </p:nvPicPr>
        <p:blipFill>
          <a:blip r:embed="rId3" cstate="print"/>
          <a:srcRect/>
          <a:stretch>
            <a:fillRect/>
          </a:stretch>
        </p:blipFill>
        <p:spPr bwMode="auto">
          <a:xfrm>
            <a:off x="4028456" y="4053400"/>
            <a:ext cx="4248472" cy="1895881"/>
          </a:xfrm>
          <a:prstGeom prst="rect">
            <a:avLst/>
          </a:prstGeom>
          <a:noFill/>
        </p:spPr>
      </p:pic>
    </p:spTree>
    <p:extLst>
      <p:ext uri="{BB962C8B-B14F-4D97-AF65-F5344CB8AC3E}">
        <p14:creationId xmlns:p14="http://schemas.microsoft.com/office/powerpoint/2010/main" val="11991167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txBox="1">
            <a:spLocks/>
          </p:cNvSpPr>
          <p:nvPr/>
        </p:nvSpPr>
        <p:spPr bwMode="auto">
          <a:xfrm>
            <a:off x="1271464" y="958416"/>
            <a:ext cx="10009112" cy="4941167"/>
          </a:xfrm>
          <a:prstGeom prst="rect">
            <a:avLst/>
          </a:prstGeom>
          <a:noFill/>
          <a:ln w="9525">
            <a:noFill/>
            <a:miter lim="800000"/>
            <a:headEnd/>
            <a:tailEnd/>
          </a:ln>
        </p:spPr>
        <p:txBody>
          <a:bodyPr/>
          <a:lstStyle/>
          <a:p>
            <a:pPr marL="342900" indent="-342900">
              <a:lnSpc>
                <a:spcPct val="150000"/>
              </a:lnSpc>
              <a:buFont typeface="Wingdings" panose="05000000000000000000" pitchFamily="2" charset="2"/>
              <a:buChar char="l"/>
              <a:defRPr/>
            </a:pPr>
            <a:r>
              <a:rPr lang="zh-CN" altLang="en-US" sz="1600" b="1" dirty="0">
                <a:latin typeface="思源黑体 Normal" panose="020B0400000000000000" pitchFamily="34" charset="-122"/>
                <a:ea typeface="思源黑体 Normal" panose="020B0400000000000000" pitchFamily="34" charset="-122"/>
              </a:rPr>
              <a:t>收录情况：</a:t>
            </a:r>
            <a:r>
              <a:rPr lang="en-US" altLang="zh-CN" sz="1600" dirty="0">
                <a:latin typeface="思源黑体 Normal" panose="020B0400000000000000" pitchFamily="34" charset="-122"/>
                <a:ea typeface="思源黑体 Normal" panose="020B0400000000000000" pitchFamily="34" charset="-122"/>
              </a:rPr>
              <a:t>39</a:t>
            </a:r>
            <a:r>
              <a:rPr lang="zh-CN" altLang="en-US" sz="1600" dirty="0">
                <a:latin typeface="思源黑体 Normal" panose="020B0400000000000000" pitchFamily="34" charset="-122"/>
                <a:ea typeface="思源黑体 Normal" panose="020B0400000000000000" pitchFamily="34" charset="-122"/>
              </a:rPr>
              <a:t>种期刊，其中</a:t>
            </a:r>
            <a:r>
              <a:rPr lang="en-US" altLang="zh-CN" sz="1600" dirty="0">
                <a:latin typeface="思源黑体 Normal" panose="020B0400000000000000" pitchFamily="34" charset="-122"/>
                <a:ea typeface="思源黑体 Normal" panose="020B0400000000000000" pitchFamily="34" charset="-122"/>
              </a:rPr>
              <a:t>24</a:t>
            </a:r>
            <a:r>
              <a:rPr lang="zh-CN" altLang="en-US" sz="1600" dirty="0">
                <a:latin typeface="思源黑体 Normal" panose="020B0400000000000000" pitchFamily="34" charset="-122"/>
                <a:ea typeface="思源黑体 Normal" panose="020B0400000000000000" pitchFamily="34" charset="-122"/>
              </a:rPr>
              <a:t>种期刊被</a:t>
            </a:r>
            <a:r>
              <a:rPr lang="en-US" altLang="zh-CN" sz="1600" dirty="0">
                <a:latin typeface="思源黑体 Normal" panose="020B0400000000000000" pitchFamily="34" charset="-122"/>
                <a:ea typeface="思源黑体 Normal" panose="020B0400000000000000" pitchFamily="34" charset="-122"/>
              </a:rPr>
              <a:t>SCI</a:t>
            </a:r>
            <a:r>
              <a:rPr lang="zh-CN" altLang="en-US" sz="1600" dirty="0">
                <a:latin typeface="思源黑体 Normal" panose="020B0400000000000000" pitchFamily="34" charset="-122"/>
                <a:ea typeface="思源黑体 Normal" panose="020B0400000000000000" pitchFamily="34" charset="-122"/>
              </a:rPr>
              <a:t>收录，另有</a:t>
            </a:r>
            <a:r>
              <a:rPr lang="en-US" altLang="zh-CN" sz="1600" dirty="0">
                <a:latin typeface="思源黑体 Normal" panose="020B0400000000000000" pitchFamily="34" charset="-122"/>
                <a:ea typeface="思源黑体 Normal" panose="020B0400000000000000" pitchFamily="34" charset="-122"/>
              </a:rPr>
              <a:t>6</a:t>
            </a:r>
            <a:r>
              <a:rPr lang="zh-CN" altLang="en-US" sz="1600" dirty="0">
                <a:latin typeface="思源黑体 Normal" panose="020B0400000000000000" pitchFamily="34" charset="-122"/>
                <a:ea typeface="思源黑体 Normal" panose="020B0400000000000000" pitchFamily="34" charset="-122"/>
              </a:rPr>
              <a:t>种期刊被</a:t>
            </a:r>
            <a:r>
              <a:rPr lang="en-US" altLang="zh-CN" sz="1600" dirty="0">
                <a:latin typeface="思源黑体 Normal" panose="020B0400000000000000" pitchFamily="34" charset="-122"/>
                <a:ea typeface="思源黑体 Normal" panose="020B0400000000000000" pitchFamily="34" charset="-122"/>
              </a:rPr>
              <a:t>ESCI</a:t>
            </a:r>
            <a:r>
              <a:rPr lang="zh-CN" altLang="en-US" sz="1600" dirty="0">
                <a:latin typeface="思源黑体 Normal" panose="020B0400000000000000" pitchFamily="34" charset="-122"/>
                <a:ea typeface="思源黑体 Normal" panose="020B0400000000000000" pitchFamily="34" charset="-122"/>
              </a:rPr>
              <a:t>收录；</a:t>
            </a:r>
            <a:r>
              <a:rPr lang="en-US" altLang="zh-CN" sz="1600" dirty="0">
                <a:latin typeface="思源黑体 Normal" panose="020B0400000000000000" pitchFamily="34" charset="-122"/>
                <a:ea typeface="思源黑体 Normal" panose="020B0400000000000000" pitchFamily="34" charset="-122"/>
              </a:rPr>
              <a:t>33</a:t>
            </a:r>
            <a:r>
              <a:rPr lang="zh-CN" altLang="en-US" sz="1600" dirty="0">
                <a:latin typeface="思源黑体 Normal" panose="020B0400000000000000" pitchFamily="34" charset="-122"/>
                <a:ea typeface="思源黑体 Normal" panose="020B0400000000000000" pitchFamily="34" charset="-122"/>
              </a:rPr>
              <a:t>种被</a:t>
            </a:r>
            <a:r>
              <a:rPr lang="en-US" altLang="zh-CN" sz="1600" dirty="0">
                <a:latin typeface="思源黑体 Normal" panose="020B0400000000000000" pitchFamily="34" charset="-122"/>
                <a:ea typeface="思源黑体 Normal" panose="020B0400000000000000" pitchFamily="34" charset="-122"/>
              </a:rPr>
              <a:t>Scopus</a:t>
            </a:r>
            <a:r>
              <a:rPr lang="zh-CN" altLang="en-US" sz="1600" dirty="0">
                <a:latin typeface="思源黑体 Normal" panose="020B0400000000000000" pitchFamily="34" charset="-122"/>
                <a:ea typeface="思源黑体 Normal" panose="020B0400000000000000" pitchFamily="34" charset="-122"/>
              </a:rPr>
              <a:t>收录；</a:t>
            </a:r>
            <a:r>
              <a:rPr lang="en-US" altLang="zh-CN" sz="1600" dirty="0">
                <a:latin typeface="思源黑体 Normal" panose="020B0400000000000000" pitchFamily="34" charset="-122"/>
                <a:ea typeface="思源黑体 Normal" panose="020B0400000000000000" pitchFamily="34" charset="-122"/>
              </a:rPr>
              <a:t>35</a:t>
            </a:r>
            <a:r>
              <a:rPr lang="zh-CN" altLang="en-US" sz="1600" dirty="0">
                <a:latin typeface="思源黑体 Normal" panose="020B0400000000000000" pitchFamily="34" charset="-122"/>
                <a:ea typeface="思源黑体 Normal" panose="020B0400000000000000" pitchFamily="34" charset="-122"/>
              </a:rPr>
              <a:t>种被</a:t>
            </a:r>
            <a:r>
              <a:rPr lang="en-US" altLang="zh-CN" sz="1600" dirty="0">
                <a:latin typeface="思源黑体 Normal" panose="020B0400000000000000" pitchFamily="34" charset="-122"/>
                <a:ea typeface="思源黑体 Normal" panose="020B0400000000000000" pitchFamily="34" charset="-122"/>
              </a:rPr>
              <a:t>EI</a:t>
            </a:r>
            <a:r>
              <a:rPr lang="zh-CN" altLang="en-US" sz="1600" dirty="0">
                <a:latin typeface="思源黑体 Normal" panose="020B0400000000000000" pitchFamily="34" charset="-122"/>
                <a:ea typeface="思源黑体 Normal" panose="020B0400000000000000" pitchFamily="34" charset="-122"/>
              </a:rPr>
              <a:t>收录。</a:t>
            </a:r>
          </a:p>
          <a:p>
            <a:pPr marL="342900" indent="-342900">
              <a:lnSpc>
                <a:spcPct val="150000"/>
              </a:lnSpc>
              <a:buFont typeface="Wingdings" panose="05000000000000000000" pitchFamily="2" charset="2"/>
              <a:buChar char="l"/>
              <a:defRPr/>
            </a:pPr>
            <a:r>
              <a:rPr lang="en-US" altLang="zh-CN" sz="1600" b="1" dirty="0">
                <a:latin typeface="思源黑体 Normal" panose="020B0400000000000000" pitchFamily="34" charset="-122"/>
                <a:ea typeface="思源黑体 Normal" panose="020B0400000000000000" pitchFamily="34" charset="-122"/>
              </a:rPr>
              <a:t>2025</a:t>
            </a:r>
            <a:r>
              <a:rPr lang="zh-CN" altLang="en-US" sz="1600" b="1" dirty="0">
                <a:latin typeface="思源黑体 Normal" panose="020B0400000000000000" pitchFamily="34" charset="-122"/>
                <a:ea typeface="思源黑体 Normal" panose="020B0400000000000000" pitchFamily="34" charset="-122"/>
              </a:rPr>
              <a:t>年度</a:t>
            </a:r>
            <a:r>
              <a:rPr lang="en-US" altLang="zh-CN" sz="1600" b="1" dirty="0">
                <a:latin typeface="思源黑体 Normal" panose="020B0400000000000000" pitchFamily="34" charset="-122"/>
                <a:ea typeface="思源黑体 Normal" panose="020B0400000000000000" pitchFamily="34" charset="-122"/>
              </a:rPr>
              <a:t>《</a:t>
            </a:r>
            <a:r>
              <a:rPr lang="zh-CN" altLang="en-US" sz="1600" b="1" dirty="0">
                <a:latin typeface="思源黑体 Normal" panose="020B0400000000000000" pitchFamily="34" charset="-122"/>
                <a:ea typeface="思源黑体 Normal" panose="020B0400000000000000" pitchFamily="34" charset="-122"/>
              </a:rPr>
              <a:t>期刊引证报告</a:t>
            </a:r>
            <a:r>
              <a:rPr lang="en-US" altLang="zh-CN" b="1" baseline="30000" dirty="0"/>
              <a:t>TM</a:t>
            </a:r>
            <a:r>
              <a:rPr lang="en-US" altLang="zh-CN" sz="1600" b="1"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数据显示，</a:t>
            </a:r>
            <a:r>
              <a:rPr lang="en-US" altLang="zh-CN" sz="1600" dirty="0">
                <a:latin typeface="思源黑体 Normal" panose="020B0400000000000000" pitchFamily="34" charset="-122"/>
                <a:ea typeface="思源黑体 Normal" panose="020B0400000000000000" pitchFamily="34" charset="-122"/>
              </a:rPr>
              <a:t>ASME </a:t>
            </a:r>
            <a:r>
              <a:rPr lang="zh-CN" altLang="en-US" sz="1600" dirty="0">
                <a:latin typeface="思源黑体 Normal" panose="020B0400000000000000" pitchFamily="34" charset="-122"/>
                <a:ea typeface="思源黑体 Normal" panose="020B0400000000000000" pitchFamily="34" charset="-122"/>
              </a:rPr>
              <a:t>期刊体系年度被引用次数约为</a:t>
            </a:r>
            <a:r>
              <a:rPr lang="en-US" altLang="zh-CN" sz="1600" dirty="0">
                <a:latin typeface="思源黑体 Normal" panose="020B0400000000000000" pitchFamily="34" charset="-122"/>
                <a:ea typeface="思源黑体 Normal" panose="020B0400000000000000" pitchFamily="34" charset="-122"/>
              </a:rPr>
              <a:t>14</a:t>
            </a:r>
            <a:r>
              <a:rPr lang="zh-CN" altLang="en-US" sz="1600" dirty="0">
                <a:latin typeface="思源黑体 Normal" panose="020B0400000000000000" pitchFamily="34" charset="-122"/>
                <a:ea typeface="思源黑体 Normal" panose="020B0400000000000000" pitchFamily="34" charset="-122"/>
              </a:rPr>
              <a:t>万次；</a:t>
            </a:r>
            <a:r>
              <a:rPr lang="en-US" altLang="zh-CN" sz="1600" dirty="0">
                <a:latin typeface="思源黑体 Normal" panose="020B0400000000000000" pitchFamily="34" charset="-122"/>
                <a:ea typeface="思源黑体 Normal" panose="020B0400000000000000" pitchFamily="34" charset="-122"/>
              </a:rPr>
              <a:t>15</a:t>
            </a:r>
            <a:r>
              <a:rPr lang="zh-CN" altLang="en-US" sz="1600" dirty="0">
                <a:latin typeface="思源黑体 Normal" panose="020B0400000000000000" pitchFamily="34" charset="-122"/>
                <a:ea typeface="思源黑体 Normal" panose="020B0400000000000000" pitchFamily="34" charset="-122"/>
              </a:rPr>
              <a:t>本期刊影响因子超过 </a:t>
            </a:r>
            <a:r>
              <a:rPr lang="en-US" altLang="zh-CN" sz="1600" dirty="0">
                <a:latin typeface="思源黑体 Normal" panose="020B0400000000000000" pitchFamily="34" charset="-122"/>
                <a:ea typeface="思源黑体 Normal" panose="020B0400000000000000" pitchFamily="34" charset="-122"/>
              </a:rPr>
              <a:t>2</a:t>
            </a:r>
            <a:r>
              <a:rPr lang="zh-CN" altLang="en-US" sz="1600" dirty="0">
                <a:latin typeface="思源黑体 Normal" panose="020B0400000000000000" pitchFamily="34" charset="-122"/>
                <a:ea typeface="思源黑体 Normal" panose="020B0400000000000000" pitchFamily="34" charset="-122"/>
              </a:rPr>
              <a:t>；</a:t>
            </a:r>
            <a:r>
              <a:rPr lang="en-US" altLang="zh-CN" sz="1600" dirty="0">
                <a:latin typeface="思源黑体 Normal" panose="020B0400000000000000" pitchFamily="34" charset="-122"/>
                <a:ea typeface="思源黑体 Normal" panose="020B0400000000000000" pitchFamily="34" charset="-122"/>
              </a:rPr>
              <a:t>18</a:t>
            </a:r>
            <a:r>
              <a:rPr lang="zh-CN" altLang="en-US" sz="1600" dirty="0">
                <a:latin typeface="思源黑体 Normal" panose="020B0400000000000000" pitchFamily="34" charset="-122"/>
                <a:ea typeface="思源黑体 Normal" panose="020B0400000000000000" pitchFamily="34" charset="-122"/>
              </a:rPr>
              <a:t>本期刊影响因子同比上涨；在</a:t>
            </a:r>
            <a:r>
              <a:rPr lang="en-US" altLang="zh-CN" sz="1600" dirty="0">
                <a:latin typeface="思源黑体 Normal" panose="020B0400000000000000" pitchFamily="34" charset="-122"/>
                <a:ea typeface="思源黑体 Normal" panose="020B0400000000000000" pitchFamily="34" charset="-122"/>
              </a:rPr>
              <a:t>6</a:t>
            </a:r>
            <a:r>
              <a:rPr lang="zh-CN" altLang="en-US" sz="1600" dirty="0">
                <a:latin typeface="思源黑体 Normal" panose="020B0400000000000000" pitchFamily="34" charset="-122"/>
                <a:ea typeface="思源黑体 Normal" panose="020B0400000000000000" pitchFamily="34" charset="-122"/>
              </a:rPr>
              <a:t>本</a:t>
            </a:r>
            <a:r>
              <a:rPr lang="en-US" altLang="zh-CN" sz="1600" dirty="0">
                <a:latin typeface="思源黑体 Normal" panose="020B0400000000000000" pitchFamily="34" charset="-122"/>
                <a:ea typeface="思源黑体 Normal" panose="020B0400000000000000" pitchFamily="34" charset="-122"/>
              </a:rPr>
              <a:t>ESCI </a:t>
            </a:r>
            <a:r>
              <a:rPr lang="zh-CN" altLang="en-US" sz="1600" dirty="0">
                <a:latin typeface="思源黑体 Normal" panose="020B0400000000000000" pitchFamily="34" charset="-122"/>
                <a:ea typeface="思源黑体 Normal" panose="020B0400000000000000" pitchFamily="34" charset="-122"/>
              </a:rPr>
              <a:t>收录期刊中，</a:t>
            </a:r>
            <a:r>
              <a:rPr lang="en-US" altLang="zh-CN" sz="1600" dirty="0">
                <a:latin typeface="思源黑体 Normal" panose="020B0400000000000000" pitchFamily="34" charset="-122"/>
                <a:ea typeface="思源黑体 Normal" panose="020B0400000000000000" pitchFamily="34" charset="-122"/>
              </a:rPr>
              <a:t>2</a:t>
            </a:r>
            <a:r>
              <a:rPr lang="zh-CN" altLang="en-US" sz="1600" dirty="0">
                <a:latin typeface="思源黑体 Normal" panose="020B0400000000000000" pitchFamily="34" charset="-122"/>
                <a:ea typeface="思源黑体 Normal" panose="020B0400000000000000" pitchFamily="34" charset="-122"/>
              </a:rPr>
              <a:t>本位于</a:t>
            </a:r>
            <a:r>
              <a:rPr lang="en-US" altLang="zh-CN" sz="1600" dirty="0">
                <a:latin typeface="思源黑体 Normal" panose="020B0400000000000000" pitchFamily="34" charset="-122"/>
                <a:ea typeface="思源黑体 Normal" panose="020B0400000000000000" pitchFamily="34" charset="-122"/>
              </a:rPr>
              <a:t>JCR Q2</a:t>
            </a:r>
            <a:r>
              <a:rPr lang="zh-CN" altLang="en-US" sz="1600" dirty="0">
                <a:latin typeface="思源黑体 Normal" panose="020B0400000000000000" pitchFamily="34" charset="-122"/>
                <a:ea typeface="思源黑体 Normal" panose="020B0400000000000000" pitchFamily="34" charset="-122"/>
              </a:rPr>
              <a:t>分区，</a:t>
            </a:r>
            <a:r>
              <a:rPr lang="en-US" altLang="zh-CN" sz="1600" dirty="0">
                <a:latin typeface="思源黑体 Normal" panose="020B0400000000000000" pitchFamily="34" charset="-122"/>
                <a:ea typeface="思源黑体 Normal" panose="020B0400000000000000" pitchFamily="34" charset="-122"/>
              </a:rPr>
              <a:t>1</a:t>
            </a:r>
            <a:r>
              <a:rPr lang="zh-CN" altLang="en-US" sz="1600" dirty="0">
                <a:latin typeface="思源黑体 Normal" panose="020B0400000000000000" pitchFamily="34" charset="-122"/>
                <a:ea typeface="思源黑体 Normal" panose="020B0400000000000000" pitchFamily="34" charset="-122"/>
              </a:rPr>
              <a:t>本影响因子突破</a:t>
            </a:r>
            <a:r>
              <a:rPr lang="en-US" altLang="zh-CN" sz="1600" dirty="0">
                <a:latin typeface="思源黑体 Normal" panose="020B0400000000000000" pitchFamily="34" charset="-122"/>
                <a:ea typeface="思源黑体 Normal" panose="020B0400000000000000" pitchFamily="34" charset="-122"/>
              </a:rPr>
              <a:t>2</a:t>
            </a:r>
            <a:r>
              <a:rPr lang="zh-CN" altLang="en-US" sz="1600" dirty="0">
                <a:latin typeface="思源黑体 Normal" panose="020B0400000000000000" pitchFamily="34" charset="-122"/>
                <a:ea typeface="思源黑体 Normal" panose="020B0400000000000000" pitchFamily="34" charset="-122"/>
              </a:rPr>
              <a:t>。</a:t>
            </a:r>
          </a:p>
          <a:p>
            <a:pPr marL="342900" indent="-342900">
              <a:lnSpc>
                <a:spcPct val="150000"/>
              </a:lnSpc>
              <a:buFont typeface="Wingdings" panose="05000000000000000000" pitchFamily="2" charset="2"/>
              <a:buChar char="l"/>
              <a:defRPr/>
            </a:pPr>
            <a:r>
              <a:rPr lang="en-US" altLang="zh-CN" sz="1600" b="1" dirty="0">
                <a:latin typeface="思源黑体 Normal" panose="020B0400000000000000" pitchFamily="34" charset="-122"/>
                <a:ea typeface="思源黑体 Normal" panose="020B0400000000000000" pitchFamily="34" charset="-122"/>
              </a:rPr>
              <a:t>SCI </a:t>
            </a:r>
            <a:r>
              <a:rPr lang="zh-CN" altLang="en-US" sz="1600" b="1" dirty="0">
                <a:latin typeface="思源黑体 Normal" panose="020B0400000000000000" pitchFamily="34" charset="-122"/>
                <a:ea typeface="思源黑体 Normal" panose="020B0400000000000000" pitchFamily="34" charset="-122"/>
              </a:rPr>
              <a:t>分区亮点：</a:t>
            </a:r>
            <a:r>
              <a:rPr lang="en-US" altLang="zh-CN" sz="1600" dirty="0">
                <a:latin typeface="思源黑体 Normal" panose="020B0400000000000000" pitchFamily="34" charset="-122"/>
                <a:ea typeface="思源黑体 Normal" panose="020B0400000000000000" pitchFamily="34" charset="-122"/>
              </a:rPr>
              <a:t>Applied Mechanics Reviews《</a:t>
            </a:r>
            <a:r>
              <a:rPr lang="zh-CN" altLang="en-US" sz="1600" dirty="0">
                <a:latin typeface="思源黑体 Normal" panose="020B0400000000000000" pitchFamily="34" charset="-122"/>
                <a:ea typeface="思源黑体 Normal" panose="020B0400000000000000" pitchFamily="34" charset="-122"/>
              </a:rPr>
              <a:t>应用力学评论</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长期位列</a:t>
            </a:r>
            <a:r>
              <a:rPr lang="en-US" altLang="zh-CN" sz="1600" dirty="0">
                <a:latin typeface="思源黑体 Normal" panose="020B0400000000000000" pitchFamily="34" charset="-122"/>
                <a:ea typeface="思源黑体 Normal" panose="020B0400000000000000" pitchFamily="34" charset="-122"/>
              </a:rPr>
              <a:t>JCR Q1</a:t>
            </a:r>
            <a:r>
              <a:rPr lang="zh-CN" altLang="en-US" sz="1600" dirty="0">
                <a:latin typeface="思源黑体 Normal" panose="020B0400000000000000" pitchFamily="34" charset="-122"/>
                <a:ea typeface="思源黑体 Normal" panose="020B0400000000000000" pitchFamily="34" charset="-122"/>
              </a:rPr>
              <a:t>分区，影响因子连续多年保持高位，</a:t>
            </a:r>
            <a:r>
              <a:rPr lang="en-US" altLang="zh-CN" sz="1600" dirty="0">
                <a:latin typeface="思源黑体 Normal" panose="020B0400000000000000" pitchFamily="34" charset="-122"/>
                <a:ea typeface="思源黑体 Normal" panose="020B0400000000000000" pitchFamily="34" charset="-122"/>
              </a:rPr>
              <a:t>2024 </a:t>
            </a:r>
            <a:r>
              <a:rPr lang="zh-CN" altLang="en-US" sz="1600" dirty="0">
                <a:latin typeface="思源黑体 Normal" panose="020B0400000000000000" pitchFamily="34" charset="-122"/>
                <a:ea typeface="思源黑体 Normal" panose="020B0400000000000000" pitchFamily="34" charset="-122"/>
              </a:rPr>
              <a:t>年影响因子达</a:t>
            </a:r>
            <a:r>
              <a:rPr lang="en-US" altLang="zh-CN" sz="1600" dirty="0">
                <a:latin typeface="思源黑体 Normal" panose="020B0400000000000000" pitchFamily="34" charset="-122"/>
                <a:ea typeface="思源黑体 Normal" panose="020B0400000000000000" pitchFamily="34" charset="-122"/>
              </a:rPr>
              <a:t>16.1</a:t>
            </a:r>
            <a:r>
              <a:rPr lang="zh-CN" altLang="en-US" sz="1600" dirty="0">
                <a:latin typeface="思源黑体 Normal" panose="020B0400000000000000" pitchFamily="34" charset="-122"/>
                <a:ea typeface="思源黑体 Normal" panose="020B0400000000000000" pitchFamily="34" charset="-122"/>
              </a:rPr>
              <a:t>，力学领域排名全球第二。此外，包括</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机械设计期刊</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涡轮机械期刊</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在内的 </a:t>
            </a:r>
            <a:r>
              <a:rPr lang="en-US" altLang="zh-CN" sz="1600" dirty="0">
                <a:latin typeface="思源黑体 Normal" panose="020B0400000000000000" pitchFamily="34" charset="-122"/>
                <a:ea typeface="思源黑体 Normal" panose="020B0400000000000000" pitchFamily="34" charset="-122"/>
              </a:rPr>
              <a:t>13</a:t>
            </a:r>
            <a:r>
              <a:rPr lang="zh-CN" altLang="en-US" sz="1600" dirty="0">
                <a:latin typeface="思源黑体 Normal" panose="020B0400000000000000" pitchFamily="34" charset="-122"/>
                <a:ea typeface="思源黑体 Normal" panose="020B0400000000000000" pitchFamily="34" charset="-122"/>
              </a:rPr>
              <a:t>本期刊位于</a:t>
            </a:r>
            <a:r>
              <a:rPr lang="en-US" altLang="zh-CN" sz="1600" dirty="0">
                <a:latin typeface="思源黑体 Normal" panose="020B0400000000000000" pitchFamily="34" charset="-122"/>
                <a:ea typeface="思源黑体 Normal" panose="020B0400000000000000" pitchFamily="34" charset="-122"/>
              </a:rPr>
              <a:t>JCR Q2</a:t>
            </a:r>
            <a:r>
              <a:rPr lang="zh-CN" altLang="en-US" sz="1600" dirty="0">
                <a:latin typeface="思源黑体 Normal" panose="020B0400000000000000" pitchFamily="34" charset="-122"/>
                <a:ea typeface="思源黑体 Normal" panose="020B0400000000000000" pitchFamily="34" charset="-122"/>
              </a:rPr>
              <a:t>分区，彰显 </a:t>
            </a:r>
            <a:r>
              <a:rPr lang="en-US" altLang="zh-CN" sz="1600" dirty="0">
                <a:latin typeface="思源黑体 Normal" panose="020B0400000000000000" pitchFamily="34" charset="-122"/>
                <a:ea typeface="思源黑体 Normal" panose="020B0400000000000000" pitchFamily="34" charset="-122"/>
              </a:rPr>
              <a:t>ASME </a:t>
            </a:r>
            <a:r>
              <a:rPr lang="zh-CN" altLang="en-US" sz="1600" dirty="0">
                <a:latin typeface="思源黑体 Normal" panose="020B0400000000000000" pitchFamily="34" charset="-122"/>
                <a:ea typeface="思源黑体 Normal" panose="020B0400000000000000" pitchFamily="34" charset="-122"/>
              </a:rPr>
              <a:t>期刊体系在工程科技领域的权威地位与学术价值。</a:t>
            </a:r>
            <a:endParaRPr lang="en-US" altLang="zh-CN" sz="1600" dirty="0">
              <a:latin typeface="思源黑体 Normal" panose="020B0400000000000000" pitchFamily="34" charset="-122"/>
              <a:ea typeface="思源黑体 Normal" panose="020B0400000000000000" pitchFamily="34" charset="-122"/>
            </a:endParaRPr>
          </a:p>
          <a:p>
            <a:pPr marL="342900" indent="-342900">
              <a:lnSpc>
                <a:spcPct val="150000"/>
              </a:lnSpc>
              <a:buFont typeface="Wingdings" panose="05000000000000000000" pitchFamily="2" charset="2"/>
              <a:buChar char="l"/>
              <a:defRPr/>
            </a:pPr>
            <a:r>
              <a:rPr lang="zh-CN" altLang="en-US" sz="1600" dirty="0">
                <a:latin typeface="思源黑体 Normal" panose="020B0400000000000000" pitchFamily="34" charset="-122"/>
                <a:ea typeface="思源黑体 Normal" panose="020B0400000000000000" pitchFamily="34" charset="-122"/>
              </a:rPr>
              <a:t>每篇文章都经过严格的评审流程。</a:t>
            </a:r>
            <a:endParaRPr lang="en-US" altLang="zh-CN" sz="1600" dirty="0">
              <a:latin typeface="思源黑体 Normal" panose="020B0400000000000000" pitchFamily="34" charset="-122"/>
              <a:ea typeface="思源黑体 Normal" panose="020B0400000000000000" pitchFamily="34" charset="-122"/>
            </a:endParaRPr>
          </a:p>
          <a:p>
            <a:pPr>
              <a:spcBef>
                <a:spcPts val="1200"/>
              </a:spcBef>
              <a:defRPr/>
            </a:pPr>
            <a:endParaRPr lang="en-US" altLang="zh-CN" dirty="0">
              <a:latin typeface="思源黑体 Normal" panose="020B0400000000000000" pitchFamily="34" charset="-122"/>
              <a:ea typeface="思源黑体 Normal" panose="020B0400000000000000" pitchFamily="34" charset="-122"/>
            </a:endParaRPr>
          </a:p>
        </p:txBody>
      </p:sp>
      <p:sp>
        <p:nvSpPr>
          <p:cNvPr id="16" name="Content Placeholder 2"/>
          <p:cNvSpPr txBox="1">
            <a:spLocks/>
          </p:cNvSpPr>
          <p:nvPr/>
        </p:nvSpPr>
        <p:spPr bwMode="auto">
          <a:xfrm flipH="1">
            <a:off x="1343472" y="4148350"/>
            <a:ext cx="5058295" cy="1779631"/>
          </a:xfrm>
          <a:prstGeom prst="homePlate">
            <a:avLst>
              <a:gd name="adj" fmla="val 16767"/>
            </a:avLst>
          </a:prstGeom>
          <a:solidFill>
            <a:schemeClr val="accent2">
              <a:lumMod val="75000"/>
            </a:schemeClr>
          </a:solidFill>
          <a:ln>
            <a:noFill/>
            <a:headEnd/>
            <a:tailEnd/>
          </a:ln>
        </p:spPr>
        <p:style>
          <a:lnRef idx="2">
            <a:schemeClr val="accent1"/>
          </a:lnRef>
          <a:fillRef idx="1">
            <a:schemeClr val="lt1"/>
          </a:fillRef>
          <a:effectRef idx="0">
            <a:schemeClr val="accent1"/>
          </a:effectRef>
          <a:fontRef idx="minor">
            <a:schemeClr val="dk1"/>
          </a:fontRef>
        </p:style>
        <p:txBody>
          <a:bodyPr/>
          <a:lstStyle/>
          <a:p>
            <a:pPr marL="360000" indent="-342900" algn="ctr">
              <a:lnSpc>
                <a:spcPct val="200000"/>
              </a:lnSpc>
            </a:pPr>
            <a:r>
              <a:rPr lang="zh-CN" altLang="en-US" sz="1400" b="1" dirty="0">
                <a:solidFill>
                  <a:schemeClr val="bg1"/>
                </a:solidFill>
                <a:latin typeface="思源黑体 Normal" panose="020B0400000000000000" pitchFamily="34" charset="-122"/>
                <a:ea typeface="思源黑体 Normal" panose="020B0400000000000000" pitchFamily="34" charset="-122"/>
              </a:rPr>
              <a:t>工程类期刊影响因子的特点</a:t>
            </a:r>
            <a:endParaRPr lang="en-US" altLang="zh-CN" sz="1400" b="1" dirty="0">
              <a:solidFill>
                <a:schemeClr val="bg1"/>
              </a:solidFill>
              <a:latin typeface="思源黑体 Normal" panose="020B0400000000000000" pitchFamily="34" charset="-122"/>
              <a:ea typeface="思源黑体 Normal" panose="020B0400000000000000" pitchFamily="34" charset="-122"/>
            </a:endParaRPr>
          </a:p>
          <a:p>
            <a:pPr marL="360000" indent="-342900" algn="ctr">
              <a:lnSpc>
                <a:spcPct val="150000"/>
              </a:lnSpc>
              <a:buFont typeface="Wingdings" pitchFamily="2" charset="2"/>
              <a:buChar char="p"/>
            </a:pPr>
            <a:r>
              <a:rPr lang="zh-CN" altLang="en-US" sz="1400" dirty="0">
                <a:solidFill>
                  <a:schemeClr val="bg1"/>
                </a:solidFill>
                <a:latin typeface="思源黑体 Normal" panose="020B0400000000000000" pitchFamily="34" charset="-122"/>
                <a:ea typeface="思源黑体 Normal" panose="020B0400000000000000" pitchFamily="34" charset="-122"/>
              </a:rPr>
              <a:t>研究</a:t>
            </a:r>
            <a:r>
              <a:rPr lang="en-US" altLang="zh-CN" sz="1400" dirty="0">
                <a:solidFill>
                  <a:schemeClr val="bg1"/>
                </a:solidFill>
                <a:latin typeface="思源黑体 Normal" panose="020B0400000000000000" pitchFamily="34" charset="-122"/>
                <a:ea typeface="思源黑体 Normal" panose="020B0400000000000000" pitchFamily="34" charset="-122"/>
              </a:rPr>
              <a:t>-</a:t>
            </a:r>
            <a:r>
              <a:rPr lang="zh-CN" altLang="en-US" sz="1400" dirty="0">
                <a:solidFill>
                  <a:schemeClr val="bg1"/>
                </a:solidFill>
                <a:latin typeface="思源黑体 Normal" panose="020B0400000000000000" pitchFamily="34" charset="-122"/>
                <a:ea typeface="思源黑体 Normal" panose="020B0400000000000000" pitchFamily="34" charset="-122"/>
              </a:rPr>
              <a:t>实践</a:t>
            </a:r>
            <a:r>
              <a:rPr lang="en-US" altLang="zh-CN" sz="1400" dirty="0">
                <a:solidFill>
                  <a:schemeClr val="bg1"/>
                </a:solidFill>
                <a:latin typeface="思源黑体 Normal" panose="020B0400000000000000" pitchFamily="34" charset="-122"/>
                <a:ea typeface="思源黑体 Normal" panose="020B0400000000000000" pitchFamily="34" charset="-122"/>
              </a:rPr>
              <a:t>-</a:t>
            </a:r>
            <a:r>
              <a:rPr lang="zh-CN" altLang="en-US" sz="1400" dirty="0">
                <a:solidFill>
                  <a:schemeClr val="bg1"/>
                </a:solidFill>
                <a:latin typeface="思源黑体 Normal" panose="020B0400000000000000" pitchFamily="34" charset="-122"/>
                <a:ea typeface="思源黑体 Normal" panose="020B0400000000000000" pitchFamily="34" charset="-122"/>
              </a:rPr>
              <a:t>发文周期较长</a:t>
            </a:r>
            <a:endParaRPr lang="en-US" altLang="zh-CN" sz="1400" dirty="0">
              <a:solidFill>
                <a:schemeClr val="bg1"/>
              </a:solidFill>
              <a:latin typeface="思源黑体 Normal" panose="020B0400000000000000" pitchFamily="34" charset="-122"/>
              <a:ea typeface="思源黑体 Normal" panose="020B0400000000000000" pitchFamily="34" charset="-122"/>
            </a:endParaRPr>
          </a:p>
          <a:p>
            <a:pPr marL="360000" indent="-342900" algn="ctr">
              <a:lnSpc>
                <a:spcPct val="150000"/>
              </a:lnSpc>
              <a:buFont typeface="Wingdings" pitchFamily="2" charset="2"/>
              <a:buChar char="p"/>
            </a:pPr>
            <a:r>
              <a:rPr lang="zh-CN" altLang="en-US" sz="1400" dirty="0">
                <a:solidFill>
                  <a:schemeClr val="bg1"/>
                </a:solidFill>
                <a:latin typeface="思源黑体 Normal" panose="020B0400000000000000" pitchFamily="34" charset="-122"/>
                <a:ea typeface="思源黑体 Normal" panose="020B0400000000000000" pitchFamily="34" charset="-122"/>
              </a:rPr>
              <a:t>发文研究人员数量：较其他热门学科少</a:t>
            </a:r>
            <a:endParaRPr lang="en-US" altLang="zh-CN" sz="1400" dirty="0">
              <a:solidFill>
                <a:schemeClr val="bg1"/>
              </a:solidFill>
              <a:latin typeface="思源黑体 Normal" panose="020B0400000000000000" pitchFamily="34" charset="-122"/>
              <a:ea typeface="思源黑体 Normal" panose="020B0400000000000000" pitchFamily="34" charset="-122"/>
            </a:endParaRPr>
          </a:p>
          <a:p>
            <a:pPr marL="360000" indent="-342900" algn="ctr">
              <a:lnSpc>
                <a:spcPct val="150000"/>
              </a:lnSpc>
              <a:buFont typeface="Wingdings" pitchFamily="2" charset="2"/>
              <a:buChar char="p"/>
            </a:pPr>
            <a:r>
              <a:rPr lang="zh-CN" altLang="en-US" sz="1400" dirty="0">
                <a:solidFill>
                  <a:schemeClr val="bg1"/>
                </a:solidFill>
                <a:latin typeface="思源黑体 Normal" panose="020B0400000000000000" pitchFamily="34" charset="-122"/>
                <a:ea typeface="思源黑体 Normal" panose="020B0400000000000000" pitchFamily="34" charset="-122"/>
              </a:rPr>
              <a:t>研究人员和从业者阅读习惯：“只参考、不引用”</a:t>
            </a:r>
            <a:endParaRPr lang="en-US" altLang="zh-CN" sz="1400" dirty="0">
              <a:solidFill>
                <a:schemeClr val="bg1"/>
              </a:solidFill>
              <a:latin typeface="思源黑体 Normal" panose="020B0400000000000000" pitchFamily="34" charset="-122"/>
              <a:ea typeface="思源黑体 Normal" panose="020B0400000000000000" pitchFamily="34" charset="-122"/>
            </a:endParaRPr>
          </a:p>
        </p:txBody>
      </p:sp>
      <p:sp>
        <p:nvSpPr>
          <p:cNvPr id="18" name="Title 1"/>
          <p:cNvSpPr txBox="1">
            <a:spLocks/>
          </p:cNvSpPr>
          <p:nvPr/>
        </p:nvSpPr>
        <p:spPr bwMode="auto">
          <a:xfrm>
            <a:off x="695400" y="0"/>
            <a:ext cx="2592287" cy="679450"/>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期刊品质分析</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248128" y="3703868"/>
            <a:ext cx="3672408" cy="2195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 Box 3"/>
          <p:cNvSpPr txBox="1">
            <a:spLocks noChangeArrowheads="1"/>
          </p:cNvSpPr>
          <p:nvPr/>
        </p:nvSpPr>
        <p:spPr bwMode="auto">
          <a:xfrm>
            <a:off x="7536160" y="6023300"/>
            <a:ext cx="3045597" cy="310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2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rPr>
              <a:t>Source</a:t>
            </a:r>
            <a:r>
              <a:rPr kumimoji="0" lang="zh-CN" altLang="zh-CN" sz="12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rPr>
              <a:t>：</a:t>
            </a:r>
            <a:r>
              <a:rPr kumimoji="0" lang="en-US" altLang="zh-CN" sz="12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rPr>
              <a:t>2024 JCR</a:t>
            </a:r>
            <a:r>
              <a:rPr kumimoji="0" lang="zh-CN" altLang="zh-CN" sz="12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rPr>
              <a:t>， 发布于</a:t>
            </a:r>
            <a:r>
              <a:rPr kumimoji="0" lang="en-US" altLang="zh-CN" sz="12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rPr>
              <a:t>2025</a:t>
            </a:r>
            <a:r>
              <a:rPr kumimoji="0" lang="zh-CN" altLang="zh-CN" sz="12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rPr>
              <a:t>年</a:t>
            </a:r>
            <a:r>
              <a:rPr kumimoji="0" lang="en-US" altLang="zh-CN" sz="12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rPr>
              <a:t>6</a:t>
            </a:r>
            <a:r>
              <a:rPr kumimoji="0" lang="zh-CN" altLang="zh-CN" sz="1200" b="1" i="0" u="none" strike="noStrike" cap="none" normalizeH="0" baseline="0" dirty="0">
                <a:ln>
                  <a:noFill/>
                </a:ln>
                <a:solidFill>
                  <a:srgbClr val="000000"/>
                </a:solidFill>
                <a:effectLst/>
                <a:latin typeface="思源黑体 Normal" panose="020B0400000000000000" pitchFamily="34" charset="-122"/>
                <a:ea typeface="思源黑体 Normal" panose="020B0400000000000000" pitchFamily="34" charset="-122"/>
              </a:rPr>
              <a:t>月</a:t>
            </a:r>
            <a:endParaRPr kumimoji="0" lang="zh-CN" altLang="zh-CN" sz="1200" b="0" i="0" u="none" strike="noStrike" cap="none" normalizeH="0" baseline="0" dirty="0">
              <a:ln>
                <a:noFill/>
              </a:ln>
              <a:solidFill>
                <a:schemeClr val="tx1"/>
              </a:solidFill>
              <a:effectLst/>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30377381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6" grpId="0" animBg="1"/>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2D17A87-7869-454B-A0F6-D8C2A40D9CBE}"/>
              </a:ext>
            </a:extLst>
          </p:cNvPr>
          <p:cNvSpPr txBox="1"/>
          <p:nvPr/>
        </p:nvSpPr>
        <p:spPr>
          <a:xfrm>
            <a:off x="3611724" y="1713582"/>
            <a:ext cx="4968552" cy="923330"/>
          </a:xfrm>
          <a:prstGeom prst="rect">
            <a:avLst/>
          </a:prstGeom>
          <a:noFill/>
        </p:spPr>
        <p:txBody>
          <a:bodyPr wrap="square" rtlCol="0" anchor="ctr">
            <a:spAutoFit/>
          </a:bodyPr>
          <a:lstStyle/>
          <a:p>
            <a:pPr algn="ctr"/>
            <a:r>
              <a:rPr lang="en-US" altLang="zh-CN" sz="5400" dirty="0">
                <a:solidFill>
                  <a:srgbClr val="7B276F"/>
                </a:solidFill>
                <a:latin typeface="Arial Black" panose="020B0A04020102020204" pitchFamily="34" charset="0"/>
                <a:ea typeface="思源黑体 Normal" panose="020B0400000000000000" pitchFamily="34" charset="-122"/>
              </a:rPr>
              <a:t>Thank You</a:t>
            </a:r>
            <a:endParaRPr lang="zh-CN" altLang="en-US" sz="5400" dirty="0">
              <a:solidFill>
                <a:srgbClr val="7B276F"/>
              </a:solidFill>
              <a:latin typeface="Arial Black" panose="020B0A04020102020204" pitchFamily="34" charset="0"/>
              <a:ea typeface="思源黑体 Normal" panose="020B0400000000000000" pitchFamily="34" charset="-122"/>
            </a:endParaRPr>
          </a:p>
        </p:txBody>
      </p:sp>
      <p:pic>
        <p:nvPicPr>
          <p:cNvPr id="6" name="图片 5">
            <a:extLst>
              <a:ext uri="{FF2B5EF4-FFF2-40B4-BE49-F238E27FC236}">
                <a16:creationId xmlns:a16="http://schemas.microsoft.com/office/drawing/2014/main" id="{D8BBBD0D-9B49-4C06-8A6E-1080EBDDDA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97878" y="3068960"/>
            <a:ext cx="2196244" cy="2196244"/>
          </a:xfrm>
          <a:prstGeom prst="rect">
            <a:avLst/>
          </a:prstGeom>
        </p:spPr>
      </p:pic>
    </p:spTree>
    <p:extLst>
      <p:ext uri="{BB962C8B-B14F-4D97-AF65-F5344CB8AC3E}">
        <p14:creationId xmlns:p14="http://schemas.microsoft.com/office/powerpoint/2010/main" val="2841194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767408" y="0"/>
            <a:ext cx="3240360" cy="590283"/>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期刊研究主题概览</a:t>
            </a:r>
          </a:p>
        </p:txBody>
      </p:sp>
      <p:graphicFrame>
        <p:nvGraphicFramePr>
          <p:cNvPr id="8" name="图表 7">
            <a:extLst>
              <a:ext uri="{FF2B5EF4-FFF2-40B4-BE49-F238E27FC236}">
                <a16:creationId xmlns:a16="http://schemas.microsoft.com/office/drawing/2014/main" id="{0DF4C92F-9EF3-4952-A270-FD100F21B53E}"/>
              </a:ext>
            </a:extLst>
          </p:cNvPr>
          <p:cNvGraphicFramePr/>
          <p:nvPr>
            <p:extLst>
              <p:ext uri="{D42A27DB-BD31-4B8C-83A1-F6EECF244321}">
                <p14:modId xmlns:p14="http://schemas.microsoft.com/office/powerpoint/2010/main" val="1470047491"/>
              </p:ext>
            </p:extLst>
          </p:nvPr>
        </p:nvGraphicFramePr>
        <p:xfrm>
          <a:off x="4451871" y="937816"/>
          <a:ext cx="5890041" cy="5112434"/>
        </p:xfrm>
        <a:graphic>
          <a:graphicData uri="http://schemas.openxmlformats.org/drawingml/2006/chart">
            <c:chart xmlns:c="http://schemas.openxmlformats.org/drawingml/2006/chart" xmlns:r="http://schemas.openxmlformats.org/officeDocument/2006/relationships" r:id="rId3"/>
          </a:graphicData>
        </a:graphic>
      </p:graphicFrame>
      <p:sp>
        <p:nvSpPr>
          <p:cNvPr id="9" name="矩形 8">
            <a:extLst>
              <a:ext uri="{FF2B5EF4-FFF2-40B4-BE49-F238E27FC236}">
                <a16:creationId xmlns:a16="http://schemas.microsoft.com/office/drawing/2014/main" id="{EBA5B7F4-9BE5-46AA-869F-A1DF223516A5}"/>
              </a:ext>
            </a:extLst>
          </p:cNvPr>
          <p:cNvSpPr/>
          <p:nvPr/>
        </p:nvSpPr>
        <p:spPr>
          <a:xfrm>
            <a:off x="1559496" y="1423511"/>
            <a:ext cx="2520280" cy="3514039"/>
          </a:xfrm>
          <a:prstGeom prst="rect">
            <a:avLst/>
          </a:prstGeom>
        </p:spPr>
        <p:txBody>
          <a:bodyPr wrap="square">
            <a:spAutoFit/>
          </a:bodyPr>
          <a:lstStyle/>
          <a:p>
            <a:pPr marL="457200" indent="-457200">
              <a:lnSpc>
                <a:spcPct val="150000"/>
              </a:lnSpc>
              <a:buFont typeface="+mj-ea"/>
              <a:buAutoNum type="circleNumDbPlain"/>
            </a:pPr>
            <a:r>
              <a:rPr lang="zh-CN" altLang="en-US" sz="1500" dirty="0">
                <a:latin typeface="思源黑体 Normal" panose="020B0400000000000000" pitchFamily="34" charset="-122"/>
                <a:ea typeface="思源黑体 Normal" panose="020B0400000000000000" pitchFamily="34" charset="-122"/>
              </a:rPr>
              <a:t>有限元法</a:t>
            </a:r>
            <a:endParaRPr lang="en-US" altLang="zh-CN" sz="1500" dirty="0">
              <a:latin typeface="思源黑体 Normal" panose="020B0400000000000000" pitchFamily="34" charset="-122"/>
              <a:ea typeface="思源黑体 Normal" panose="020B0400000000000000" pitchFamily="34" charset="-122"/>
            </a:endParaRPr>
          </a:p>
          <a:p>
            <a:pPr marL="457200" indent="-457200">
              <a:lnSpc>
                <a:spcPct val="150000"/>
              </a:lnSpc>
              <a:buFont typeface="+mj-ea"/>
              <a:buAutoNum type="circleNumDbPlain"/>
            </a:pPr>
            <a:r>
              <a:rPr lang="zh-CN" altLang="en-US" sz="1500" dirty="0">
                <a:latin typeface="思源黑体 Normal" panose="020B0400000000000000" pitchFamily="34" charset="-122"/>
                <a:ea typeface="思源黑体 Normal" panose="020B0400000000000000" pitchFamily="34" charset="-122"/>
              </a:rPr>
              <a:t>数学模型</a:t>
            </a:r>
            <a:endParaRPr lang="en-US" altLang="zh-CN" sz="1500" dirty="0">
              <a:latin typeface="思源黑体 Normal" panose="020B0400000000000000" pitchFamily="34" charset="-122"/>
              <a:ea typeface="思源黑体 Normal" panose="020B0400000000000000" pitchFamily="34" charset="-122"/>
            </a:endParaRPr>
          </a:p>
          <a:p>
            <a:pPr marL="457200" indent="-457200">
              <a:lnSpc>
                <a:spcPct val="150000"/>
              </a:lnSpc>
              <a:buFont typeface="+mj-ea"/>
              <a:buAutoNum type="circleNumDbPlain"/>
            </a:pPr>
            <a:r>
              <a:rPr lang="zh-CN" altLang="en-US" sz="1500" dirty="0">
                <a:latin typeface="思源黑体 Normal" panose="020B0400000000000000" pitchFamily="34" charset="-122"/>
                <a:ea typeface="思源黑体 Normal" panose="020B0400000000000000" pitchFamily="34" charset="-122"/>
              </a:rPr>
              <a:t>热传递</a:t>
            </a:r>
            <a:endParaRPr lang="en-US" altLang="zh-CN" sz="1500" dirty="0">
              <a:latin typeface="思源黑体 Normal" panose="020B0400000000000000" pitchFamily="34" charset="-122"/>
              <a:ea typeface="思源黑体 Normal" panose="020B0400000000000000" pitchFamily="34" charset="-122"/>
            </a:endParaRPr>
          </a:p>
          <a:p>
            <a:pPr marL="457200" indent="-457200">
              <a:lnSpc>
                <a:spcPct val="150000"/>
              </a:lnSpc>
              <a:buFont typeface="+mj-ea"/>
              <a:buAutoNum type="circleNumDbPlain"/>
            </a:pPr>
            <a:r>
              <a:rPr lang="zh-CN" altLang="en-US" sz="1500" dirty="0">
                <a:latin typeface="思源黑体 Normal" panose="020B0400000000000000" pitchFamily="34" charset="-122"/>
                <a:ea typeface="思源黑体 Normal" panose="020B0400000000000000" pitchFamily="34" charset="-122"/>
              </a:rPr>
              <a:t>计算机仿真</a:t>
            </a:r>
            <a:endParaRPr lang="en-US" altLang="zh-CN" sz="1500" dirty="0">
              <a:latin typeface="思源黑体 Normal" panose="020B0400000000000000" pitchFamily="34" charset="-122"/>
              <a:ea typeface="思源黑体 Normal" panose="020B0400000000000000" pitchFamily="34" charset="-122"/>
            </a:endParaRPr>
          </a:p>
          <a:p>
            <a:pPr marL="457200" indent="-457200">
              <a:lnSpc>
                <a:spcPct val="150000"/>
              </a:lnSpc>
              <a:buFont typeface="+mj-ea"/>
              <a:buAutoNum type="circleNumDbPlain"/>
            </a:pPr>
            <a:r>
              <a:rPr lang="zh-CN" altLang="en-US" sz="1500" dirty="0">
                <a:latin typeface="思源黑体 Normal" panose="020B0400000000000000" pitchFamily="34" charset="-122"/>
                <a:ea typeface="思源黑体 Normal" panose="020B0400000000000000" pitchFamily="34" charset="-122"/>
              </a:rPr>
              <a:t>流体动力学</a:t>
            </a:r>
            <a:endParaRPr lang="en-US" altLang="zh-CN" sz="1500" dirty="0">
              <a:latin typeface="思源黑体 Normal" panose="020B0400000000000000" pitchFamily="34" charset="-122"/>
              <a:ea typeface="思源黑体 Normal" panose="020B0400000000000000" pitchFamily="34" charset="-122"/>
            </a:endParaRPr>
          </a:p>
          <a:p>
            <a:pPr marL="457200" indent="-457200">
              <a:lnSpc>
                <a:spcPct val="150000"/>
              </a:lnSpc>
              <a:buFont typeface="+mj-ea"/>
              <a:buAutoNum type="circleNumDbPlain"/>
            </a:pPr>
            <a:r>
              <a:rPr lang="zh-CN" altLang="en-US" sz="1500" dirty="0">
                <a:latin typeface="思源黑体 Normal" panose="020B0400000000000000" pitchFamily="34" charset="-122"/>
                <a:ea typeface="思源黑体 Normal" panose="020B0400000000000000" pitchFamily="34" charset="-122"/>
              </a:rPr>
              <a:t>雷诺数</a:t>
            </a:r>
            <a:endParaRPr lang="en-US" altLang="zh-CN" sz="1500" dirty="0">
              <a:latin typeface="思源黑体 Normal" panose="020B0400000000000000" pitchFamily="34" charset="-122"/>
              <a:ea typeface="思源黑体 Normal" panose="020B0400000000000000" pitchFamily="34" charset="-122"/>
            </a:endParaRPr>
          </a:p>
          <a:p>
            <a:pPr marL="457200" indent="-457200">
              <a:lnSpc>
                <a:spcPct val="150000"/>
              </a:lnSpc>
              <a:buFont typeface="+mj-ea"/>
              <a:buAutoNum type="circleNumDbPlain"/>
            </a:pPr>
            <a:r>
              <a:rPr lang="zh-CN" altLang="en-US" sz="1500" dirty="0">
                <a:latin typeface="思源黑体 Normal" panose="020B0400000000000000" pitchFamily="34" charset="-122"/>
                <a:ea typeface="思源黑体 Normal" panose="020B0400000000000000" pitchFamily="34" charset="-122"/>
              </a:rPr>
              <a:t>优化</a:t>
            </a:r>
            <a:endParaRPr lang="en-US" altLang="zh-CN" sz="1500" dirty="0">
              <a:latin typeface="思源黑体 Normal" panose="020B0400000000000000" pitchFamily="34" charset="-122"/>
              <a:ea typeface="思源黑体 Normal" panose="020B0400000000000000" pitchFamily="34" charset="-122"/>
            </a:endParaRPr>
          </a:p>
          <a:p>
            <a:pPr marL="457200" indent="-457200">
              <a:lnSpc>
                <a:spcPct val="150000"/>
              </a:lnSpc>
              <a:buFont typeface="+mj-ea"/>
              <a:buAutoNum type="circleNumDbPlain"/>
            </a:pPr>
            <a:r>
              <a:rPr lang="zh-CN" altLang="en-US" sz="1500" dirty="0">
                <a:latin typeface="思源黑体 Normal" panose="020B0400000000000000" pitchFamily="34" charset="-122"/>
                <a:ea typeface="思源黑体 Normal" panose="020B0400000000000000" pitchFamily="34" charset="-122"/>
              </a:rPr>
              <a:t>燃气轮机</a:t>
            </a:r>
            <a:endParaRPr lang="en-US" altLang="zh-CN" sz="1500" dirty="0">
              <a:latin typeface="思源黑体 Normal" panose="020B0400000000000000" pitchFamily="34" charset="-122"/>
              <a:ea typeface="思源黑体 Normal" panose="020B0400000000000000" pitchFamily="34" charset="-122"/>
            </a:endParaRPr>
          </a:p>
          <a:p>
            <a:pPr marL="457200" indent="-457200">
              <a:lnSpc>
                <a:spcPct val="150000"/>
              </a:lnSpc>
              <a:buFont typeface="+mj-ea"/>
              <a:buAutoNum type="circleNumDbPlain"/>
            </a:pPr>
            <a:r>
              <a:rPr lang="zh-CN" altLang="en-US" sz="1500" dirty="0">
                <a:latin typeface="思源黑体 Normal" panose="020B0400000000000000" pitchFamily="34" charset="-122"/>
                <a:ea typeface="思源黑体 Normal" panose="020B0400000000000000" pitchFamily="34" charset="-122"/>
              </a:rPr>
              <a:t>摩擦</a:t>
            </a:r>
            <a:endParaRPr lang="en-US" altLang="zh-CN" sz="1500" dirty="0">
              <a:latin typeface="思源黑体 Normal" panose="020B0400000000000000" pitchFamily="34" charset="-122"/>
              <a:ea typeface="思源黑体 Normal" panose="020B0400000000000000" pitchFamily="34" charset="-122"/>
            </a:endParaRPr>
          </a:p>
          <a:p>
            <a:pPr marL="457200" indent="-457200">
              <a:lnSpc>
                <a:spcPct val="150000"/>
              </a:lnSpc>
              <a:buFont typeface="+mj-ea"/>
              <a:buAutoNum type="circleNumDbPlain"/>
            </a:pPr>
            <a:r>
              <a:rPr lang="zh-CN" altLang="en-US" sz="1500" dirty="0">
                <a:latin typeface="思源黑体 Normal" panose="020B0400000000000000" pitchFamily="34" charset="-122"/>
                <a:ea typeface="思源黑体 Normal" panose="020B0400000000000000" pitchFamily="34" charset="-122"/>
              </a:rPr>
              <a:t>机械设计</a:t>
            </a:r>
            <a:endParaRPr lang="en-US" altLang="zh-CN" sz="1500" dirty="0">
              <a:latin typeface="思源黑体 Normal" panose="020B0400000000000000" pitchFamily="34" charset="-122"/>
              <a:ea typeface="思源黑体 Normal" panose="020B0400000000000000" pitchFamily="34" charset="-122"/>
            </a:endParaRPr>
          </a:p>
        </p:txBody>
      </p:sp>
      <p:sp>
        <p:nvSpPr>
          <p:cNvPr id="11" name="椭圆 10">
            <a:extLst>
              <a:ext uri="{FF2B5EF4-FFF2-40B4-BE49-F238E27FC236}">
                <a16:creationId xmlns:a16="http://schemas.microsoft.com/office/drawing/2014/main" id="{70441F09-1029-4969-8582-64AD4382C73D}"/>
              </a:ext>
            </a:extLst>
          </p:cNvPr>
          <p:cNvSpPr/>
          <p:nvPr/>
        </p:nvSpPr>
        <p:spPr>
          <a:xfrm>
            <a:off x="4941968" y="2057550"/>
            <a:ext cx="2880000" cy="28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等线" panose="02010600030101010101" pitchFamily="2" charset="-122"/>
                <a:ea typeface="等线" panose="02010600030101010101" pitchFamily="2" charset="-122"/>
              </a:rPr>
              <a:t>ASME Journal </a:t>
            </a:r>
          </a:p>
          <a:p>
            <a:pPr algn="ctr"/>
            <a:r>
              <a:rPr lang="en-US" altLang="zh-CN" b="1" dirty="0">
                <a:solidFill>
                  <a:schemeClr val="tx1"/>
                </a:solidFill>
                <a:latin typeface="等线" panose="02010600030101010101" pitchFamily="2" charset="-122"/>
                <a:ea typeface="等线" panose="02010600030101010101" pitchFamily="2" charset="-122"/>
              </a:rPr>
              <a:t>Research Topics</a:t>
            </a:r>
            <a:endParaRPr lang="zh-CN" altLang="en-US" b="1" dirty="0">
              <a:solidFill>
                <a:schemeClr val="tx1"/>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910381252"/>
      </p:ext>
    </p:extLst>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343472" y="1052737"/>
            <a:ext cx="7130753" cy="1800000"/>
          </a:xfrm>
          <a:prstGeom prst="rect">
            <a:avLst/>
          </a:prstGeom>
        </p:spPr>
        <p:txBody>
          <a:bodyPr/>
          <a:lstStyle/>
          <a:p>
            <a:pPr>
              <a:spcBef>
                <a:spcPts val="600"/>
              </a:spcBef>
              <a:buFont typeface="Wingdings" pitchFamily="2" charset="2"/>
              <a:buChar char="p"/>
              <a:defRPr/>
            </a:pPr>
            <a:r>
              <a:rPr lang="en-US" altLang="zh-CN" b="1" dirty="0">
                <a:latin typeface="思源黑体 Normal" panose="020B0400000000000000" pitchFamily="34" charset="-122"/>
                <a:ea typeface="思源黑体 Normal" panose="020B0400000000000000" pitchFamily="34" charset="-122"/>
              </a:rPr>
              <a:t>《</a:t>
            </a:r>
            <a:r>
              <a:rPr lang="zh-CN" altLang="en-US" b="1" dirty="0">
                <a:latin typeface="思源黑体 Normal" panose="020B0400000000000000" pitchFamily="34" charset="-122"/>
                <a:ea typeface="思源黑体 Normal" panose="020B0400000000000000" pitchFamily="34" charset="-122"/>
              </a:rPr>
              <a:t>传热传质期刊</a:t>
            </a:r>
            <a:r>
              <a:rPr lang="en-US" altLang="zh-CN" b="1" dirty="0">
                <a:latin typeface="思源黑体 Normal" panose="020B0400000000000000" pitchFamily="34" charset="-122"/>
                <a:ea typeface="思源黑体 Normal" panose="020B0400000000000000" pitchFamily="34" charset="-122"/>
              </a:rPr>
              <a:t>》</a:t>
            </a:r>
            <a:r>
              <a:rPr lang="en-US" b="1" dirty="0">
                <a:latin typeface="思源黑体 Normal" panose="020B0400000000000000" pitchFamily="34" charset="-122"/>
                <a:ea typeface="思源黑体 Normal" panose="020B0400000000000000" pitchFamily="34" charset="-122"/>
              </a:rPr>
              <a:t>Journal of Heat </a:t>
            </a:r>
            <a:r>
              <a:rPr lang="en-US" altLang="zh-CN" b="1" dirty="0">
                <a:latin typeface="思源黑体 Normal" panose="020B0400000000000000" pitchFamily="34" charset="-122"/>
                <a:ea typeface="思源黑体 Normal" panose="020B0400000000000000" pitchFamily="34" charset="-122"/>
              </a:rPr>
              <a:t>and </a:t>
            </a:r>
            <a:r>
              <a:rPr lang="en-US" b="1" dirty="0">
                <a:latin typeface="思源黑体 Normal" panose="020B0400000000000000" pitchFamily="34" charset="-122"/>
                <a:ea typeface="思源黑体 Normal" panose="020B0400000000000000" pitchFamily="34" charset="-122"/>
              </a:rPr>
              <a:t>M</a:t>
            </a:r>
            <a:r>
              <a:rPr lang="en-US" altLang="zh-CN" b="1" dirty="0">
                <a:latin typeface="思源黑体 Normal" panose="020B0400000000000000" pitchFamily="34" charset="-122"/>
                <a:ea typeface="思源黑体 Normal" panose="020B0400000000000000" pitchFamily="34" charset="-122"/>
              </a:rPr>
              <a:t>ass </a:t>
            </a:r>
            <a:r>
              <a:rPr lang="en-US" b="1" dirty="0">
                <a:latin typeface="思源黑体 Normal" panose="020B0400000000000000" pitchFamily="34" charset="-122"/>
                <a:ea typeface="思源黑体 Normal" panose="020B0400000000000000" pitchFamily="34" charset="-122"/>
              </a:rPr>
              <a:t>Transfer</a:t>
            </a:r>
          </a:p>
          <a:p>
            <a:pPr algn="just">
              <a:spcBef>
                <a:spcPts val="600"/>
              </a:spcBef>
              <a:defRPr/>
            </a:pPr>
            <a:r>
              <a:rPr lang="zh-CN" altLang="en-US" sz="1200" b="1" dirty="0">
                <a:latin typeface="思源黑体 Normal" panose="020B0400000000000000" pitchFamily="34" charset="-122"/>
                <a:ea typeface="思源黑体 Normal" panose="020B0400000000000000" pitchFamily="34" charset="-122"/>
              </a:rPr>
              <a:t>     （原</a:t>
            </a:r>
            <a:r>
              <a:rPr lang="en-US" sz="1200" b="1" dirty="0">
                <a:latin typeface="思源黑体 Normal" panose="020B0400000000000000" pitchFamily="34" charset="-122"/>
                <a:ea typeface="思源黑体 Normal" panose="020B0400000000000000" pitchFamily="34" charset="-122"/>
              </a:rPr>
              <a:t>Journal of Heat Transfer《</a:t>
            </a:r>
            <a:r>
              <a:rPr lang="zh-CN" altLang="en-US" sz="1200" b="1" dirty="0">
                <a:latin typeface="思源黑体 Normal" panose="020B0400000000000000" pitchFamily="34" charset="-122"/>
                <a:ea typeface="思源黑体 Normal" panose="020B0400000000000000" pitchFamily="34" charset="-122"/>
              </a:rPr>
              <a:t>传热期刊</a:t>
            </a:r>
            <a:r>
              <a:rPr lang="en-US" altLang="zh-CN" sz="1200" b="1" dirty="0">
                <a:latin typeface="思源黑体 Normal" panose="020B0400000000000000" pitchFamily="34" charset="-122"/>
                <a:ea typeface="思源黑体 Normal" panose="020B0400000000000000" pitchFamily="34" charset="-122"/>
              </a:rPr>
              <a:t>》</a:t>
            </a:r>
            <a:r>
              <a:rPr lang="zh-CN" altLang="en-US" sz="1200" b="1" dirty="0">
                <a:latin typeface="思源黑体 Normal" panose="020B0400000000000000" pitchFamily="34" charset="-122"/>
                <a:ea typeface="思源黑体 Normal" panose="020B0400000000000000" pitchFamily="34" charset="-122"/>
              </a:rPr>
              <a:t>）</a:t>
            </a:r>
            <a:endParaRPr lang="en-US" sz="1200" b="1" dirty="0">
              <a:latin typeface="思源黑体 Normal" panose="020B0400000000000000" pitchFamily="34" charset="-122"/>
              <a:ea typeface="思源黑体 Normal" panose="020B04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收录在</a:t>
            </a:r>
            <a:r>
              <a:rPr lang="en-US" altLang="zh-CN" sz="1600" dirty="0">
                <a:latin typeface="思源黑体 Normal" panose="020B0400000000000000" pitchFamily="34" charset="-122"/>
                <a:ea typeface="思源黑体 Normal" panose="020B0400000000000000" pitchFamily="34" charset="-122"/>
              </a:rPr>
              <a:t>SCI</a:t>
            </a:r>
            <a:r>
              <a:rPr lang="zh-CN" altLang="en-US" sz="1600" dirty="0">
                <a:latin typeface="思源黑体 Normal" panose="020B0400000000000000" pitchFamily="34" charset="-122"/>
                <a:ea typeface="思源黑体 Normal" panose="020B0400000000000000" pitchFamily="34" charset="-122"/>
              </a:rPr>
              <a:t>机械工程领域，位于</a:t>
            </a:r>
            <a:r>
              <a:rPr lang="en-US" altLang="zh-CN" sz="1600" dirty="0">
                <a:latin typeface="思源黑体 Normal" panose="020B0400000000000000" pitchFamily="34" charset="-122"/>
                <a:ea typeface="思源黑体 Normal" panose="020B0400000000000000" pitchFamily="34" charset="-122"/>
              </a:rPr>
              <a:t>JCR</a:t>
            </a:r>
            <a:r>
              <a:rPr lang="zh-CN" altLang="en-US" sz="1600" dirty="0">
                <a:latin typeface="思源黑体 Normal" panose="020B0400000000000000" pitchFamily="34" charset="-122"/>
                <a:ea typeface="思源黑体 Normal" panose="020B0400000000000000" pitchFamily="34" charset="-122"/>
              </a:rPr>
              <a:t>分区</a:t>
            </a:r>
            <a:r>
              <a:rPr lang="en-US" altLang="zh-CN" sz="1600" dirty="0">
                <a:latin typeface="思源黑体 Normal" panose="020B0400000000000000" pitchFamily="34" charset="-122"/>
                <a:ea typeface="思源黑体 Normal" panose="020B0400000000000000" pitchFamily="34" charset="-122"/>
              </a:rPr>
              <a:t>Q2</a:t>
            </a:r>
            <a:r>
              <a:rPr lang="zh-CN" altLang="en-US" sz="1600" dirty="0">
                <a:latin typeface="思源黑体 Normal" panose="020B0400000000000000" pitchFamily="34" charset="-122"/>
                <a:ea typeface="思源黑体 Normal" panose="020B0400000000000000" pitchFamily="34" charset="-122"/>
              </a:rPr>
              <a:t>。</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应用于能源、环境、燃气涡轮、生物工艺学、电子设备、航空航天等领域。</a:t>
            </a:r>
            <a:endParaRPr lang="en-US" altLang="zh-CN" sz="1600" dirty="0">
              <a:latin typeface="思源黑体 Normal" panose="020B0400000000000000" pitchFamily="34" charset="-122"/>
              <a:ea typeface="思源黑体 Normal" panose="020B0400000000000000" pitchFamily="34" charset="-122"/>
            </a:endParaRPr>
          </a:p>
          <a:p>
            <a:pPr marL="285750" indent="-285750">
              <a:lnSpc>
                <a:spcPct val="150000"/>
              </a:lnSpc>
              <a:buFont typeface="Wingdings" panose="05000000000000000000" pitchFamily="2" charset="2"/>
              <a:buChar char="u"/>
              <a:defRPr/>
            </a:pPr>
            <a:r>
              <a:rPr lang="zh-CN" altLang="en-US" sz="1600" dirty="0">
                <a:latin typeface="思源黑体 Normal" panose="020B0400000000000000" pitchFamily="34" charset="-122"/>
                <a:ea typeface="思源黑体 Normal" panose="020B0400000000000000" pitchFamily="34" charset="-122"/>
              </a:rPr>
              <a:t>与另一种</a:t>
            </a:r>
            <a:r>
              <a:rPr lang="en-US" altLang="zh-CN" sz="1600" dirty="0">
                <a:latin typeface="思源黑体 Normal" panose="020B0400000000000000" pitchFamily="34" charset="-122"/>
                <a:ea typeface="思源黑体 Normal" panose="020B0400000000000000" pitchFamily="34" charset="-122"/>
              </a:rPr>
              <a:t>ASME</a:t>
            </a:r>
            <a:r>
              <a:rPr lang="zh-CN" altLang="en-US" sz="1600" dirty="0">
                <a:latin typeface="思源黑体 Normal" panose="020B0400000000000000" pitchFamily="34" charset="-122"/>
                <a:ea typeface="思源黑体 Normal" panose="020B0400000000000000" pitchFamily="34" charset="-122"/>
              </a:rPr>
              <a:t>期刊</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 热能科学和工程应用期刊</a:t>
            </a:r>
            <a:r>
              <a:rPr lang="en-US" altLang="zh-CN" sz="1600" dirty="0">
                <a:latin typeface="思源黑体 Normal" panose="020B0400000000000000" pitchFamily="34" charset="-122"/>
                <a:ea typeface="思源黑体 Normal" panose="020B0400000000000000" pitchFamily="34" charset="-122"/>
              </a:rPr>
              <a:t>》</a:t>
            </a:r>
            <a:r>
              <a:rPr lang="zh-CN" altLang="en-US" sz="1600" dirty="0">
                <a:latin typeface="思源黑体 Normal" panose="020B0400000000000000" pitchFamily="34" charset="-122"/>
                <a:ea typeface="思源黑体 Normal" panose="020B0400000000000000" pitchFamily="34" charset="-122"/>
              </a:rPr>
              <a:t>形成互补。</a:t>
            </a:r>
            <a:endParaRPr lang="en-US" altLang="zh-CN" sz="1600" b="1" dirty="0">
              <a:latin typeface="思源黑体 Normal" panose="020B0400000000000000" pitchFamily="34" charset="-122"/>
              <a:ea typeface="思源黑体 Normal" panose="020B0400000000000000" pitchFamily="34" charset="-122"/>
            </a:endParaRPr>
          </a:p>
          <a:p>
            <a:pPr algn="r">
              <a:spcBef>
                <a:spcPts val="600"/>
              </a:spcBef>
              <a:defRPr/>
            </a:pPr>
            <a:endParaRPr lang="en-US" altLang="zh-CN" sz="1600" dirty="0">
              <a:solidFill>
                <a:srgbClr val="00B0F0"/>
              </a:solidFill>
              <a:effectLst>
                <a:outerShdw blurRad="38100" dist="38100" dir="2700000" algn="tl">
                  <a:srgbClr val="000000">
                    <a:alpha val="43137"/>
                  </a:srgbClr>
                </a:outerShdw>
              </a:effectLst>
              <a:latin typeface="思源黑体 Normal" panose="020B0400000000000000" pitchFamily="34" charset="-122"/>
              <a:ea typeface="思源黑体 Normal" panose="020B0400000000000000" pitchFamily="34" charset="-122"/>
            </a:endParaRPr>
          </a:p>
        </p:txBody>
      </p:sp>
      <p:pic>
        <p:nvPicPr>
          <p:cNvPr id="5" name="图片 4" descr="Issue Cover"/>
          <p:cNvPicPr/>
          <p:nvPr/>
        </p:nvPicPr>
        <p:blipFill>
          <a:blip r:embed="rId3">
            <a:extLst>
              <a:ext uri="{28A0092B-C50C-407E-A947-70E740481C1C}">
                <a14:useLocalDpi xmlns:a14="http://schemas.microsoft.com/office/drawing/2010/main" val="0"/>
              </a:ext>
            </a:extLst>
          </a:blip>
          <a:srcRect/>
          <a:stretch>
            <a:fillRect/>
          </a:stretch>
        </p:blipFill>
        <p:spPr bwMode="auto">
          <a:xfrm>
            <a:off x="9480376" y="1412976"/>
            <a:ext cx="1656184" cy="2016024"/>
          </a:xfrm>
          <a:prstGeom prst="rect">
            <a:avLst/>
          </a:prstGeom>
          <a:noFill/>
          <a:ln>
            <a:noFill/>
          </a:ln>
          <a:effectLst>
            <a:outerShdw blurRad="50800" dist="38100" algn="l" rotWithShape="0">
              <a:prstClr val="black">
                <a:alpha val="40000"/>
              </a:prstClr>
            </a:outerShdw>
          </a:effectLst>
        </p:spPr>
      </p:pic>
      <p:sp>
        <p:nvSpPr>
          <p:cNvPr id="7" name="文本框 6"/>
          <p:cNvSpPr txBox="1"/>
          <p:nvPr/>
        </p:nvSpPr>
        <p:spPr>
          <a:xfrm>
            <a:off x="9263941" y="3500011"/>
            <a:ext cx="1979290" cy="1167820"/>
          </a:xfrm>
          <a:prstGeom prst="rect">
            <a:avLst/>
          </a:prstGeom>
          <a:noFill/>
        </p:spPr>
        <p:txBody>
          <a:bodyPr wrap="square" rtlCol="0">
            <a:spAutoFit/>
          </a:bodyPr>
          <a:lstStyle/>
          <a:p>
            <a:pPr algn="ctr">
              <a:lnSpc>
                <a:spcPct val="150000"/>
              </a:lnSpc>
            </a:pPr>
            <a:r>
              <a:rPr lang="zh-CN" altLang="en-US" sz="1200" dirty="0">
                <a:latin typeface="思源黑体 Normal" panose="020B0400000000000000" pitchFamily="34" charset="-122"/>
                <a:ea typeface="思源黑体 Normal" panose="020B0400000000000000" pitchFamily="34" charset="-122"/>
              </a:rPr>
              <a:t>影响因子：</a:t>
            </a:r>
            <a:r>
              <a:rPr lang="en-US" altLang="zh-CN" sz="1200" dirty="0">
                <a:latin typeface="思源黑体 Normal" panose="020B0400000000000000" pitchFamily="34" charset="-122"/>
                <a:ea typeface="思源黑体 Normal" panose="020B0400000000000000" pitchFamily="34" charset="-122"/>
              </a:rPr>
              <a:t>1.8</a:t>
            </a:r>
          </a:p>
          <a:p>
            <a:pPr algn="ctr">
              <a:lnSpc>
                <a:spcPct val="150000"/>
              </a:lnSpc>
            </a:pPr>
            <a:r>
              <a:rPr lang="en-US" altLang="zh-CN" sz="1200" dirty="0" err="1">
                <a:latin typeface="思源黑体 Normal" panose="020B0400000000000000" pitchFamily="34" charset="-122"/>
                <a:ea typeface="思源黑体 Normal" panose="020B0400000000000000" pitchFamily="34" charset="-122"/>
              </a:rPr>
              <a:t>CiteScore</a:t>
            </a:r>
            <a:r>
              <a:rPr lang="zh-CN" altLang="en-US" sz="1200" dirty="0">
                <a:latin typeface="思源黑体 Normal" panose="020B0400000000000000" pitchFamily="34" charset="-122"/>
                <a:ea typeface="思源黑体 Normal" panose="020B0400000000000000" pitchFamily="34" charset="-122"/>
              </a:rPr>
              <a:t>：</a:t>
            </a:r>
            <a:r>
              <a:rPr lang="en-US" altLang="zh-CN" sz="1200" dirty="0">
                <a:latin typeface="思源黑体 Normal" panose="020B0400000000000000" pitchFamily="34" charset="-122"/>
                <a:ea typeface="思源黑体 Normal" panose="020B0400000000000000" pitchFamily="34" charset="-122"/>
              </a:rPr>
              <a:t>5</a:t>
            </a:r>
          </a:p>
          <a:p>
            <a:pPr algn="ctr">
              <a:lnSpc>
                <a:spcPct val="150000"/>
              </a:lnSpc>
            </a:pPr>
            <a:r>
              <a:rPr lang="en-US" altLang="zh-CN" sz="1200" b="1" dirty="0">
                <a:latin typeface="思源黑体 Normal" panose="020B0400000000000000" pitchFamily="34" charset="-122"/>
                <a:ea typeface="思源黑体 Normal" panose="020B0400000000000000" pitchFamily="34" charset="-122"/>
              </a:rPr>
              <a:t>《</a:t>
            </a:r>
            <a:r>
              <a:rPr lang="zh-CN" altLang="en-US" sz="1200" dirty="0">
                <a:latin typeface="思源黑体 Normal" panose="020B0400000000000000" pitchFamily="34" charset="-122"/>
                <a:ea typeface="思源黑体 Normal" panose="020B0400000000000000" pitchFamily="34" charset="-122"/>
              </a:rPr>
              <a:t>传热期刊</a:t>
            </a:r>
            <a:r>
              <a:rPr lang="en-US" altLang="zh-CN" sz="1200" dirty="0">
                <a:latin typeface="思源黑体 Normal" panose="020B0400000000000000" pitchFamily="34" charset="-122"/>
                <a:ea typeface="思源黑体 Normal" panose="020B0400000000000000" pitchFamily="34" charset="-122"/>
              </a:rPr>
              <a:t>》</a:t>
            </a:r>
            <a:r>
              <a:rPr lang="zh-CN" altLang="en-US" sz="1200" dirty="0">
                <a:latin typeface="思源黑体 Normal" panose="020B0400000000000000" pitchFamily="34" charset="-122"/>
                <a:ea typeface="思源黑体 Normal" panose="020B0400000000000000" pitchFamily="34" charset="-122"/>
              </a:rPr>
              <a:t>年度被引用次数：</a:t>
            </a:r>
            <a:r>
              <a:rPr lang="en-US" altLang="zh-CN" sz="1200" dirty="0">
                <a:latin typeface="思源黑体 Normal" panose="020B0400000000000000" pitchFamily="34" charset="-122"/>
                <a:ea typeface="思源黑体 Normal" panose="020B0400000000000000" pitchFamily="34" charset="-122"/>
              </a:rPr>
              <a:t>12,896</a:t>
            </a:r>
          </a:p>
        </p:txBody>
      </p:sp>
      <p:sp>
        <p:nvSpPr>
          <p:cNvPr id="2" name="文本框 1"/>
          <p:cNvSpPr txBox="1"/>
          <p:nvPr/>
        </p:nvSpPr>
        <p:spPr>
          <a:xfrm>
            <a:off x="4799856" y="6429375"/>
            <a:ext cx="184731" cy="369332"/>
          </a:xfrm>
          <a:prstGeom prst="rect">
            <a:avLst/>
          </a:prstGeom>
          <a:noFill/>
        </p:spPr>
        <p:txBody>
          <a:bodyPr wrap="none" rtlCol="0">
            <a:spAutoFit/>
          </a:bodyPr>
          <a:lstStyle/>
          <a:p>
            <a:endParaRPr lang="zh-CN" altLang="en-US" dirty="0">
              <a:latin typeface="思源黑体 Normal" panose="020B0400000000000000" pitchFamily="34" charset="-122"/>
              <a:ea typeface="思源黑体 Normal" panose="020B0400000000000000" pitchFamily="34" charset="-122"/>
            </a:endParaRPr>
          </a:p>
        </p:txBody>
      </p:sp>
      <p:sp>
        <p:nvSpPr>
          <p:cNvPr id="3" name="文本框 2"/>
          <p:cNvSpPr txBox="1"/>
          <p:nvPr/>
        </p:nvSpPr>
        <p:spPr>
          <a:xfrm>
            <a:off x="1343472" y="2933501"/>
            <a:ext cx="7488832" cy="2605842"/>
          </a:xfrm>
          <a:prstGeom prst="rect">
            <a:avLst/>
          </a:prstGeom>
          <a:noFill/>
        </p:spPr>
        <p:txBody>
          <a:bodyPr wrap="square" rtlCol="0">
            <a:spAutoFit/>
          </a:bodyPr>
          <a:lstStyle/>
          <a:p>
            <a:pPr algn="just">
              <a:spcBef>
                <a:spcPts val="600"/>
              </a:spcBef>
              <a:defRPr/>
            </a:pPr>
            <a:r>
              <a:rPr lang="zh-CN" altLang="en-US" sz="1500" b="1" dirty="0">
                <a:latin typeface="思源黑体 Normal" panose="020B0400000000000000" pitchFamily="34" charset="-122"/>
                <a:ea typeface="思源黑体 Normal" panose="020B0400000000000000" pitchFamily="34" charset="-122"/>
              </a:rPr>
              <a:t>检索关键词：</a:t>
            </a:r>
            <a:r>
              <a:rPr lang="en-US" altLang="zh-CN" sz="1500" b="1" dirty="0">
                <a:latin typeface="思源黑体 Normal" panose="020B0400000000000000" pitchFamily="34" charset="-122"/>
                <a:ea typeface="思源黑体 Normal" panose="020B0400000000000000" pitchFamily="34" charset="-122"/>
              </a:rPr>
              <a:t> </a:t>
            </a:r>
          </a:p>
          <a:p>
            <a:pPr algn="just">
              <a:lnSpc>
                <a:spcPts val="2000"/>
              </a:lnSpc>
              <a:defRPr/>
            </a:pPr>
            <a:r>
              <a:rPr lang="en-US" altLang="zh-CN" sz="1500" dirty="0">
                <a:latin typeface="思源黑体 Normal" panose="020B0400000000000000" pitchFamily="34" charset="-122"/>
                <a:ea typeface="思源黑体 Normal" panose="020B0400000000000000" pitchFamily="34" charset="-122"/>
              </a:rPr>
              <a:t>Biological heat and mass transfer</a:t>
            </a:r>
            <a:r>
              <a:rPr lang="zh-CN" altLang="en-US" sz="1500" dirty="0">
                <a:latin typeface="思源黑体 Normal" panose="020B0400000000000000" pitchFamily="34" charset="-122"/>
                <a:ea typeface="思源黑体 Normal" panose="020B0400000000000000" pitchFamily="34" charset="-122"/>
              </a:rPr>
              <a:t>（生物传热传质）；</a:t>
            </a:r>
            <a:r>
              <a:rPr lang="en-US" altLang="zh-CN" sz="1500" dirty="0">
                <a:latin typeface="思源黑体 Normal" panose="020B0400000000000000" pitchFamily="34" charset="-122"/>
                <a:ea typeface="思源黑体 Normal" panose="020B0400000000000000" pitchFamily="34" charset="-122"/>
              </a:rPr>
              <a:t>Combustion and reactive flows</a:t>
            </a:r>
            <a:r>
              <a:rPr lang="zh-CN" altLang="en-US" sz="1500" dirty="0">
                <a:latin typeface="思源黑体 Normal" panose="020B0400000000000000" pitchFamily="34" charset="-122"/>
                <a:ea typeface="思源黑体 Normal" panose="020B0400000000000000" pitchFamily="34" charset="-122"/>
              </a:rPr>
              <a:t>（燃烧和反应流）；</a:t>
            </a:r>
            <a:r>
              <a:rPr lang="en-US" altLang="zh-CN" sz="1500" dirty="0">
                <a:latin typeface="思源黑体 Normal" panose="020B0400000000000000" pitchFamily="34" charset="-122"/>
                <a:ea typeface="思源黑体 Normal" panose="020B0400000000000000" pitchFamily="34" charset="-122"/>
              </a:rPr>
              <a:t>Conduction</a:t>
            </a:r>
            <a:r>
              <a:rPr lang="zh-CN" altLang="en-US" sz="1500" dirty="0">
                <a:latin typeface="思源黑体 Normal" panose="020B0400000000000000" pitchFamily="34" charset="-122"/>
                <a:ea typeface="思源黑体 Normal" panose="020B0400000000000000" pitchFamily="34" charset="-122"/>
              </a:rPr>
              <a:t>（传导）</a:t>
            </a:r>
            <a:r>
              <a:rPr lang="en-US" altLang="zh-CN" sz="1500" dirty="0">
                <a:latin typeface="思源黑体 Normal" panose="020B0400000000000000" pitchFamily="34" charset="-122"/>
                <a:ea typeface="思源黑体 Normal" panose="020B0400000000000000" pitchFamily="34" charset="-122"/>
              </a:rPr>
              <a:t>; Electronic and photonic cooling</a:t>
            </a:r>
            <a:r>
              <a:rPr lang="zh-CN" altLang="en-US" sz="1500" dirty="0">
                <a:latin typeface="思源黑体 Normal" panose="020B0400000000000000" pitchFamily="34" charset="-122"/>
                <a:ea typeface="思源黑体 Normal" panose="020B0400000000000000" pitchFamily="34" charset="-122"/>
              </a:rPr>
              <a:t>（电子和光子冷却）</a:t>
            </a:r>
            <a:r>
              <a:rPr lang="en-US" altLang="zh-CN" sz="1500" dirty="0">
                <a:latin typeface="思源黑体 Normal" panose="020B0400000000000000" pitchFamily="34" charset="-122"/>
                <a:ea typeface="思源黑体 Normal" panose="020B0400000000000000" pitchFamily="34" charset="-122"/>
              </a:rPr>
              <a:t>; Forced convection</a:t>
            </a:r>
            <a:r>
              <a:rPr lang="zh-CN" altLang="en-US" sz="1500" dirty="0">
                <a:latin typeface="思源黑体 Normal" panose="020B0400000000000000" pitchFamily="34" charset="-122"/>
                <a:ea typeface="思源黑体 Normal" panose="020B0400000000000000" pitchFamily="34" charset="-122"/>
              </a:rPr>
              <a:t>（强制对流）；</a:t>
            </a:r>
            <a:r>
              <a:rPr lang="en-US" altLang="zh-CN" sz="1500" dirty="0">
                <a:latin typeface="思源黑体 Normal" panose="020B0400000000000000" pitchFamily="34" charset="-122"/>
                <a:ea typeface="思源黑体 Normal" panose="020B0400000000000000" pitchFamily="34" charset="-122"/>
              </a:rPr>
              <a:t>Microscale and nanoscale heat and mass transfer</a:t>
            </a:r>
            <a:r>
              <a:rPr lang="zh-CN" altLang="en-US" sz="1500" dirty="0">
                <a:latin typeface="思源黑体 Normal" panose="020B0400000000000000" pitchFamily="34" charset="-122"/>
                <a:ea typeface="思源黑体 Normal" panose="020B0400000000000000" pitchFamily="34" charset="-122"/>
              </a:rPr>
              <a:t>（微米级和纳米级的传热传质）；</a:t>
            </a:r>
            <a:r>
              <a:rPr lang="en-US" altLang="zh-CN" sz="1500" dirty="0">
                <a:latin typeface="思源黑体 Normal" panose="020B0400000000000000" pitchFamily="34" charset="-122"/>
                <a:ea typeface="思源黑体 Normal" panose="020B0400000000000000" pitchFamily="34" charset="-122"/>
              </a:rPr>
              <a:t>radioactive heat transfer</a:t>
            </a:r>
            <a:r>
              <a:rPr lang="zh-CN" altLang="en-US" sz="1500" dirty="0">
                <a:latin typeface="思源黑体 Normal" panose="020B0400000000000000" pitchFamily="34" charset="-122"/>
                <a:ea typeface="思源黑体 Normal" panose="020B0400000000000000" pitchFamily="34" charset="-122"/>
              </a:rPr>
              <a:t>（辐射传热）；</a:t>
            </a:r>
            <a:r>
              <a:rPr lang="en-US" altLang="zh-CN" sz="1500" dirty="0">
                <a:latin typeface="思源黑体 Normal" panose="020B0400000000000000" pitchFamily="34" charset="-122"/>
                <a:ea typeface="思源黑体 Normal" panose="020B0400000000000000" pitchFamily="34" charset="-122"/>
              </a:rPr>
              <a:t>Solar-thermal processes</a:t>
            </a:r>
            <a:r>
              <a:rPr lang="zh-CN" altLang="en-US" sz="1500" dirty="0">
                <a:latin typeface="思源黑体 Normal" panose="020B0400000000000000" pitchFamily="34" charset="-122"/>
                <a:ea typeface="思源黑体 Normal" panose="020B0400000000000000" pitchFamily="34" charset="-122"/>
              </a:rPr>
              <a:t>（太阳能热过程）</a:t>
            </a:r>
            <a:r>
              <a:rPr lang="en-US" altLang="zh-CN" sz="1500" dirty="0">
                <a:latin typeface="思源黑体 Normal" panose="020B0400000000000000" pitchFamily="34" charset="-122"/>
                <a:ea typeface="思源黑体 Normal" panose="020B0400000000000000" pitchFamily="34" charset="-122"/>
              </a:rPr>
              <a:t>; Thermal systems</a:t>
            </a:r>
            <a:r>
              <a:rPr lang="zh-CN" altLang="en-US" sz="1500" dirty="0">
                <a:latin typeface="思源黑体 Normal" panose="020B0400000000000000" pitchFamily="34" charset="-122"/>
                <a:ea typeface="思源黑体 Normal" panose="020B0400000000000000" pitchFamily="34" charset="-122"/>
              </a:rPr>
              <a:t>（热系统）</a:t>
            </a:r>
            <a:r>
              <a:rPr lang="en-US" altLang="zh-CN" sz="1500" dirty="0">
                <a:latin typeface="思源黑体 Normal" panose="020B0400000000000000" pitchFamily="34" charset="-122"/>
                <a:ea typeface="思源黑体 Normal" panose="020B0400000000000000" pitchFamily="34" charset="-122"/>
              </a:rPr>
              <a:t>; Two-phase flow and heat transfer</a:t>
            </a:r>
            <a:r>
              <a:rPr lang="zh-CN" altLang="en-US" sz="1500" dirty="0">
                <a:latin typeface="思源黑体 Normal" panose="020B0400000000000000" pitchFamily="34" charset="-122"/>
                <a:ea typeface="思源黑体 Normal" panose="020B0400000000000000" pitchFamily="34" charset="-122"/>
              </a:rPr>
              <a:t>（两相流和传热）。</a:t>
            </a:r>
            <a:endParaRPr lang="en-US" altLang="zh-CN" sz="1500" dirty="0">
              <a:latin typeface="思源黑体 Normal" panose="020B0400000000000000" pitchFamily="34" charset="-122"/>
              <a:ea typeface="思源黑体 Normal" panose="020B0400000000000000" pitchFamily="34" charset="-122"/>
            </a:endParaRPr>
          </a:p>
          <a:p>
            <a:pPr>
              <a:lnSpc>
                <a:spcPts val="2000"/>
              </a:lnSpc>
              <a:defRPr/>
            </a:pPr>
            <a:endParaRPr lang="en-US" altLang="zh-CN" sz="1500" dirty="0">
              <a:latin typeface="思源黑体 Normal" panose="020B0400000000000000" pitchFamily="34" charset="-122"/>
              <a:ea typeface="思源黑体 Normal" panose="020B0400000000000000" pitchFamily="34" charset="-122"/>
            </a:endParaRPr>
          </a:p>
          <a:p>
            <a:pPr>
              <a:lnSpc>
                <a:spcPts val="2000"/>
              </a:lnSpc>
              <a:defRPr/>
            </a:pPr>
            <a:endParaRPr lang="en-US" altLang="zh-CN" sz="1500" dirty="0">
              <a:latin typeface="思源黑体 Normal" panose="020B0400000000000000" pitchFamily="34" charset="-122"/>
              <a:ea typeface="思源黑体 Normal" panose="020B0400000000000000" pitchFamily="34" charset="-122"/>
            </a:endParaRPr>
          </a:p>
          <a:p>
            <a:pPr>
              <a:defRPr/>
            </a:pPr>
            <a:r>
              <a:rPr lang="zh-CN" altLang="en-US" sz="1500" b="1" dirty="0">
                <a:latin typeface="思源黑体 Normal" panose="020B0400000000000000" pitchFamily="34" charset="-122"/>
                <a:ea typeface="思源黑体 Normal" panose="020B0400000000000000" pitchFamily="34" charset="-122"/>
              </a:rPr>
              <a:t>访问网址：</a:t>
            </a:r>
            <a:r>
              <a:rPr lang="en-US" altLang="zh-CN" sz="1500" dirty="0">
                <a:latin typeface="思源黑体 Normal" panose="020B0400000000000000" pitchFamily="34" charset="-122"/>
                <a:ea typeface="思源黑体 Normal" panose="020B0400000000000000" pitchFamily="34" charset="-122"/>
                <a:hlinkClick r:id="rId4"/>
              </a:rPr>
              <a:t>https://asmedigitalcollection.asme.org/heattransfer</a:t>
            </a:r>
            <a:endParaRPr lang="en-US" altLang="zh-CN" sz="1500" b="1" dirty="0">
              <a:latin typeface="思源黑体 Normal" panose="020B0400000000000000" pitchFamily="34" charset="-122"/>
              <a:ea typeface="思源黑体 Normal" panose="020B0400000000000000" pitchFamily="34" charset="-122"/>
            </a:endParaRPr>
          </a:p>
        </p:txBody>
      </p:sp>
      <p:sp>
        <p:nvSpPr>
          <p:cNvPr id="4" name="Title 1">
            <a:extLst>
              <a:ext uri="{FF2B5EF4-FFF2-40B4-BE49-F238E27FC236}">
                <a16:creationId xmlns:a16="http://schemas.microsoft.com/office/drawing/2014/main" id="{0C60493C-7713-1419-AF60-EF6B16F770FF}"/>
              </a:ext>
            </a:extLst>
          </p:cNvPr>
          <p:cNvSpPr txBox="1">
            <a:spLocks/>
          </p:cNvSpPr>
          <p:nvPr/>
        </p:nvSpPr>
        <p:spPr bwMode="auto">
          <a:xfrm>
            <a:off x="839416" y="44624"/>
            <a:ext cx="2005137" cy="576064"/>
          </a:xfrm>
          <a:prstGeom prst="rect">
            <a:avLst/>
          </a:prstGeom>
          <a:noFill/>
          <a:ln w="9525">
            <a:noFill/>
            <a:miter lim="800000"/>
            <a:headEnd/>
            <a:tailEnd/>
          </a:ln>
        </p:spPr>
        <p:txBody>
          <a:bodyPr anchor="ctr"/>
          <a:lstStyle/>
          <a:p>
            <a:r>
              <a:rPr lang="zh-CN" altLang="en-US" sz="2800" b="1" dirty="0">
                <a:solidFill>
                  <a:schemeClr val="bg1"/>
                </a:solidFill>
                <a:latin typeface="思源黑体 Normal" panose="020B0400000000000000" pitchFamily="34" charset="-122"/>
                <a:ea typeface="思源黑体 Normal" panose="020B0400000000000000" pitchFamily="34" charset="-122"/>
              </a:rPr>
              <a:t>经典期刊</a:t>
            </a:r>
            <a:endParaRPr lang="en-US" altLang="zh-CN" sz="2800" b="1" dirty="0">
              <a:solidFill>
                <a:schemeClr val="bg1"/>
              </a:solidFill>
              <a:latin typeface="思源黑体 Normal" panose="020B0400000000000000" pitchFamily="34" charset="-122"/>
              <a:ea typeface="思源黑体 Normal" panose="020B0400000000000000" pitchFamily="34" charset="-122"/>
            </a:endParaRPr>
          </a:p>
        </p:txBody>
      </p:sp>
    </p:spTree>
    <p:extLst>
      <p:ext uri="{BB962C8B-B14F-4D97-AF65-F5344CB8AC3E}">
        <p14:creationId xmlns:p14="http://schemas.microsoft.com/office/powerpoint/2010/main" val="1811815612"/>
      </p:ext>
    </p:extLst>
  </p:cSld>
  <p:clrMapOvr>
    <a:masterClrMapping/>
  </p:clrMapOvr>
</p:sld>
</file>

<file path=ppt/theme/theme1.xml><?xml version="1.0" encoding="utf-8"?>
<a:theme xmlns:a="http://schemas.openxmlformats.org/drawingml/2006/main" name="Office 主题">
  <a:themeElements>
    <a:clrScheme name="蓝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rgbClr val="F7B229"/>
          </a:solidFill>
          <a:headEnd/>
          <a:tailEnd/>
        </a:ln>
      </a:spPr>
      <a:bodyPr lIns="90000" tIns="46800" rIns="90000" bIns="46800" anchor="ctr"/>
      <a:lstStyle>
        <a:defPPr algn="l">
          <a:defRPr sz="1600" dirty="0">
            <a:latin typeface="思源黑体 Normal" panose="020B0400000000000000" pitchFamily="34" charset="-122"/>
            <a:ea typeface="思源黑体 Normal" panose="020B0400000000000000" pitchFamily="34" charset="-122"/>
          </a:defRPr>
        </a:defPPr>
      </a:lstStyle>
      <a:style>
        <a:lnRef idx="2">
          <a:schemeClr val="accent1"/>
        </a:lnRef>
        <a:fillRef idx="1">
          <a:schemeClr val="lt1"/>
        </a:fillRef>
        <a:effectRef idx="0">
          <a:schemeClr val="accent1"/>
        </a:effectRef>
        <a:fontRef idx="minor">
          <a:schemeClr val="dk1"/>
        </a:fontRef>
      </a: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4505</TotalTime>
  <Words>7701</Words>
  <Application>Microsoft Office PowerPoint</Application>
  <PresentationFormat>宽屏</PresentationFormat>
  <Paragraphs>770</Paragraphs>
  <Slides>70</Slides>
  <Notes>60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70</vt:i4>
      </vt:variant>
    </vt:vector>
  </HeadingPairs>
  <TitlesOfParts>
    <vt:vector size="79" baseType="lpstr">
      <vt:lpstr>等线</vt:lpstr>
      <vt:lpstr>思源黑体 CN Medium</vt:lpstr>
      <vt:lpstr>思源黑体 Normal</vt:lpstr>
      <vt:lpstr>Arial</vt:lpstr>
      <vt:lpstr>Arial Black</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aimee</dc:creator>
  <cp:lastModifiedBy>Chloe Yu</cp:lastModifiedBy>
  <cp:revision>323</cp:revision>
  <dcterms:created xsi:type="dcterms:W3CDTF">2016-06-24T05:33:05Z</dcterms:created>
  <dcterms:modified xsi:type="dcterms:W3CDTF">2026-01-27T03:01:42Z</dcterms:modified>
</cp:coreProperties>
</file>