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7" r:id="rId2"/>
    <p:sldId id="260"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76" r:id="rId22"/>
    <p:sldId id="377" r:id="rId23"/>
    <p:sldId id="379"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69" r:id="rId38"/>
    <p:sldId id="330" r:id="rId39"/>
    <p:sldId id="331" r:id="rId40"/>
    <p:sldId id="332" r:id="rId41"/>
    <p:sldId id="333" r:id="rId42"/>
    <p:sldId id="370" r:id="rId43"/>
    <p:sldId id="334" r:id="rId44"/>
    <p:sldId id="336" r:id="rId45"/>
    <p:sldId id="338" r:id="rId46"/>
    <p:sldId id="339" r:id="rId47"/>
    <p:sldId id="340" r:id="rId48"/>
    <p:sldId id="341" r:id="rId49"/>
    <p:sldId id="342" r:id="rId50"/>
    <p:sldId id="343" r:id="rId51"/>
    <p:sldId id="371" r:id="rId52"/>
    <p:sldId id="344" r:id="rId53"/>
    <p:sldId id="372" r:id="rId54"/>
    <p:sldId id="345" r:id="rId55"/>
    <p:sldId id="346" r:id="rId56"/>
    <p:sldId id="347" r:id="rId57"/>
    <p:sldId id="348" r:id="rId58"/>
    <p:sldId id="349" r:id="rId59"/>
    <p:sldId id="350" r:id="rId60"/>
    <p:sldId id="351" r:id="rId61"/>
    <p:sldId id="353" r:id="rId62"/>
    <p:sldId id="367" r:id="rId63"/>
    <p:sldId id="375" r:id="rId64"/>
    <p:sldId id="368" r:id="rId65"/>
    <p:sldId id="373" r:id="rId66"/>
    <p:sldId id="378" r:id="rId67"/>
    <p:sldId id="354" r:id="rId68"/>
    <p:sldId id="355" r:id="rId69"/>
    <p:sldId id="356" r:id="rId70"/>
    <p:sldId id="357" r:id="rId71"/>
    <p:sldId id="358" r:id="rId72"/>
    <p:sldId id="374" r:id="rId73"/>
    <p:sldId id="363" r:id="rId74"/>
    <p:sldId id="364" r:id="rId75"/>
    <p:sldId id="296" r:id="rId76"/>
    <p:sldId id="297" r:id="rId77"/>
    <p:sldId id="258" r:id="rId7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D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7456" autoAdjust="0"/>
  </p:normalViewPr>
  <p:slideViewPr>
    <p:cSldViewPr>
      <p:cViewPr varScale="1">
        <p:scale>
          <a:sx n="87" d="100"/>
          <a:sy n="87" d="100"/>
        </p:scale>
        <p:origin x="131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6155A-8319-472C-A559-CBB259B9DAF9}" type="datetimeFigureOut">
              <a:rPr lang="zh-CN" altLang="en-US" smtClean="0"/>
              <a:pPr/>
              <a:t>2021/1/13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70703-AE07-40FC-913A-95065776E88A}" type="slidenum">
              <a:rPr lang="zh-CN" altLang="en-US" smtClean="0"/>
              <a:pPr/>
              <a:t>‹#›</a:t>
            </a:fld>
            <a:endParaRPr lang="zh-CN" altLang="en-US"/>
          </a:p>
        </p:txBody>
      </p:sp>
    </p:spTree>
    <p:extLst>
      <p:ext uri="{BB962C8B-B14F-4D97-AF65-F5344CB8AC3E}">
        <p14:creationId xmlns:p14="http://schemas.microsoft.com/office/powerpoint/2010/main" val="2541512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p:spPr>
      </p:sp>
      <p:sp>
        <p:nvSpPr>
          <p:cNvPr id="3584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349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93134B-88C8-4939-9054-924731EDD5CD}" type="slidenum">
              <a:rPr lang="zh-CN" altLang="en-US" smtClean="0"/>
              <a:pPr fontAlgn="base">
                <a:spcBef>
                  <a:spcPct val="0"/>
                </a:spcBef>
                <a:spcAft>
                  <a:spcPct val="0"/>
                </a:spcAft>
                <a:defRPr/>
              </a:pPr>
              <a:t>9</a:t>
            </a:fld>
            <a:endParaRPr lang="zh-CN" altLang="en-US" smtClean="0"/>
          </a:p>
        </p:txBody>
      </p:sp>
    </p:spTree>
    <p:extLst>
      <p:ext uri="{BB962C8B-B14F-4D97-AF65-F5344CB8AC3E}">
        <p14:creationId xmlns:p14="http://schemas.microsoft.com/office/powerpoint/2010/main" val="464298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61779-77DC-4914-8207-6DAE8B94BD8F}" type="slidenum">
              <a:rPr lang="zh-CN" altLang="en-US" smtClean="0"/>
              <a:pPr fontAlgn="base">
                <a:spcBef>
                  <a:spcPct val="0"/>
                </a:spcBef>
                <a:spcAft>
                  <a:spcPct val="0"/>
                </a:spcAft>
                <a:defRPr/>
              </a:pPr>
              <a:t>18</a:t>
            </a:fld>
            <a:endParaRPr lang="zh-CN" altLang="en-US" smtClean="0"/>
          </a:p>
        </p:txBody>
      </p:sp>
    </p:spTree>
    <p:extLst>
      <p:ext uri="{BB962C8B-B14F-4D97-AF65-F5344CB8AC3E}">
        <p14:creationId xmlns:p14="http://schemas.microsoft.com/office/powerpoint/2010/main" val="3594407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61779-77DC-4914-8207-6DAE8B94BD8F}" type="slidenum">
              <a:rPr lang="zh-CN" altLang="en-US" smtClean="0"/>
              <a:pPr fontAlgn="base">
                <a:spcBef>
                  <a:spcPct val="0"/>
                </a:spcBef>
                <a:spcAft>
                  <a:spcPct val="0"/>
                </a:spcAft>
                <a:defRPr/>
              </a:pPr>
              <a:t>19</a:t>
            </a:fld>
            <a:endParaRPr lang="zh-CN" altLang="en-US" smtClean="0"/>
          </a:p>
        </p:txBody>
      </p:sp>
    </p:spTree>
    <p:extLst>
      <p:ext uri="{BB962C8B-B14F-4D97-AF65-F5344CB8AC3E}">
        <p14:creationId xmlns:p14="http://schemas.microsoft.com/office/powerpoint/2010/main" val="646746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61779-77DC-4914-8207-6DAE8B94BD8F}" type="slidenum">
              <a:rPr lang="zh-CN" altLang="en-US" smtClean="0"/>
              <a:pPr fontAlgn="base">
                <a:spcBef>
                  <a:spcPct val="0"/>
                </a:spcBef>
                <a:spcAft>
                  <a:spcPct val="0"/>
                </a:spcAft>
                <a:defRPr/>
              </a:pPr>
              <a:t>20</a:t>
            </a:fld>
            <a:endParaRPr lang="zh-CN" altLang="en-US" smtClean="0"/>
          </a:p>
        </p:txBody>
      </p:sp>
    </p:spTree>
    <p:extLst>
      <p:ext uri="{BB962C8B-B14F-4D97-AF65-F5344CB8AC3E}">
        <p14:creationId xmlns:p14="http://schemas.microsoft.com/office/powerpoint/2010/main" val="3967688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61779-77DC-4914-8207-6DAE8B94BD8F}" type="slidenum">
              <a:rPr lang="zh-CN" altLang="en-US" smtClean="0"/>
              <a:pPr fontAlgn="base">
                <a:spcBef>
                  <a:spcPct val="0"/>
                </a:spcBef>
                <a:spcAft>
                  <a:spcPct val="0"/>
                </a:spcAft>
                <a:defRPr/>
              </a:pPr>
              <a:t>21</a:t>
            </a:fld>
            <a:endParaRPr lang="zh-CN" altLang="en-US" smtClean="0"/>
          </a:p>
        </p:txBody>
      </p:sp>
    </p:spTree>
    <p:extLst>
      <p:ext uri="{BB962C8B-B14F-4D97-AF65-F5344CB8AC3E}">
        <p14:creationId xmlns:p14="http://schemas.microsoft.com/office/powerpoint/2010/main" val="3967688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61779-77DC-4914-8207-6DAE8B94BD8F}" type="slidenum">
              <a:rPr lang="zh-CN" altLang="en-US" smtClean="0"/>
              <a:pPr fontAlgn="base">
                <a:spcBef>
                  <a:spcPct val="0"/>
                </a:spcBef>
                <a:spcAft>
                  <a:spcPct val="0"/>
                </a:spcAft>
                <a:defRPr/>
              </a:pPr>
              <a:t>22</a:t>
            </a:fld>
            <a:endParaRPr lang="zh-CN" altLang="en-US" smtClean="0"/>
          </a:p>
        </p:txBody>
      </p:sp>
    </p:spTree>
    <p:extLst>
      <p:ext uri="{BB962C8B-B14F-4D97-AF65-F5344CB8AC3E}">
        <p14:creationId xmlns:p14="http://schemas.microsoft.com/office/powerpoint/2010/main" val="573564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61779-77DC-4914-8207-6DAE8B94BD8F}" type="slidenum">
              <a:rPr lang="zh-CN" altLang="en-US" smtClean="0"/>
              <a:pPr fontAlgn="base">
                <a:spcBef>
                  <a:spcPct val="0"/>
                </a:spcBef>
                <a:spcAft>
                  <a:spcPct val="0"/>
                </a:spcAft>
                <a:defRPr/>
              </a:pPr>
              <a:t>23</a:t>
            </a:fld>
            <a:endParaRPr lang="zh-CN" altLang="en-US" smtClean="0"/>
          </a:p>
        </p:txBody>
      </p:sp>
    </p:spTree>
    <p:extLst>
      <p:ext uri="{BB962C8B-B14F-4D97-AF65-F5344CB8AC3E}">
        <p14:creationId xmlns:p14="http://schemas.microsoft.com/office/powerpoint/2010/main" val="4278998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headEnd/>
            <a:tailEnd/>
          </a:ln>
        </p:spPr>
      </p:sp>
      <p:sp>
        <p:nvSpPr>
          <p:cNvPr id="5325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499FC0-347C-477F-8BE4-594EA816798F}" type="slidenum">
              <a:rPr lang="zh-CN" altLang="en-US" smtClean="0"/>
              <a:pPr fontAlgn="base">
                <a:spcBef>
                  <a:spcPct val="0"/>
                </a:spcBef>
                <a:spcAft>
                  <a:spcPct val="0"/>
                </a:spcAft>
                <a:defRPr/>
              </a:pPr>
              <a:t>24</a:t>
            </a:fld>
            <a:endParaRPr lang="zh-CN" altLang="en-US" smtClean="0"/>
          </a:p>
        </p:txBody>
      </p:sp>
    </p:spTree>
    <p:extLst>
      <p:ext uri="{BB962C8B-B14F-4D97-AF65-F5344CB8AC3E}">
        <p14:creationId xmlns:p14="http://schemas.microsoft.com/office/powerpoint/2010/main" val="2949749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p:spPr>
      </p:sp>
      <p:sp>
        <p:nvSpPr>
          <p:cNvPr id="542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See more at http://www.asmepress.org/nuclearmonographs.html</a:t>
            </a:r>
          </a:p>
          <a:p>
            <a:pPr eaLnBrk="1" hangingPunct="1">
              <a:spcBef>
                <a:spcPct val="0"/>
              </a:spcBef>
            </a:pPr>
            <a:endParaRPr lang="zh-CN" altLang="en-US" dirty="0" smtClean="0"/>
          </a:p>
        </p:txBody>
      </p:sp>
      <p:sp>
        <p:nvSpPr>
          <p:cNvPr id="5632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2177EA-1C0A-4907-96E8-8A9B86031156}" type="slidenum">
              <a:rPr lang="zh-CN" altLang="en-US" smtClean="0"/>
              <a:pPr fontAlgn="base">
                <a:spcBef>
                  <a:spcPct val="0"/>
                </a:spcBef>
                <a:spcAft>
                  <a:spcPct val="0"/>
                </a:spcAft>
                <a:defRPr/>
              </a:pPr>
              <a:t>25</a:t>
            </a:fld>
            <a:endParaRPr lang="zh-CN" altLang="en-US" smtClean="0"/>
          </a:p>
        </p:txBody>
      </p:sp>
    </p:spTree>
    <p:extLst>
      <p:ext uri="{BB962C8B-B14F-4D97-AF65-F5344CB8AC3E}">
        <p14:creationId xmlns:p14="http://schemas.microsoft.com/office/powerpoint/2010/main" val="3998138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p:spPr>
      </p:sp>
      <p:sp>
        <p:nvSpPr>
          <p:cNvPr id="542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See more at http://www.asmepress.org/bionanoseries.html</a:t>
            </a:r>
          </a:p>
          <a:p>
            <a:pPr eaLnBrk="1" hangingPunct="1">
              <a:spcBef>
                <a:spcPct val="0"/>
              </a:spcBef>
            </a:pPr>
            <a:endParaRPr lang="zh-CN" altLang="en-US" dirty="0" smtClean="0"/>
          </a:p>
        </p:txBody>
      </p:sp>
      <p:sp>
        <p:nvSpPr>
          <p:cNvPr id="5632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2177EA-1C0A-4907-96E8-8A9B86031156}" type="slidenum">
              <a:rPr lang="zh-CN" altLang="en-US" smtClean="0"/>
              <a:pPr fontAlgn="base">
                <a:spcBef>
                  <a:spcPct val="0"/>
                </a:spcBef>
                <a:spcAft>
                  <a:spcPct val="0"/>
                </a:spcAft>
                <a:defRPr/>
              </a:pPr>
              <a:t>26</a:t>
            </a:fld>
            <a:endParaRPr lang="zh-CN" altLang="en-US" smtClean="0"/>
          </a:p>
        </p:txBody>
      </p:sp>
    </p:spTree>
    <p:extLst>
      <p:ext uri="{BB962C8B-B14F-4D97-AF65-F5344CB8AC3E}">
        <p14:creationId xmlns:p14="http://schemas.microsoft.com/office/powerpoint/2010/main" val="1591609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p:spPr>
      </p:sp>
      <p:sp>
        <p:nvSpPr>
          <p:cNvPr id="542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5632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2177EA-1C0A-4907-96E8-8A9B86031156}" type="slidenum">
              <a:rPr lang="zh-CN" altLang="en-US" smtClean="0"/>
              <a:pPr fontAlgn="base">
                <a:spcBef>
                  <a:spcPct val="0"/>
                </a:spcBef>
                <a:spcAft>
                  <a:spcPct val="0"/>
                </a:spcAft>
                <a:defRPr/>
              </a:pPr>
              <a:t>27</a:t>
            </a:fld>
            <a:endParaRPr lang="zh-CN" altLang="en-US" smtClean="0"/>
          </a:p>
        </p:txBody>
      </p:sp>
    </p:spTree>
    <p:extLst>
      <p:ext uri="{BB962C8B-B14F-4D97-AF65-F5344CB8AC3E}">
        <p14:creationId xmlns:p14="http://schemas.microsoft.com/office/powerpoint/2010/main" val="3897512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p:spPr>
      </p:sp>
      <p:sp>
        <p:nvSpPr>
          <p:cNvPr id="552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8B140F-7601-44FF-9A8F-D8A705EF1FFC}" type="slidenum">
              <a:rPr lang="zh-CN" altLang="en-US" smtClean="0"/>
              <a:pPr fontAlgn="base">
                <a:spcBef>
                  <a:spcPct val="0"/>
                </a:spcBef>
                <a:spcAft>
                  <a:spcPct val="0"/>
                </a:spcAft>
                <a:defRPr/>
              </a:pPr>
              <a:t>10</a:t>
            </a:fld>
            <a:endParaRPr lang="zh-CN" altLang="en-US" smtClean="0"/>
          </a:p>
        </p:txBody>
      </p:sp>
    </p:spTree>
    <p:extLst>
      <p:ext uri="{BB962C8B-B14F-4D97-AF65-F5344CB8AC3E}">
        <p14:creationId xmlns:p14="http://schemas.microsoft.com/office/powerpoint/2010/main" val="22848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117DA3-04CC-4C61-B265-C77F1EFD9725}" type="slidenum">
              <a:rPr lang="zh-CN" altLang="en-US" smtClean="0"/>
              <a:pPr fontAlgn="base">
                <a:spcBef>
                  <a:spcPct val="0"/>
                </a:spcBef>
                <a:spcAft>
                  <a:spcPct val="0"/>
                </a:spcAft>
                <a:defRPr/>
              </a:pPr>
              <a:t>28</a:t>
            </a:fld>
            <a:endParaRPr lang="zh-CN" altLang="en-US" smtClean="0"/>
          </a:p>
        </p:txBody>
      </p:sp>
    </p:spTree>
    <p:extLst>
      <p:ext uri="{BB962C8B-B14F-4D97-AF65-F5344CB8AC3E}">
        <p14:creationId xmlns:p14="http://schemas.microsoft.com/office/powerpoint/2010/main" val="2396785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117DA3-04CC-4C61-B265-C77F1EFD9725}" type="slidenum">
              <a:rPr lang="zh-CN" altLang="en-US" smtClean="0"/>
              <a:pPr fontAlgn="base">
                <a:spcBef>
                  <a:spcPct val="0"/>
                </a:spcBef>
                <a:spcAft>
                  <a:spcPct val="0"/>
                </a:spcAft>
                <a:defRPr/>
              </a:pPr>
              <a:t>29</a:t>
            </a:fld>
            <a:endParaRPr lang="zh-CN" altLang="en-US" smtClean="0"/>
          </a:p>
        </p:txBody>
      </p:sp>
    </p:spTree>
    <p:extLst>
      <p:ext uri="{BB962C8B-B14F-4D97-AF65-F5344CB8AC3E}">
        <p14:creationId xmlns:p14="http://schemas.microsoft.com/office/powerpoint/2010/main" val="340131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p:spPr>
      </p:sp>
      <p:sp>
        <p:nvSpPr>
          <p:cNvPr id="4813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349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1282A3-2F88-41D2-889C-F717876BB8AD}" type="slidenum">
              <a:rPr lang="zh-CN" altLang="en-US" smtClean="0"/>
              <a:pPr fontAlgn="base">
                <a:spcBef>
                  <a:spcPct val="0"/>
                </a:spcBef>
                <a:spcAft>
                  <a:spcPct val="0"/>
                </a:spcAft>
                <a:defRPr/>
              </a:pPr>
              <a:t>30</a:t>
            </a:fld>
            <a:endParaRPr lang="zh-CN" altLang="en-US" smtClean="0"/>
          </a:p>
        </p:txBody>
      </p:sp>
    </p:spTree>
    <p:extLst>
      <p:ext uri="{BB962C8B-B14F-4D97-AF65-F5344CB8AC3E}">
        <p14:creationId xmlns:p14="http://schemas.microsoft.com/office/powerpoint/2010/main" val="2289529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p:spPr>
      </p:sp>
      <p:sp>
        <p:nvSpPr>
          <p:cNvPr id="4915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点击题图进入会议录目录页面</a:t>
            </a:r>
          </a:p>
        </p:txBody>
      </p:sp>
      <p:sp>
        <p:nvSpPr>
          <p:cNvPr id="6349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161C25-8A04-4587-9DC2-BD4404CEC7F9}" type="slidenum">
              <a:rPr lang="zh-CN" altLang="en-US" smtClean="0"/>
              <a:pPr fontAlgn="base">
                <a:spcBef>
                  <a:spcPct val="0"/>
                </a:spcBef>
                <a:spcAft>
                  <a:spcPct val="0"/>
                </a:spcAft>
                <a:defRPr/>
              </a:pPr>
              <a:t>31</a:t>
            </a:fld>
            <a:endParaRPr lang="zh-CN" altLang="en-US" smtClean="0"/>
          </a:p>
        </p:txBody>
      </p:sp>
    </p:spTree>
    <p:extLst>
      <p:ext uri="{BB962C8B-B14F-4D97-AF65-F5344CB8AC3E}">
        <p14:creationId xmlns:p14="http://schemas.microsoft.com/office/powerpoint/2010/main" val="1383414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117DA3-04CC-4C61-B265-C77F1EFD9725}" type="slidenum">
              <a:rPr lang="zh-CN" altLang="en-US" smtClean="0"/>
              <a:pPr fontAlgn="base">
                <a:spcBef>
                  <a:spcPct val="0"/>
                </a:spcBef>
                <a:spcAft>
                  <a:spcPct val="0"/>
                </a:spcAft>
                <a:defRPr/>
              </a:pPr>
              <a:t>32</a:t>
            </a:fld>
            <a:endParaRPr lang="zh-CN" altLang="en-US" smtClean="0"/>
          </a:p>
        </p:txBody>
      </p:sp>
    </p:spTree>
    <p:extLst>
      <p:ext uri="{BB962C8B-B14F-4D97-AF65-F5344CB8AC3E}">
        <p14:creationId xmlns:p14="http://schemas.microsoft.com/office/powerpoint/2010/main" val="1224607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headEnd/>
            <a:tailEnd/>
          </a:ln>
        </p:spPr>
      </p:sp>
      <p:sp>
        <p:nvSpPr>
          <p:cNvPr id="604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198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1351BC-9FCB-4ECD-BC55-CCD40C937860}" type="slidenum">
              <a:rPr lang="zh-CN" altLang="en-US" smtClean="0"/>
              <a:pPr fontAlgn="base">
                <a:spcBef>
                  <a:spcPct val="0"/>
                </a:spcBef>
                <a:spcAft>
                  <a:spcPct val="0"/>
                </a:spcAft>
                <a:defRPr/>
              </a:pPr>
              <a:t>33</a:t>
            </a:fld>
            <a:endParaRPr lang="zh-CN" altLang="en-US" smtClean="0"/>
          </a:p>
        </p:txBody>
      </p:sp>
    </p:spTree>
    <p:extLst>
      <p:ext uri="{BB962C8B-B14F-4D97-AF65-F5344CB8AC3E}">
        <p14:creationId xmlns:p14="http://schemas.microsoft.com/office/powerpoint/2010/main" val="327892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p:spPr>
      </p:sp>
      <p:sp>
        <p:nvSpPr>
          <p:cNvPr id="6144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99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1ACB91-85CD-4B92-B48F-0902F81D5038}" type="slidenum">
              <a:rPr lang="zh-CN" altLang="en-US" smtClean="0"/>
              <a:pPr fontAlgn="base">
                <a:spcBef>
                  <a:spcPct val="0"/>
                </a:spcBef>
                <a:spcAft>
                  <a:spcPct val="0"/>
                </a:spcAft>
                <a:defRPr/>
              </a:pPr>
              <a:t>34</a:t>
            </a:fld>
            <a:endParaRPr lang="zh-CN" altLang="en-US" smtClean="0"/>
          </a:p>
        </p:txBody>
      </p:sp>
    </p:spTree>
    <p:extLst>
      <p:ext uri="{BB962C8B-B14F-4D97-AF65-F5344CB8AC3E}">
        <p14:creationId xmlns:p14="http://schemas.microsoft.com/office/powerpoint/2010/main" val="355665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headEnd/>
            <a:tailEnd/>
          </a:ln>
        </p:spPr>
      </p:sp>
      <p:sp>
        <p:nvSpPr>
          <p:cNvPr id="6246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096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FC0F25-9935-466B-84C2-20A5167E8592}" type="slidenum">
              <a:rPr lang="zh-CN" altLang="en-US" smtClean="0"/>
              <a:pPr fontAlgn="base">
                <a:spcBef>
                  <a:spcPct val="0"/>
                </a:spcBef>
                <a:spcAft>
                  <a:spcPct val="0"/>
                </a:spcAft>
                <a:defRPr/>
              </a:pPr>
              <a:t>35</a:t>
            </a:fld>
            <a:endParaRPr lang="zh-CN" altLang="en-US" smtClean="0"/>
          </a:p>
        </p:txBody>
      </p:sp>
    </p:spTree>
    <p:extLst>
      <p:ext uri="{BB962C8B-B14F-4D97-AF65-F5344CB8AC3E}">
        <p14:creationId xmlns:p14="http://schemas.microsoft.com/office/powerpoint/2010/main" val="948762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headEnd/>
            <a:tailEnd/>
          </a:ln>
        </p:spPr>
      </p:sp>
      <p:sp>
        <p:nvSpPr>
          <p:cNvPr id="634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301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8B0F11-4173-4A47-9A52-E66846CB4B29}" type="slidenum">
              <a:rPr lang="zh-CN" altLang="en-US" smtClean="0"/>
              <a:pPr fontAlgn="base">
                <a:spcBef>
                  <a:spcPct val="0"/>
                </a:spcBef>
                <a:spcAft>
                  <a:spcPct val="0"/>
                </a:spcAft>
                <a:defRPr/>
              </a:pPr>
              <a:t>36</a:t>
            </a:fld>
            <a:endParaRPr lang="zh-CN" altLang="en-US" smtClean="0"/>
          </a:p>
        </p:txBody>
      </p:sp>
    </p:spTree>
    <p:extLst>
      <p:ext uri="{BB962C8B-B14F-4D97-AF65-F5344CB8AC3E}">
        <p14:creationId xmlns:p14="http://schemas.microsoft.com/office/powerpoint/2010/main" val="3943834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headEnd/>
            <a:tailEnd/>
          </a:ln>
        </p:spPr>
      </p:sp>
      <p:sp>
        <p:nvSpPr>
          <p:cNvPr id="645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403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974197-EA77-4F79-9FBD-2453F128717F}" type="slidenum">
              <a:rPr lang="zh-CN" altLang="en-US" smtClean="0"/>
              <a:pPr fontAlgn="base">
                <a:spcBef>
                  <a:spcPct val="0"/>
                </a:spcBef>
                <a:spcAft>
                  <a:spcPct val="0"/>
                </a:spcAft>
                <a:defRPr/>
              </a:pPr>
              <a:t>37</a:t>
            </a:fld>
            <a:endParaRPr lang="zh-CN" altLang="en-US" smtClean="0"/>
          </a:p>
        </p:txBody>
      </p:sp>
    </p:spTree>
    <p:extLst>
      <p:ext uri="{BB962C8B-B14F-4D97-AF65-F5344CB8AC3E}">
        <p14:creationId xmlns:p14="http://schemas.microsoft.com/office/powerpoint/2010/main" val="244726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813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8E6742-F2D4-4A8B-AB33-F878DBB68492}" type="slidenum">
              <a:rPr lang="zh-CN" altLang="en-US" smtClean="0"/>
              <a:pPr fontAlgn="base">
                <a:spcBef>
                  <a:spcPct val="0"/>
                </a:spcBef>
                <a:spcAft>
                  <a:spcPct val="0"/>
                </a:spcAft>
                <a:defRPr/>
              </a:pPr>
              <a:t>11</a:t>
            </a:fld>
            <a:endParaRPr lang="zh-CN" altLang="en-US" smtClean="0"/>
          </a:p>
        </p:txBody>
      </p:sp>
    </p:spTree>
    <p:extLst>
      <p:ext uri="{BB962C8B-B14F-4D97-AF65-F5344CB8AC3E}">
        <p14:creationId xmlns:p14="http://schemas.microsoft.com/office/powerpoint/2010/main" val="1156926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headEnd/>
            <a:tailEnd/>
          </a:ln>
        </p:spPr>
      </p:sp>
      <p:sp>
        <p:nvSpPr>
          <p:cNvPr id="645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403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974197-EA77-4F79-9FBD-2453F128717F}" type="slidenum">
              <a:rPr lang="zh-CN" altLang="en-US" smtClean="0"/>
              <a:pPr fontAlgn="base">
                <a:spcBef>
                  <a:spcPct val="0"/>
                </a:spcBef>
                <a:spcAft>
                  <a:spcPct val="0"/>
                </a:spcAft>
                <a:defRPr/>
              </a:pPr>
              <a:t>38</a:t>
            </a:fld>
            <a:endParaRPr lang="zh-CN" altLang="en-US" smtClean="0"/>
          </a:p>
        </p:txBody>
      </p:sp>
    </p:spTree>
    <p:extLst>
      <p:ext uri="{BB962C8B-B14F-4D97-AF65-F5344CB8AC3E}">
        <p14:creationId xmlns:p14="http://schemas.microsoft.com/office/powerpoint/2010/main" val="2447268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headEnd/>
            <a:tailEnd/>
          </a:ln>
        </p:spPr>
      </p:sp>
      <p:sp>
        <p:nvSpPr>
          <p:cNvPr id="6553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506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5A8EAB-9F2F-46F7-89A8-230BF31A6B4E}" type="slidenum">
              <a:rPr lang="zh-CN" altLang="en-US" smtClean="0"/>
              <a:pPr fontAlgn="base">
                <a:spcBef>
                  <a:spcPct val="0"/>
                </a:spcBef>
                <a:spcAft>
                  <a:spcPct val="0"/>
                </a:spcAft>
                <a:defRPr/>
              </a:pPr>
              <a:t>39</a:t>
            </a:fld>
            <a:endParaRPr lang="zh-CN" altLang="en-US" smtClean="0"/>
          </a:p>
        </p:txBody>
      </p:sp>
    </p:spTree>
    <p:extLst>
      <p:ext uri="{BB962C8B-B14F-4D97-AF65-F5344CB8AC3E}">
        <p14:creationId xmlns:p14="http://schemas.microsoft.com/office/powerpoint/2010/main" val="1884102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p:spPr>
      </p:sp>
      <p:sp>
        <p:nvSpPr>
          <p:cNvPr id="6656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608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61F1D-9AA1-4820-BB8B-9CE70947C83D}" type="slidenum">
              <a:rPr lang="zh-CN" altLang="en-US" smtClean="0"/>
              <a:pPr fontAlgn="base">
                <a:spcBef>
                  <a:spcPct val="0"/>
                </a:spcBef>
                <a:spcAft>
                  <a:spcPct val="0"/>
                </a:spcAft>
                <a:defRPr/>
              </a:pPr>
              <a:t>40</a:t>
            </a:fld>
            <a:endParaRPr lang="zh-CN" altLang="en-US" smtClean="0"/>
          </a:p>
        </p:txBody>
      </p:sp>
    </p:spTree>
    <p:extLst>
      <p:ext uri="{BB962C8B-B14F-4D97-AF65-F5344CB8AC3E}">
        <p14:creationId xmlns:p14="http://schemas.microsoft.com/office/powerpoint/2010/main" val="1820720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headEnd/>
            <a:tailEnd/>
          </a:ln>
        </p:spPr>
      </p:sp>
      <p:sp>
        <p:nvSpPr>
          <p:cNvPr id="6758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71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29B62F-787E-418A-B081-AD846AD0C16E}" type="slidenum">
              <a:rPr lang="zh-CN" altLang="en-US" smtClean="0"/>
              <a:pPr fontAlgn="base">
                <a:spcBef>
                  <a:spcPct val="0"/>
                </a:spcBef>
                <a:spcAft>
                  <a:spcPct val="0"/>
                </a:spcAft>
                <a:defRPr/>
              </a:pPr>
              <a:t>41</a:t>
            </a:fld>
            <a:endParaRPr lang="zh-CN" altLang="en-US" smtClean="0"/>
          </a:p>
        </p:txBody>
      </p:sp>
    </p:spTree>
    <p:extLst>
      <p:ext uri="{BB962C8B-B14F-4D97-AF65-F5344CB8AC3E}">
        <p14:creationId xmlns:p14="http://schemas.microsoft.com/office/powerpoint/2010/main" val="809625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headEnd/>
            <a:tailEnd/>
          </a:ln>
        </p:spPr>
      </p:sp>
      <p:sp>
        <p:nvSpPr>
          <p:cNvPr id="6758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71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29B62F-787E-418A-B081-AD846AD0C16E}" type="slidenum">
              <a:rPr lang="zh-CN" altLang="en-US" smtClean="0"/>
              <a:pPr fontAlgn="base">
                <a:spcBef>
                  <a:spcPct val="0"/>
                </a:spcBef>
                <a:spcAft>
                  <a:spcPct val="0"/>
                </a:spcAft>
                <a:defRPr/>
              </a:pPr>
              <a:t>42</a:t>
            </a:fld>
            <a:endParaRPr lang="zh-CN" altLang="en-US" smtClean="0"/>
          </a:p>
        </p:txBody>
      </p:sp>
    </p:spTree>
    <p:extLst>
      <p:ext uri="{BB962C8B-B14F-4D97-AF65-F5344CB8AC3E}">
        <p14:creationId xmlns:p14="http://schemas.microsoft.com/office/powerpoint/2010/main" val="809625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headEnd/>
            <a:tailEnd/>
          </a:ln>
        </p:spPr>
      </p:sp>
      <p:sp>
        <p:nvSpPr>
          <p:cNvPr id="6861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71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5AEFCE-F056-4DF1-9CB2-667218279B6B}" type="slidenum">
              <a:rPr lang="zh-CN" altLang="en-US" smtClean="0"/>
              <a:pPr fontAlgn="base">
                <a:spcBef>
                  <a:spcPct val="0"/>
                </a:spcBef>
                <a:spcAft>
                  <a:spcPct val="0"/>
                </a:spcAft>
                <a:defRPr/>
              </a:pPr>
              <a:t>43</a:t>
            </a:fld>
            <a:endParaRPr lang="zh-CN" altLang="en-US" smtClean="0"/>
          </a:p>
        </p:txBody>
      </p:sp>
    </p:spTree>
    <p:extLst>
      <p:ext uri="{BB962C8B-B14F-4D97-AF65-F5344CB8AC3E}">
        <p14:creationId xmlns:p14="http://schemas.microsoft.com/office/powerpoint/2010/main" val="2928115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p:spPr>
      </p:sp>
      <p:sp>
        <p:nvSpPr>
          <p:cNvPr id="706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71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C2ABCC-7A2E-4366-A88F-76253287BE11}" type="slidenum">
              <a:rPr lang="zh-CN" altLang="en-US" smtClean="0"/>
              <a:pPr fontAlgn="base">
                <a:spcBef>
                  <a:spcPct val="0"/>
                </a:spcBef>
                <a:spcAft>
                  <a:spcPct val="0"/>
                </a:spcAft>
                <a:defRPr/>
              </a:pPr>
              <a:t>44</a:t>
            </a:fld>
            <a:endParaRPr lang="zh-CN" altLang="en-US" smtClean="0"/>
          </a:p>
        </p:txBody>
      </p:sp>
    </p:spTree>
    <p:extLst>
      <p:ext uri="{BB962C8B-B14F-4D97-AF65-F5344CB8AC3E}">
        <p14:creationId xmlns:p14="http://schemas.microsoft.com/office/powerpoint/2010/main" val="3881150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headEnd/>
            <a:tailEnd/>
          </a:ln>
        </p:spPr>
      </p:sp>
      <p:sp>
        <p:nvSpPr>
          <p:cNvPr id="727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734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17B6F4-4721-4E6B-9991-1929B34DB4CE}" type="slidenum">
              <a:rPr lang="zh-CN" altLang="en-US" smtClean="0"/>
              <a:pPr fontAlgn="base">
                <a:spcBef>
                  <a:spcPct val="0"/>
                </a:spcBef>
                <a:spcAft>
                  <a:spcPct val="0"/>
                </a:spcAft>
                <a:defRPr/>
              </a:pPr>
              <a:t>45</a:t>
            </a:fld>
            <a:endParaRPr lang="zh-CN" altLang="en-US" smtClean="0"/>
          </a:p>
        </p:txBody>
      </p:sp>
    </p:spTree>
    <p:extLst>
      <p:ext uri="{BB962C8B-B14F-4D97-AF65-F5344CB8AC3E}">
        <p14:creationId xmlns:p14="http://schemas.microsoft.com/office/powerpoint/2010/main" val="29154604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p:spPr>
      </p:sp>
      <p:sp>
        <p:nvSpPr>
          <p:cNvPr id="7373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83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AEA1D-1114-40C0-8848-855C9964F66F}" type="slidenum">
              <a:rPr lang="zh-CN" altLang="en-US" smtClean="0"/>
              <a:pPr fontAlgn="base">
                <a:spcBef>
                  <a:spcPct val="0"/>
                </a:spcBef>
                <a:spcAft>
                  <a:spcPct val="0"/>
                </a:spcAft>
                <a:defRPr/>
              </a:pPr>
              <a:t>46</a:t>
            </a:fld>
            <a:endParaRPr lang="zh-CN" altLang="en-US" smtClean="0"/>
          </a:p>
        </p:txBody>
      </p:sp>
    </p:spTree>
    <p:extLst>
      <p:ext uri="{BB962C8B-B14F-4D97-AF65-F5344CB8AC3E}">
        <p14:creationId xmlns:p14="http://schemas.microsoft.com/office/powerpoint/2010/main" val="30622667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bwMode="auto">
          <a:noFill/>
          <a:ln>
            <a:solidFill>
              <a:srgbClr val="000000"/>
            </a:solidFill>
            <a:miter lim="800000"/>
            <a:headEnd/>
            <a:tailEnd/>
          </a:ln>
        </p:spPr>
      </p:sp>
      <p:sp>
        <p:nvSpPr>
          <p:cNvPr id="7475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939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D48F55-840A-4587-804F-B64386BF9F50}" type="slidenum">
              <a:rPr lang="zh-CN" altLang="en-US" smtClean="0"/>
              <a:pPr fontAlgn="base">
                <a:spcBef>
                  <a:spcPct val="0"/>
                </a:spcBef>
                <a:spcAft>
                  <a:spcPct val="0"/>
                </a:spcAft>
                <a:defRPr/>
              </a:pPr>
              <a:t>47</a:t>
            </a:fld>
            <a:endParaRPr lang="zh-CN" altLang="en-US" smtClean="0"/>
          </a:p>
        </p:txBody>
      </p:sp>
    </p:spTree>
    <p:extLst>
      <p:ext uri="{BB962C8B-B14F-4D97-AF65-F5344CB8AC3E}">
        <p14:creationId xmlns:p14="http://schemas.microsoft.com/office/powerpoint/2010/main" val="3733627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813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8E6742-F2D4-4A8B-AB33-F878DBB68492}" type="slidenum">
              <a:rPr lang="zh-CN" altLang="en-US" smtClean="0"/>
              <a:pPr fontAlgn="base">
                <a:spcBef>
                  <a:spcPct val="0"/>
                </a:spcBef>
                <a:spcAft>
                  <a:spcPct val="0"/>
                </a:spcAft>
                <a:defRPr/>
              </a:pPr>
              <a:t>12</a:t>
            </a:fld>
            <a:endParaRPr lang="zh-CN" altLang="en-US" smtClean="0"/>
          </a:p>
        </p:txBody>
      </p:sp>
    </p:spTree>
    <p:extLst>
      <p:ext uri="{BB962C8B-B14F-4D97-AF65-F5344CB8AC3E}">
        <p14:creationId xmlns:p14="http://schemas.microsoft.com/office/powerpoint/2010/main" val="37864363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headEnd/>
            <a:tailEnd/>
          </a:ln>
        </p:spPr>
      </p:sp>
      <p:sp>
        <p:nvSpPr>
          <p:cNvPr id="7577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0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405B54-AB2A-43C1-9157-98DDC648AA28}" type="slidenum">
              <a:rPr lang="zh-CN" altLang="en-US" smtClean="0"/>
              <a:pPr fontAlgn="base">
                <a:spcBef>
                  <a:spcPct val="0"/>
                </a:spcBef>
                <a:spcAft>
                  <a:spcPct val="0"/>
                </a:spcAft>
                <a:defRPr/>
              </a:pPr>
              <a:t>48</a:t>
            </a:fld>
            <a:endParaRPr lang="zh-CN" altLang="en-US" smtClean="0"/>
          </a:p>
        </p:txBody>
      </p:sp>
    </p:spTree>
    <p:extLst>
      <p:ext uri="{BB962C8B-B14F-4D97-AF65-F5344CB8AC3E}">
        <p14:creationId xmlns:p14="http://schemas.microsoft.com/office/powerpoint/2010/main" val="4061225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headEnd/>
            <a:tailEnd/>
          </a:ln>
        </p:spPr>
      </p:sp>
      <p:sp>
        <p:nvSpPr>
          <p:cNvPr id="7680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222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3CCA47-C2BF-4764-8623-9B4F49B8D300}" type="slidenum">
              <a:rPr lang="zh-CN" altLang="en-US" smtClean="0"/>
              <a:pPr fontAlgn="base">
                <a:spcBef>
                  <a:spcPct val="0"/>
                </a:spcBef>
                <a:spcAft>
                  <a:spcPct val="0"/>
                </a:spcAft>
                <a:defRPr/>
              </a:pPr>
              <a:t>49</a:t>
            </a:fld>
            <a:endParaRPr lang="zh-CN" altLang="en-US" smtClean="0"/>
          </a:p>
        </p:txBody>
      </p:sp>
    </p:spTree>
    <p:extLst>
      <p:ext uri="{BB962C8B-B14F-4D97-AF65-F5344CB8AC3E}">
        <p14:creationId xmlns:p14="http://schemas.microsoft.com/office/powerpoint/2010/main" val="39466144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325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8F853D-C13E-4514-9A0E-AB4B30AEE908}" type="slidenum">
              <a:rPr lang="zh-CN" altLang="en-US" smtClean="0"/>
              <a:pPr fontAlgn="base">
                <a:spcBef>
                  <a:spcPct val="0"/>
                </a:spcBef>
                <a:spcAft>
                  <a:spcPct val="0"/>
                </a:spcAft>
                <a:defRPr/>
              </a:pPr>
              <a:t>50</a:t>
            </a:fld>
            <a:endParaRPr lang="zh-CN" altLang="en-US" smtClean="0"/>
          </a:p>
        </p:txBody>
      </p:sp>
    </p:spTree>
    <p:extLst>
      <p:ext uri="{BB962C8B-B14F-4D97-AF65-F5344CB8AC3E}">
        <p14:creationId xmlns:p14="http://schemas.microsoft.com/office/powerpoint/2010/main" val="19693233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325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8F853D-C13E-4514-9A0E-AB4B30AEE908}" type="slidenum">
              <a:rPr lang="zh-CN" altLang="en-US" smtClean="0"/>
              <a:pPr fontAlgn="base">
                <a:spcBef>
                  <a:spcPct val="0"/>
                </a:spcBef>
                <a:spcAft>
                  <a:spcPct val="0"/>
                </a:spcAft>
                <a:defRPr/>
              </a:pPr>
              <a:t>51</a:t>
            </a:fld>
            <a:endParaRPr lang="zh-CN" altLang="en-US" smtClean="0"/>
          </a:p>
        </p:txBody>
      </p:sp>
    </p:spTree>
    <p:extLst>
      <p:ext uri="{BB962C8B-B14F-4D97-AF65-F5344CB8AC3E}">
        <p14:creationId xmlns:p14="http://schemas.microsoft.com/office/powerpoint/2010/main" val="19693233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bwMode="auto">
          <a:noFill/>
          <a:ln>
            <a:solidFill>
              <a:srgbClr val="000000"/>
            </a:solidFill>
            <a:miter lim="800000"/>
            <a:headEnd/>
            <a:tailEnd/>
          </a:ln>
        </p:spPr>
      </p:sp>
      <p:sp>
        <p:nvSpPr>
          <p:cNvPr id="7885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3B8545-DA51-446C-BF0E-74DF78B67917}" type="slidenum">
              <a:rPr lang="zh-CN" altLang="en-US" smtClean="0"/>
              <a:pPr fontAlgn="base">
                <a:spcBef>
                  <a:spcPct val="0"/>
                </a:spcBef>
                <a:spcAft>
                  <a:spcPct val="0"/>
                </a:spcAft>
                <a:defRPr/>
              </a:pPr>
              <a:t>52</a:t>
            </a:fld>
            <a:endParaRPr lang="zh-CN" altLang="en-US" smtClean="0"/>
          </a:p>
        </p:txBody>
      </p:sp>
    </p:spTree>
    <p:extLst>
      <p:ext uri="{BB962C8B-B14F-4D97-AF65-F5344CB8AC3E}">
        <p14:creationId xmlns:p14="http://schemas.microsoft.com/office/powerpoint/2010/main" val="30236889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noFill/>
          <a:ln>
            <a:solidFill>
              <a:srgbClr val="000000"/>
            </a:solidFill>
            <a:miter lim="800000"/>
            <a:headEnd/>
            <a:tailEnd/>
          </a:ln>
        </p:spPr>
      </p:sp>
      <p:sp>
        <p:nvSpPr>
          <p:cNvPr id="798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B3CD52-C56F-4003-93DD-AA4754C8ACD1}" type="slidenum">
              <a:rPr lang="zh-CN" altLang="en-US" smtClean="0"/>
              <a:pPr fontAlgn="base">
                <a:spcBef>
                  <a:spcPct val="0"/>
                </a:spcBef>
                <a:spcAft>
                  <a:spcPct val="0"/>
                </a:spcAft>
                <a:defRPr/>
              </a:pPr>
              <a:t>53</a:t>
            </a:fld>
            <a:endParaRPr lang="zh-CN" altLang="en-US" smtClean="0"/>
          </a:p>
        </p:txBody>
      </p:sp>
    </p:spTree>
    <p:extLst>
      <p:ext uri="{BB962C8B-B14F-4D97-AF65-F5344CB8AC3E}">
        <p14:creationId xmlns:p14="http://schemas.microsoft.com/office/powerpoint/2010/main" val="27847933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noFill/>
          <a:ln>
            <a:solidFill>
              <a:srgbClr val="000000"/>
            </a:solidFill>
            <a:miter lim="800000"/>
            <a:headEnd/>
            <a:tailEnd/>
          </a:ln>
        </p:spPr>
      </p:sp>
      <p:sp>
        <p:nvSpPr>
          <p:cNvPr id="798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B3CD52-C56F-4003-93DD-AA4754C8ACD1}" type="slidenum">
              <a:rPr lang="zh-CN" altLang="en-US" smtClean="0"/>
              <a:pPr fontAlgn="base">
                <a:spcBef>
                  <a:spcPct val="0"/>
                </a:spcBef>
                <a:spcAft>
                  <a:spcPct val="0"/>
                </a:spcAft>
                <a:defRPr/>
              </a:pPr>
              <a:t>54</a:t>
            </a:fld>
            <a:endParaRPr lang="zh-CN" altLang="en-US" smtClean="0"/>
          </a:p>
        </p:txBody>
      </p:sp>
    </p:spTree>
    <p:extLst>
      <p:ext uri="{BB962C8B-B14F-4D97-AF65-F5344CB8AC3E}">
        <p14:creationId xmlns:p14="http://schemas.microsoft.com/office/powerpoint/2010/main" val="27847933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bwMode="auto">
          <a:noFill/>
          <a:ln>
            <a:solidFill>
              <a:srgbClr val="000000"/>
            </a:solidFill>
            <a:miter lim="800000"/>
            <a:headEnd/>
            <a:tailEnd/>
          </a:ln>
        </p:spPr>
      </p:sp>
      <p:sp>
        <p:nvSpPr>
          <p:cNvPr id="808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b="1" smtClean="0"/>
          </a:p>
        </p:txBody>
      </p:sp>
      <p:sp>
        <p:nvSpPr>
          <p:cNvPr id="6042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B1DBCF-97E6-4D25-AAF8-46A26DE8F38B}" type="slidenum">
              <a:rPr lang="zh-CN" altLang="en-US" smtClean="0"/>
              <a:pPr fontAlgn="base">
                <a:spcBef>
                  <a:spcPct val="0"/>
                </a:spcBef>
                <a:spcAft>
                  <a:spcPct val="0"/>
                </a:spcAft>
                <a:defRPr/>
              </a:pPr>
              <a:t>55</a:t>
            </a:fld>
            <a:endParaRPr lang="zh-CN" altLang="en-US" smtClean="0"/>
          </a:p>
        </p:txBody>
      </p:sp>
    </p:spTree>
    <p:extLst>
      <p:ext uri="{BB962C8B-B14F-4D97-AF65-F5344CB8AC3E}">
        <p14:creationId xmlns:p14="http://schemas.microsoft.com/office/powerpoint/2010/main" val="30598750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p:spPr>
      </p:sp>
      <p:sp>
        <p:nvSpPr>
          <p:cNvPr id="819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dirty="0" smtClean="0"/>
              <a:t>注意：同时输入两个词检索，当中不加逻辑符号，默认是“或”的关系</a:t>
            </a:r>
          </a:p>
        </p:txBody>
      </p:sp>
      <p:sp>
        <p:nvSpPr>
          <p:cNvPr id="6144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DB6E0C-ECA8-44EE-8797-E5E7D7743182}" type="slidenum">
              <a:rPr lang="zh-CN" altLang="en-US" smtClean="0"/>
              <a:pPr fontAlgn="base">
                <a:spcBef>
                  <a:spcPct val="0"/>
                </a:spcBef>
                <a:spcAft>
                  <a:spcPct val="0"/>
                </a:spcAft>
                <a:defRPr/>
              </a:pPr>
              <a:t>57</a:t>
            </a:fld>
            <a:endParaRPr lang="zh-CN" altLang="en-US" smtClean="0"/>
          </a:p>
        </p:txBody>
      </p:sp>
    </p:spTree>
    <p:extLst>
      <p:ext uri="{BB962C8B-B14F-4D97-AF65-F5344CB8AC3E}">
        <p14:creationId xmlns:p14="http://schemas.microsoft.com/office/powerpoint/2010/main" val="3164673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注意：检索结果是文章或章节链接，而没有电子书、期刊或会议的总页面链接</a:t>
            </a:r>
          </a:p>
        </p:txBody>
      </p:sp>
      <p:sp>
        <p:nvSpPr>
          <p:cNvPr id="6246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7B7DFB-F79A-4E61-8658-8D306F334C82}" type="slidenum">
              <a:rPr lang="zh-CN" altLang="en-US" smtClean="0"/>
              <a:pPr fontAlgn="base">
                <a:spcBef>
                  <a:spcPct val="0"/>
                </a:spcBef>
                <a:spcAft>
                  <a:spcPct val="0"/>
                </a:spcAft>
                <a:defRPr/>
              </a:pPr>
              <a:t>58</a:t>
            </a:fld>
            <a:endParaRPr lang="zh-CN" altLang="en-US" smtClean="0"/>
          </a:p>
        </p:txBody>
      </p:sp>
    </p:spTree>
    <p:extLst>
      <p:ext uri="{BB962C8B-B14F-4D97-AF65-F5344CB8AC3E}">
        <p14:creationId xmlns:p14="http://schemas.microsoft.com/office/powerpoint/2010/main" val="483916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915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5C7AE-085C-4A93-978A-3CF70858426C}" type="slidenum">
              <a:rPr lang="zh-CN" altLang="en-US" smtClean="0"/>
              <a:pPr fontAlgn="base">
                <a:spcBef>
                  <a:spcPct val="0"/>
                </a:spcBef>
                <a:spcAft>
                  <a:spcPct val="0"/>
                </a:spcAft>
                <a:defRPr/>
              </a:pPr>
              <a:t>13</a:t>
            </a:fld>
            <a:endParaRPr lang="zh-CN" altLang="en-US" smtClean="0"/>
          </a:p>
        </p:txBody>
      </p:sp>
    </p:spTree>
    <p:extLst>
      <p:ext uri="{BB962C8B-B14F-4D97-AF65-F5344CB8AC3E}">
        <p14:creationId xmlns:p14="http://schemas.microsoft.com/office/powerpoint/2010/main" val="17888396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注意：检索结果是文章或章节链接，而没有电子书、期刊或会议的总页面链接</a:t>
            </a:r>
          </a:p>
        </p:txBody>
      </p:sp>
      <p:sp>
        <p:nvSpPr>
          <p:cNvPr id="6246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7B7DFB-F79A-4E61-8658-8D306F334C82}" type="slidenum">
              <a:rPr lang="zh-CN" altLang="en-US" smtClean="0"/>
              <a:pPr fontAlgn="base">
                <a:spcBef>
                  <a:spcPct val="0"/>
                </a:spcBef>
                <a:spcAft>
                  <a:spcPct val="0"/>
                </a:spcAft>
                <a:defRPr/>
              </a:pPr>
              <a:t>59</a:t>
            </a:fld>
            <a:endParaRPr lang="zh-CN" altLang="en-US" smtClean="0"/>
          </a:p>
        </p:txBody>
      </p:sp>
    </p:spTree>
    <p:extLst>
      <p:ext uri="{BB962C8B-B14F-4D97-AF65-F5344CB8AC3E}">
        <p14:creationId xmlns:p14="http://schemas.microsoft.com/office/powerpoint/2010/main" val="16082367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headEnd/>
            <a:tailEnd/>
          </a:ln>
        </p:spPr>
      </p:sp>
      <p:sp>
        <p:nvSpPr>
          <p:cNvPr id="839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dirty="0" smtClean="0"/>
              <a:t>用单位的邮编检索 作为检索发文作者单位的方法</a:t>
            </a:r>
          </a:p>
        </p:txBody>
      </p:sp>
      <p:sp>
        <p:nvSpPr>
          <p:cNvPr id="6349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053346-E91C-44B6-B700-64403F9DF78B}" type="slidenum">
              <a:rPr lang="zh-CN" altLang="en-US" smtClean="0"/>
              <a:pPr fontAlgn="base">
                <a:spcBef>
                  <a:spcPct val="0"/>
                </a:spcBef>
                <a:spcAft>
                  <a:spcPct val="0"/>
                </a:spcAft>
                <a:defRPr/>
              </a:pPr>
              <a:t>60</a:t>
            </a:fld>
            <a:endParaRPr lang="zh-CN" altLang="en-US" smtClean="0"/>
          </a:p>
        </p:txBody>
      </p:sp>
    </p:spTree>
    <p:extLst>
      <p:ext uri="{BB962C8B-B14F-4D97-AF65-F5344CB8AC3E}">
        <p14:creationId xmlns:p14="http://schemas.microsoft.com/office/powerpoint/2010/main" val="2400495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bwMode="auto">
          <a:noFill/>
          <a:ln>
            <a:solidFill>
              <a:srgbClr val="000000"/>
            </a:solidFill>
            <a:miter lim="800000"/>
            <a:headEnd/>
            <a:tailEnd/>
          </a:ln>
        </p:spPr>
      </p:sp>
      <p:sp>
        <p:nvSpPr>
          <p:cNvPr id="890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861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54C2CD-C89D-42D0-BABA-A33622E387DE}" type="slidenum">
              <a:rPr lang="zh-CN" altLang="en-US" smtClean="0"/>
              <a:pPr fontAlgn="base">
                <a:spcBef>
                  <a:spcPct val="0"/>
                </a:spcBef>
                <a:spcAft>
                  <a:spcPct val="0"/>
                </a:spcAft>
                <a:defRPr/>
              </a:pPr>
              <a:t>61</a:t>
            </a:fld>
            <a:endParaRPr lang="zh-CN" altLang="en-US" smtClean="0"/>
          </a:p>
        </p:txBody>
      </p:sp>
    </p:spTree>
    <p:extLst>
      <p:ext uri="{BB962C8B-B14F-4D97-AF65-F5344CB8AC3E}">
        <p14:creationId xmlns:p14="http://schemas.microsoft.com/office/powerpoint/2010/main" val="39517673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t>http://journaltool.asme.org/Content/AuthorResources.cfm</a:t>
            </a:r>
            <a:endParaRPr lang="zh-CN" altLang="en-US" smtClean="0"/>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67</a:t>
            </a:fld>
            <a:endParaRPr lang="zh-CN" altLang="en-US" smtClean="0"/>
          </a:p>
        </p:txBody>
      </p:sp>
    </p:spTree>
    <p:extLst>
      <p:ext uri="{BB962C8B-B14F-4D97-AF65-F5344CB8AC3E}">
        <p14:creationId xmlns:p14="http://schemas.microsoft.com/office/powerpoint/2010/main" val="10068911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t>http://journaltool.asme.org/Content/AuthorResources.cfm</a:t>
            </a:r>
            <a:endParaRPr lang="zh-CN" altLang="en-US" smtClean="0"/>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68</a:t>
            </a:fld>
            <a:endParaRPr lang="zh-CN" altLang="en-US" smtClean="0"/>
          </a:p>
        </p:txBody>
      </p:sp>
    </p:spTree>
    <p:extLst>
      <p:ext uri="{BB962C8B-B14F-4D97-AF65-F5344CB8AC3E}">
        <p14:creationId xmlns:p14="http://schemas.microsoft.com/office/powerpoint/2010/main" val="42402221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t>http://journaltool.asme.org/Content/AuthorResources.cfm</a:t>
            </a:r>
            <a:endParaRPr lang="zh-CN" altLang="en-US" smtClean="0"/>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69</a:t>
            </a:fld>
            <a:endParaRPr lang="zh-CN" altLang="en-US" smtClean="0"/>
          </a:p>
        </p:txBody>
      </p:sp>
    </p:spTree>
    <p:extLst>
      <p:ext uri="{BB962C8B-B14F-4D97-AF65-F5344CB8AC3E}">
        <p14:creationId xmlns:p14="http://schemas.microsoft.com/office/powerpoint/2010/main" val="17333111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dirty="0" smtClean="0"/>
              <a:t>参加</a:t>
            </a:r>
            <a:r>
              <a:rPr lang="en-US" altLang="zh-CN" dirty="0" smtClean="0"/>
              <a:t>ASME</a:t>
            </a:r>
            <a:r>
              <a:rPr lang="zh-CN" altLang="en-US" dirty="0" smtClean="0"/>
              <a:t>学术会议，除了能在更大的读者群中展示自己的阶段性研究成果、结交志同道合的研究人员，还能获得在</a:t>
            </a:r>
            <a:r>
              <a:rPr lang="en-US" altLang="zh-CN" dirty="0" smtClean="0"/>
              <a:t>ASME</a:t>
            </a:r>
            <a:r>
              <a:rPr lang="zh-CN" altLang="en-US" dirty="0" smtClean="0"/>
              <a:t>会议录发表全文的资格（非参会作者只能发表海报或摘要，并且不被</a:t>
            </a:r>
            <a:r>
              <a:rPr lang="en-US" altLang="zh-CN" dirty="0" smtClean="0"/>
              <a:t>ASME</a:t>
            </a:r>
            <a:r>
              <a:rPr lang="en-US" altLang="zh-CN" baseline="0" dirty="0" smtClean="0"/>
              <a:t> Digital Collection</a:t>
            </a:r>
            <a:r>
              <a:rPr lang="zh-CN" altLang="en-US" baseline="0" dirty="0" smtClean="0"/>
              <a:t>收录</a:t>
            </a:r>
            <a:r>
              <a:rPr lang="zh-CN" altLang="en-US" dirty="0" smtClean="0"/>
              <a:t>）</a:t>
            </a:r>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70</a:t>
            </a:fld>
            <a:endParaRPr lang="zh-CN" altLang="en-US" smtClean="0"/>
          </a:p>
        </p:txBody>
      </p:sp>
    </p:spTree>
    <p:extLst>
      <p:ext uri="{BB962C8B-B14F-4D97-AF65-F5344CB8AC3E}">
        <p14:creationId xmlns:p14="http://schemas.microsoft.com/office/powerpoint/2010/main" val="2656258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71</a:t>
            </a:fld>
            <a:endParaRPr lang="zh-CN" altLang="en-US" smtClean="0"/>
          </a:p>
        </p:txBody>
      </p:sp>
    </p:spTree>
    <p:extLst>
      <p:ext uri="{BB962C8B-B14F-4D97-AF65-F5344CB8AC3E}">
        <p14:creationId xmlns:p14="http://schemas.microsoft.com/office/powerpoint/2010/main" val="40213859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72</a:t>
            </a:fld>
            <a:endParaRPr lang="zh-CN" altLang="en-US" smtClean="0"/>
          </a:p>
        </p:txBody>
      </p:sp>
    </p:spTree>
    <p:extLst>
      <p:ext uri="{BB962C8B-B14F-4D97-AF65-F5344CB8AC3E}">
        <p14:creationId xmlns:p14="http://schemas.microsoft.com/office/powerpoint/2010/main" val="40213859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73</a:t>
            </a:fld>
            <a:endParaRPr lang="zh-CN" altLang="en-US" smtClean="0"/>
          </a:p>
        </p:txBody>
      </p:sp>
    </p:spTree>
    <p:extLst>
      <p:ext uri="{BB962C8B-B14F-4D97-AF65-F5344CB8AC3E}">
        <p14:creationId xmlns:p14="http://schemas.microsoft.com/office/powerpoint/2010/main" val="1264600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915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5C7AE-085C-4A93-978A-3CF70858426C}" type="slidenum">
              <a:rPr lang="zh-CN" altLang="en-US" smtClean="0"/>
              <a:pPr fontAlgn="base">
                <a:spcBef>
                  <a:spcPct val="0"/>
                </a:spcBef>
                <a:spcAft>
                  <a:spcPct val="0"/>
                </a:spcAft>
                <a:defRPr/>
              </a:pPr>
              <a:t>14</a:t>
            </a:fld>
            <a:endParaRPr lang="zh-CN" altLang="en-US" smtClean="0"/>
          </a:p>
        </p:txBody>
      </p:sp>
    </p:spTree>
    <p:extLst>
      <p:ext uri="{BB962C8B-B14F-4D97-AF65-F5344CB8AC3E}">
        <p14:creationId xmlns:p14="http://schemas.microsoft.com/office/powerpoint/2010/main" val="42834127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p:spPr>
      </p:sp>
      <p:sp>
        <p:nvSpPr>
          <p:cNvPr id="901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963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54C1F7-514A-4CE3-8F40-9B18B2AE926C}" type="slidenum">
              <a:rPr lang="zh-CN" altLang="en-US" smtClean="0"/>
              <a:pPr fontAlgn="base">
                <a:spcBef>
                  <a:spcPct val="0"/>
                </a:spcBef>
                <a:spcAft>
                  <a:spcPct val="0"/>
                </a:spcAft>
                <a:defRPr/>
              </a:pPr>
              <a:t>74</a:t>
            </a:fld>
            <a:endParaRPr lang="zh-CN" altLang="en-US" smtClean="0"/>
          </a:p>
        </p:txBody>
      </p:sp>
    </p:spTree>
    <p:extLst>
      <p:ext uri="{BB962C8B-B14F-4D97-AF65-F5344CB8AC3E}">
        <p14:creationId xmlns:p14="http://schemas.microsoft.com/office/powerpoint/2010/main" val="37071393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278EC-7F72-4285-8F6D-9EFB4323AF72}" type="slidenum">
              <a:rPr lang="en-US" altLang="zh-CN"/>
              <a:pPr/>
              <a:t>75</a:t>
            </a:fld>
            <a:endParaRPr lang="en-US" altLang="zh-CN"/>
          </a:p>
        </p:txBody>
      </p:sp>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8148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915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5C7AE-085C-4A93-978A-3CF70858426C}" type="slidenum">
              <a:rPr lang="zh-CN" altLang="en-US" smtClean="0"/>
              <a:pPr fontAlgn="base">
                <a:spcBef>
                  <a:spcPct val="0"/>
                </a:spcBef>
                <a:spcAft>
                  <a:spcPct val="0"/>
                </a:spcAft>
                <a:defRPr/>
              </a:pPr>
              <a:t>15</a:t>
            </a:fld>
            <a:endParaRPr lang="zh-CN" altLang="en-US" smtClean="0"/>
          </a:p>
        </p:txBody>
      </p:sp>
    </p:spTree>
    <p:extLst>
      <p:ext uri="{BB962C8B-B14F-4D97-AF65-F5344CB8AC3E}">
        <p14:creationId xmlns:p14="http://schemas.microsoft.com/office/powerpoint/2010/main" val="1058721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915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5C7AE-085C-4A93-978A-3CF70858426C}" type="slidenum">
              <a:rPr lang="zh-CN" altLang="en-US" smtClean="0"/>
              <a:pPr fontAlgn="base">
                <a:spcBef>
                  <a:spcPct val="0"/>
                </a:spcBef>
                <a:spcAft>
                  <a:spcPct val="0"/>
                </a:spcAft>
                <a:defRPr/>
              </a:pPr>
              <a:t>16</a:t>
            </a:fld>
            <a:endParaRPr lang="zh-CN" altLang="en-US" smtClean="0"/>
          </a:p>
        </p:txBody>
      </p:sp>
    </p:spTree>
    <p:extLst>
      <p:ext uri="{BB962C8B-B14F-4D97-AF65-F5344CB8AC3E}">
        <p14:creationId xmlns:p14="http://schemas.microsoft.com/office/powerpoint/2010/main" val="2123826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p:spPr>
      </p:sp>
      <p:sp>
        <p:nvSpPr>
          <p:cNvPr id="4608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27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8C9EAC-BF15-4364-BA15-2BEAF12DAC07}" type="slidenum">
              <a:rPr lang="zh-CN" altLang="en-US" smtClean="0"/>
              <a:pPr fontAlgn="base">
                <a:spcBef>
                  <a:spcPct val="0"/>
                </a:spcBef>
                <a:spcAft>
                  <a:spcPct val="0"/>
                </a:spcAft>
                <a:defRPr/>
              </a:pPr>
              <a:t>17</a:t>
            </a:fld>
            <a:endParaRPr lang="zh-CN" altLang="en-US" smtClean="0"/>
          </a:p>
        </p:txBody>
      </p:sp>
    </p:spTree>
    <p:extLst>
      <p:ext uri="{BB962C8B-B14F-4D97-AF65-F5344CB8AC3E}">
        <p14:creationId xmlns:p14="http://schemas.microsoft.com/office/powerpoint/2010/main" val="1145649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2021/1/13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journaltool.asme.org/home/JournalDescriptions.cfm?JournalID=37&amp;Journal=JAV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journaltool.asme.org/home/JournalDescriptions.cfm?JournalID=35&amp;Journal=ALDS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asmeconferences.org/ht2013/" TargetMode="External"/><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hyperlink" Target="http://www.asmeconferences.org/te2013/" TargetMode="Externa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proceedings.asmedigitalcollection.asme.org/volume.aspx?volumeid=18107" TargetMode="External"/><Relationship Id="rId13" Type="http://schemas.openxmlformats.org/officeDocument/2006/relationships/hyperlink" Target="http://proceedings.asmedigitalcollection.asme.org/volume.aspx?volumeid=18114" TargetMode="External"/><Relationship Id="rId18" Type="http://schemas.openxmlformats.org/officeDocument/2006/relationships/hyperlink" Target="http://proceedings.asmedigitalcollection.asme.org/volume.aspx?volumeid=18119" TargetMode="External"/><Relationship Id="rId3" Type="http://schemas.openxmlformats.org/officeDocument/2006/relationships/hyperlink" Target="https://www.asme.org/events/imece/program/schedule-of-events" TargetMode="External"/><Relationship Id="rId7" Type="http://schemas.openxmlformats.org/officeDocument/2006/relationships/hyperlink" Target="http://proceedings.asmedigitalcollection.asme.org/volume.aspx?volumeid=18106" TargetMode="External"/><Relationship Id="rId12" Type="http://schemas.openxmlformats.org/officeDocument/2006/relationships/hyperlink" Target="http://proceedings.asmedigitalcollection.asme.org/volume.aspx?volumeid=18113" TargetMode="External"/><Relationship Id="rId17" Type="http://schemas.openxmlformats.org/officeDocument/2006/relationships/hyperlink" Target="http://proceedings.asmedigitalcollection.asme.org/volume.aspx?volumeid=18118" TargetMode="External"/><Relationship Id="rId2" Type="http://schemas.openxmlformats.org/officeDocument/2006/relationships/notesSlide" Target="../notesSlides/notesSlide22.xml"/><Relationship Id="rId16" Type="http://schemas.openxmlformats.org/officeDocument/2006/relationships/hyperlink" Target="http://proceedings.asmedigitalcollection.asme.org/volume.aspx?volumeid=18117" TargetMode="External"/><Relationship Id="rId1" Type="http://schemas.openxmlformats.org/officeDocument/2006/relationships/slideLayout" Target="../slideLayouts/slideLayout1.xml"/><Relationship Id="rId6" Type="http://schemas.openxmlformats.org/officeDocument/2006/relationships/hyperlink" Target="http://proceedings.asmedigitalcollection.asme.org/volume.aspx?volumeid=18105" TargetMode="External"/><Relationship Id="rId11" Type="http://schemas.openxmlformats.org/officeDocument/2006/relationships/hyperlink" Target="http://proceedings.asmedigitalcollection.asme.org/volume.aspx?volumeid=18112" TargetMode="External"/><Relationship Id="rId5" Type="http://schemas.openxmlformats.org/officeDocument/2006/relationships/hyperlink" Target="http://proceedings.asmedigitalcollection.asme.org/volume.aspx?volumeid=18104" TargetMode="External"/><Relationship Id="rId15" Type="http://schemas.openxmlformats.org/officeDocument/2006/relationships/hyperlink" Target="http://proceedings.asmedigitalcollection.asme.org/volume.aspx?volumeid=18116" TargetMode="External"/><Relationship Id="rId10" Type="http://schemas.openxmlformats.org/officeDocument/2006/relationships/hyperlink" Target="http://proceedings.asmedigitalcollection.asme.org/volume.aspx?volumeid=18111" TargetMode="External"/><Relationship Id="rId4" Type="http://schemas.openxmlformats.org/officeDocument/2006/relationships/image" Target="../media/image36.png"/><Relationship Id="rId9" Type="http://schemas.openxmlformats.org/officeDocument/2006/relationships/hyperlink" Target="http://proceedings.asmedigitalcollection.asme.org/volume.aspx?volumeid=18109" TargetMode="External"/><Relationship Id="rId14" Type="http://schemas.openxmlformats.org/officeDocument/2006/relationships/hyperlink" Target="http://proceedings.asmedigitalcollection.asme.org/volume.aspx?volumeid=18115"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proceedings.asmedigitalcollection.asme.org/volume.aspx?volumeid=18385"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asmedigitalcollection.asme.org/"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asmedigitalcollection.asme.org/" TargetMode="External"/><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asmedigitalcollection.asme.org/journals"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6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hyperlink" Target="journaltool.asme.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7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www.igroup.com.cn/" TargetMode="External"/><Relationship Id="rId2" Type="http://schemas.openxmlformats.org/officeDocument/2006/relationships/hyperlink" Target="mailto:info@igroup.com.cn"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PPT模板.jpg"/>
          <p:cNvPicPr>
            <a:picLocks noGrp="1" noChangeAspect="1"/>
          </p:cNvPicPr>
          <p:nvPr>
            <p:ph idx="1"/>
          </p:nvPr>
        </p:nvPicPr>
        <p:blipFill>
          <a:blip r:embed="rId2" cstate="print"/>
          <a:stretch>
            <a:fillRect/>
          </a:stretch>
        </p:blipFill>
        <p:spPr>
          <a:xfrm>
            <a:off x="0" y="-24"/>
            <a:ext cx="9144000" cy="6857798"/>
          </a:xfrm>
        </p:spPr>
      </p:pic>
      <p:sp>
        <p:nvSpPr>
          <p:cNvPr id="2" name="标题 1"/>
          <p:cNvSpPr>
            <a:spLocks noGrp="1"/>
          </p:cNvSpPr>
          <p:nvPr>
            <p:ph type="title"/>
          </p:nvPr>
        </p:nvSpPr>
        <p:spPr>
          <a:xfrm>
            <a:off x="2627784" y="2507716"/>
            <a:ext cx="6516216" cy="1857388"/>
          </a:xfrm>
          <a:solidFill>
            <a:schemeClr val="bg1">
              <a:alpha val="50000"/>
            </a:schemeClr>
          </a:solidFill>
        </p:spPr>
        <p:txBody>
          <a:bodyPr>
            <a:normAutofit fontScale="90000"/>
          </a:bodyPr>
          <a:lstStyle/>
          <a:p>
            <a:pPr>
              <a:lnSpc>
                <a:spcPct val="150000"/>
              </a:lnSpc>
            </a:pPr>
            <a:r>
              <a:rPr lang="en-US" altLang="zh-CN" sz="3200" b="1" kern="0" dirty="0" smtClean="0">
                <a:latin typeface="微软雅黑" pitchFamily="34" charset="-122"/>
                <a:ea typeface="微软雅黑" pitchFamily="34" charset="-122"/>
              </a:rPr>
              <a:t>ASME</a:t>
            </a:r>
            <a:r>
              <a:rPr lang="zh-CN" altLang="en-US" sz="3200" b="1" kern="0" dirty="0" smtClean="0">
                <a:latin typeface="微软雅黑" pitchFamily="34" charset="-122"/>
                <a:ea typeface="微软雅黑" pitchFamily="34" charset="-122"/>
              </a:rPr>
              <a:t>（美国机械工程师学会）数据库</a:t>
            </a:r>
            <a:r>
              <a:rPr lang="en-US" altLang="zh-CN" sz="3200" b="1" kern="0" dirty="0" smtClean="0">
                <a:latin typeface="微软雅黑" pitchFamily="34" charset="-122"/>
                <a:ea typeface="微软雅黑" pitchFamily="34" charset="-122"/>
              </a:rPr>
              <a:t/>
            </a:r>
            <a:br>
              <a:rPr lang="en-US" altLang="zh-CN" sz="3200" b="1" kern="0" dirty="0" smtClean="0">
                <a:latin typeface="微软雅黑" pitchFamily="34" charset="-122"/>
                <a:ea typeface="微软雅黑" pitchFamily="34" charset="-122"/>
              </a:rPr>
            </a:br>
            <a:r>
              <a:rPr lang="zh-CN" altLang="en-US" sz="3200" b="1" kern="0" dirty="0" smtClean="0">
                <a:latin typeface="微软雅黑" pitchFamily="34" charset="-122"/>
                <a:ea typeface="微软雅黑" pitchFamily="34" charset="-122"/>
              </a:rPr>
              <a:t>使用指南</a:t>
            </a:r>
            <a:endParaRPr lang="zh-CN" altLang="en-US" sz="32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755576" y="2564904"/>
            <a:ext cx="6552728" cy="2416046"/>
          </a:xfrm>
          <a:prstGeom prst="rect">
            <a:avLst/>
          </a:prstGeom>
          <a:noFill/>
          <a:ln w="9525">
            <a:noFill/>
            <a:miter lim="800000"/>
            <a:headEnd/>
            <a:tailEnd/>
          </a:ln>
        </p:spPr>
        <p:txBody>
          <a:bodyPr wrap="square">
            <a:spAutoFit/>
          </a:bodyPr>
          <a:lstStyle/>
          <a:p>
            <a:pPr>
              <a:spcAft>
                <a:spcPts val="600"/>
              </a:spcAft>
            </a:pP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 </a:t>
            </a:r>
            <a:r>
              <a:rPr lang="zh-CN" altLang="en-US" dirty="0">
                <a:latin typeface="微软雅黑" pitchFamily="34" charset="-122"/>
                <a:ea typeface="微软雅黑" pitchFamily="34" charset="-122"/>
              </a:rPr>
              <a:t>基础工程</a:t>
            </a:r>
            <a:endParaRPr lang="en-US" altLang="zh-CN" dirty="0">
              <a:latin typeface="微软雅黑" pitchFamily="34" charset="-122"/>
              <a:ea typeface="微软雅黑" pitchFamily="34" charset="-122"/>
            </a:endParaRPr>
          </a:p>
          <a:p>
            <a:pPr>
              <a:spcAft>
                <a:spcPts val="600"/>
              </a:spcAft>
            </a:pPr>
            <a:r>
              <a:rPr lang="zh-CN" altLang="en-US" dirty="0">
                <a:latin typeface="微软雅黑" pitchFamily="34" charset="-122"/>
                <a:ea typeface="微软雅黑" pitchFamily="34" charset="-122"/>
              </a:rPr>
              <a:t>能量转换、能源、环境、运输、一般工程学、材料和结构</a:t>
            </a:r>
            <a:endParaRPr lang="en-US" altLang="zh-CN" dirty="0">
              <a:latin typeface="微软雅黑" pitchFamily="34" charset="-122"/>
              <a:ea typeface="微软雅黑" pitchFamily="34" charset="-122"/>
            </a:endParaRPr>
          </a:p>
          <a:p>
            <a:pPr>
              <a:spcAft>
                <a:spcPts val="600"/>
              </a:spcAft>
            </a:pPr>
            <a:r>
              <a:rPr lang="en-US" altLang="zh-CN" dirty="0" smtClean="0">
                <a:latin typeface="微软雅黑" pitchFamily="34" charset="-122"/>
                <a:ea typeface="微软雅黑" pitchFamily="34" charset="-122"/>
              </a:rPr>
              <a:t>2. </a:t>
            </a:r>
            <a:r>
              <a:rPr lang="zh-CN" altLang="en-US" dirty="0" smtClean="0">
                <a:latin typeface="微软雅黑" pitchFamily="34" charset="-122"/>
                <a:ea typeface="微软雅黑" pitchFamily="34" charset="-122"/>
              </a:rPr>
              <a:t>制造工程</a:t>
            </a:r>
            <a:endParaRPr lang="en-US" altLang="zh-CN" dirty="0">
              <a:latin typeface="微软雅黑" pitchFamily="34" charset="-122"/>
              <a:ea typeface="微软雅黑" pitchFamily="34" charset="-122"/>
            </a:endParaRPr>
          </a:p>
          <a:p>
            <a:pPr>
              <a:spcAft>
                <a:spcPts val="600"/>
              </a:spcAft>
            </a:pPr>
            <a:r>
              <a:rPr lang="zh-CN" altLang="en-US" dirty="0">
                <a:latin typeface="微软雅黑" pitchFamily="34" charset="-122"/>
                <a:ea typeface="微软雅黑" pitchFamily="34" charset="-122"/>
              </a:rPr>
              <a:t>材料储运、设备工程和维护、加工产业、制造工程、纺织工程</a:t>
            </a:r>
            <a:endParaRPr lang="en-US" altLang="zh-CN" dirty="0">
              <a:latin typeface="微软雅黑" pitchFamily="34" charset="-122"/>
              <a:ea typeface="微软雅黑" pitchFamily="34" charset="-122"/>
            </a:endParaRPr>
          </a:p>
          <a:p>
            <a:pPr>
              <a:spcAft>
                <a:spcPts val="600"/>
              </a:spcAft>
            </a:pP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 </a:t>
            </a:r>
            <a:r>
              <a:rPr lang="zh-CN" altLang="en-US" dirty="0">
                <a:latin typeface="微软雅黑" pitchFamily="34" charset="-122"/>
                <a:ea typeface="微软雅黑" pitchFamily="34" charset="-122"/>
              </a:rPr>
              <a:t>系统</a:t>
            </a:r>
            <a:r>
              <a:rPr lang="en-US" altLang="zh-CN" dirty="0">
                <a:latin typeface="微软雅黑" pitchFamily="34" charset="-122"/>
                <a:ea typeface="微软雅黑" pitchFamily="34" charset="-122"/>
              </a:rPr>
              <a:t>&amp;</a:t>
            </a:r>
            <a:r>
              <a:rPr lang="zh-CN" altLang="en-US" dirty="0">
                <a:latin typeface="微软雅黑" pitchFamily="34" charset="-122"/>
                <a:ea typeface="微软雅黑" pitchFamily="34" charset="-122"/>
              </a:rPr>
              <a:t>设计</a:t>
            </a:r>
            <a:endParaRPr lang="en-US" altLang="zh-CN" dirty="0">
              <a:latin typeface="微软雅黑" pitchFamily="34" charset="-122"/>
              <a:ea typeface="微软雅黑" pitchFamily="34" charset="-122"/>
            </a:endParaRPr>
          </a:p>
          <a:p>
            <a:pPr>
              <a:spcAft>
                <a:spcPts val="600"/>
              </a:spcAft>
            </a:pPr>
            <a:r>
              <a:rPr lang="zh-CN" altLang="en-US" dirty="0">
                <a:latin typeface="微软雅黑" pitchFamily="34" charset="-122"/>
                <a:ea typeface="微软雅黑" pitchFamily="34" charset="-122"/>
              </a:rPr>
              <a:t>计算机在工程中的应用、信息存储和处理系统、设计工程、动力系统和控制、电气和电子封装、机电一体化、流体</a:t>
            </a:r>
            <a:r>
              <a:rPr lang="zh-CN" altLang="en-US" dirty="0" smtClean="0">
                <a:latin typeface="微软雅黑" pitchFamily="34" charset="-122"/>
                <a:ea typeface="微软雅黑" pitchFamily="34" charset="-122"/>
              </a:rPr>
              <a:t>动力系统</a:t>
            </a:r>
            <a:endParaRPr lang="en-US" altLang="zh-CN" dirty="0">
              <a:latin typeface="微软雅黑" pitchFamily="34" charset="-122"/>
              <a:ea typeface="微软雅黑" pitchFamily="34" charset="-122"/>
            </a:endParaRPr>
          </a:p>
        </p:txBody>
      </p:sp>
      <p:sp>
        <p:nvSpPr>
          <p:cNvPr id="7" name="Content Placeholder 2"/>
          <p:cNvSpPr txBox="1">
            <a:spLocks/>
          </p:cNvSpPr>
          <p:nvPr/>
        </p:nvSpPr>
        <p:spPr bwMode="auto">
          <a:xfrm>
            <a:off x="754335" y="2060848"/>
            <a:ext cx="7058025" cy="504056"/>
          </a:xfrm>
          <a:prstGeom prst="rect">
            <a:avLst/>
          </a:prstGeom>
          <a:noFill/>
          <a:ln w="9525">
            <a:noFill/>
            <a:miter lim="800000"/>
            <a:headEnd/>
            <a:tailEnd/>
          </a:ln>
        </p:spPr>
        <p:txBody>
          <a:bodyPr/>
          <a:lstStyle/>
          <a:p>
            <a:pPr marL="342900" indent="-342900" fontAlgn="auto">
              <a:spcBef>
                <a:spcPts val="1200"/>
              </a:spcBef>
              <a:spcAft>
                <a:spcPts val="0"/>
              </a:spcAft>
              <a:buFont typeface="Wingdings" pitchFamily="2" charset="2"/>
              <a:buChar char="p"/>
              <a:defRPr/>
            </a:pPr>
            <a:r>
              <a:rPr lang="zh-CN" altLang="en-US" dirty="0" smtClean="0">
                <a:latin typeface="微软雅黑" pitchFamily="34" charset="-122"/>
                <a:ea typeface="微软雅黑" pitchFamily="34" charset="-122"/>
              </a:rPr>
              <a:t>涵盖话题</a:t>
            </a:r>
            <a:endParaRPr lang="en-US" altLang="zh-CN" dirty="0">
              <a:latin typeface="微软雅黑" pitchFamily="34" charset="-122"/>
              <a:ea typeface="微软雅黑" pitchFamily="34" charset="-122"/>
            </a:endParaRPr>
          </a:p>
        </p:txBody>
      </p:sp>
      <p:sp>
        <p:nvSpPr>
          <p:cNvPr id="5" name="Title 1"/>
          <p:cNvSpPr txBox="1">
            <a:spLocks/>
          </p:cNvSpPr>
          <p:nvPr/>
        </p:nvSpPr>
        <p:spPr bwMode="auto">
          <a:xfrm>
            <a:off x="671513" y="1095648"/>
            <a:ext cx="7908925"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经典</a:t>
            </a:r>
            <a:r>
              <a:rPr lang="zh-CN" altLang="en-US" sz="4400" dirty="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sp>
        <p:nvSpPr>
          <p:cNvPr id="6" name="Content Placeholder 2"/>
          <p:cNvSpPr txBox="1">
            <a:spLocks/>
          </p:cNvSpPr>
          <p:nvPr/>
        </p:nvSpPr>
        <p:spPr>
          <a:xfrm>
            <a:off x="609600" y="2220267"/>
            <a:ext cx="7820025" cy="1928813"/>
          </a:xfrm>
          <a:prstGeom prst="rect">
            <a:avLst/>
          </a:prstGeom>
        </p:spPr>
        <p:txBody>
          <a:bodyPr/>
          <a:lstStyle/>
          <a:p>
            <a:pPr algn="just" fontAlgn="auto">
              <a:spcBef>
                <a:spcPts val="600"/>
              </a:spcBef>
              <a:spcAft>
                <a:spcPts val="0"/>
              </a:spcAft>
              <a:buFont typeface="Wingdings" pitchFamily="2" charset="2"/>
              <a:buChar char="p"/>
              <a:defRPr/>
            </a:pP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传热期刊</a:t>
            </a:r>
            <a:r>
              <a:rPr lang="en-US" altLang="zh-CN" b="1" dirty="0" smtClean="0">
                <a:latin typeface="微软雅黑" pitchFamily="34" charset="-122"/>
                <a:ea typeface="微软雅黑" pitchFamily="34" charset="-122"/>
              </a:rPr>
              <a:t>》</a:t>
            </a:r>
            <a:r>
              <a:rPr lang="en-US" b="1" dirty="0">
                <a:latin typeface="微软雅黑" pitchFamily="34" charset="-122"/>
                <a:ea typeface="微软雅黑" pitchFamily="34" charset="-122"/>
              </a:rPr>
              <a:t>Journal of Heat Transfer</a:t>
            </a:r>
          </a:p>
          <a:p>
            <a:pPr indent="457200" fontAlgn="auto">
              <a:lnSpc>
                <a:spcPct val="150000"/>
              </a:lnSpc>
              <a:spcBef>
                <a:spcPts val="0"/>
              </a:spcBef>
              <a:spcAft>
                <a:spcPts val="0"/>
              </a:spcAft>
              <a:defRPr/>
            </a:pPr>
            <a:r>
              <a:rPr lang="zh-CN" altLang="en-US" dirty="0" smtClean="0">
                <a:latin typeface="微软雅黑" pitchFamily="34" charset="-122"/>
                <a:ea typeface="微软雅黑" pitchFamily="34" charset="-122"/>
              </a:rPr>
              <a:t>在 </a:t>
            </a:r>
            <a:r>
              <a:rPr lang="en-US" altLang="zh-CN" dirty="0" smtClean="0">
                <a:latin typeface="微软雅黑" pitchFamily="34" charset="-122"/>
                <a:ea typeface="微软雅黑" pitchFamily="34" charset="-122"/>
              </a:rPr>
              <a:t>SCI </a:t>
            </a:r>
            <a:r>
              <a:rPr lang="zh-CN" altLang="en-US" dirty="0" smtClean="0">
                <a:latin typeface="微软雅黑" pitchFamily="34" charset="-122"/>
                <a:ea typeface="微软雅黑" pitchFamily="34" charset="-122"/>
              </a:rPr>
              <a:t>收录的 </a:t>
            </a:r>
            <a:r>
              <a:rPr lang="en-US" altLang="zh-CN" dirty="0" smtClean="0">
                <a:latin typeface="微软雅黑" pitchFamily="34" charset="-122"/>
                <a:ea typeface="微软雅黑" pitchFamily="34" charset="-122"/>
              </a:rPr>
              <a:t>100 </a:t>
            </a:r>
            <a:r>
              <a:rPr lang="zh-CN" altLang="en-US" dirty="0" smtClean="0">
                <a:latin typeface="微软雅黑" pitchFamily="34" charset="-122"/>
                <a:ea typeface="微软雅黑" pitchFamily="34" charset="-122"/>
              </a:rPr>
              <a:t>多本机械工程类期刊中，总引用量排名</a:t>
            </a:r>
            <a:endParaRPr lang="en-US" altLang="zh-CN" dirty="0" smtClean="0">
              <a:latin typeface="微软雅黑" pitchFamily="34" charset="-122"/>
              <a:ea typeface="微软雅黑" pitchFamily="34" charset="-122"/>
            </a:endParaRPr>
          </a:p>
          <a:p>
            <a:pPr indent="457200" fontAlgn="auto">
              <a:lnSpc>
                <a:spcPct val="150000"/>
              </a:lnSpc>
              <a:spcBef>
                <a:spcPts val="0"/>
              </a:spcBef>
              <a:spcAft>
                <a:spcPts val="0"/>
              </a:spcAft>
              <a:defRPr/>
            </a:pPr>
            <a:r>
              <a:rPr lang="zh-CN" altLang="en-US" dirty="0" smtClean="0">
                <a:latin typeface="微软雅黑" pitchFamily="34" charset="-122"/>
                <a:ea typeface="微软雅黑" pitchFamily="34" charset="-122"/>
              </a:rPr>
              <a:t>前十五，应用于能源、燃气涡轮、电子设备、航空航天等领域</a:t>
            </a:r>
            <a:endParaRPr lang="en-US" altLang="zh-CN" dirty="0" smtClean="0">
              <a:latin typeface="微软雅黑" pitchFamily="34" charset="-122"/>
              <a:ea typeface="微软雅黑" pitchFamily="34" charset="-122"/>
            </a:endParaRPr>
          </a:p>
          <a:p>
            <a:pPr indent="457200" fontAlgn="auto">
              <a:lnSpc>
                <a:spcPct val="150000"/>
              </a:lnSpc>
              <a:spcBef>
                <a:spcPts val="0"/>
              </a:spcBef>
              <a:spcAft>
                <a:spcPts val="0"/>
              </a:spcAft>
              <a:defRPr/>
            </a:pPr>
            <a:r>
              <a:rPr lang="zh-CN" altLang="en-US" dirty="0" smtClean="0">
                <a:latin typeface="微软雅黑" pitchFamily="34" charset="-122"/>
                <a:ea typeface="微软雅黑" pitchFamily="34" charset="-122"/>
              </a:rPr>
              <a:t>与另一种</a:t>
            </a:r>
            <a:r>
              <a:rPr lang="en-US" altLang="zh-CN" dirty="0" smtClean="0">
                <a:latin typeface="微软雅黑" pitchFamily="34" charset="-122"/>
                <a:ea typeface="微软雅黑" pitchFamily="34" charset="-122"/>
              </a:rPr>
              <a:t>ASME</a:t>
            </a:r>
            <a:r>
              <a:rPr lang="zh-CN" altLang="en-US" dirty="0" smtClean="0">
                <a:latin typeface="微软雅黑" pitchFamily="34" charset="-122"/>
                <a:ea typeface="微软雅黑" pitchFamily="34" charset="-122"/>
              </a:rPr>
              <a:t>期刊</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 热能科学和工程应用期刊</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形成互补</a:t>
            </a:r>
            <a:endParaRPr lang="en-US" altLang="zh-CN" dirty="0" smtClean="0">
              <a:latin typeface="微软雅黑" pitchFamily="34" charset="-122"/>
              <a:ea typeface="微软雅黑" pitchFamily="34" charset="-122"/>
            </a:endParaRPr>
          </a:p>
          <a:p>
            <a:pPr algn="just" fontAlgn="auto">
              <a:spcBef>
                <a:spcPts val="600"/>
              </a:spcBef>
              <a:spcAft>
                <a:spcPts val="0"/>
              </a:spcAft>
              <a:defRPr/>
            </a:pPr>
            <a:endParaRPr lang="en-US" altLang="zh-CN" sz="1600" dirty="0" smtClean="0">
              <a:latin typeface="微软雅黑" pitchFamily="34" charset="-122"/>
              <a:ea typeface="微软雅黑" pitchFamily="34" charset="-122"/>
            </a:endParaRPr>
          </a:p>
          <a:p>
            <a:pPr algn="just" fontAlgn="auto">
              <a:spcBef>
                <a:spcPts val="600"/>
              </a:spcBef>
              <a:spcAft>
                <a:spcPts val="0"/>
              </a:spcAft>
              <a:defRPr/>
            </a:pPr>
            <a:r>
              <a:rPr lang="zh-CN" altLang="en-US" sz="1600" b="1" dirty="0" smtClean="0">
                <a:latin typeface="微软雅黑" pitchFamily="34" charset="-122"/>
                <a:ea typeface="微软雅黑" pitchFamily="34" charset="-122"/>
              </a:rPr>
              <a:t>检索</a:t>
            </a:r>
            <a:r>
              <a:rPr lang="zh-CN" altLang="en-US" sz="1600" b="1" dirty="0">
                <a:latin typeface="微软雅黑" pitchFamily="34" charset="-122"/>
                <a:ea typeface="微软雅黑" pitchFamily="34" charset="-122"/>
              </a:rPr>
              <a:t>关键词：</a:t>
            </a:r>
            <a:r>
              <a:rPr lang="en-US" sz="1600" b="1" dirty="0">
                <a:latin typeface="微软雅黑" pitchFamily="34" charset="-122"/>
                <a:ea typeface="微软雅黑" pitchFamily="34" charset="-122"/>
              </a:rPr>
              <a:t> </a:t>
            </a:r>
            <a:endParaRPr lang="en-US" sz="1600" b="1" dirty="0" smtClean="0">
              <a:latin typeface="微软雅黑" pitchFamily="34" charset="-122"/>
              <a:ea typeface="微软雅黑" pitchFamily="34" charset="-122"/>
            </a:endParaRPr>
          </a:p>
          <a:p>
            <a:pPr algn="just" fontAlgn="auto">
              <a:spcBef>
                <a:spcPts val="600"/>
              </a:spcBef>
              <a:spcAft>
                <a:spcPts val="0"/>
              </a:spcAft>
              <a:defRPr/>
            </a:pPr>
            <a:r>
              <a:rPr lang="en-US" altLang="zh-CN" sz="1600" dirty="0" smtClean="0">
                <a:latin typeface="微软雅黑" pitchFamily="34" charset="-122"/>
                <a:ea typeface="微软雅黑" pitchFamily="34" charset="-122"/>
              </a:rPr>
              <a:t>biological </a:t>
            </a:r>
            <a:r>
              <a:rPr lang="en-US" altLang="zh-CN" sz="1600" dirty="0">
                <a:latin typeface="微软雅黑" pitchFamily="34" charset="-122"/>
                <a:ea typeface="微软雅黑" pitchFamily="34" charset="-122"/>
              </a:rPr>
              <a:t>heat</a:t>
            </a:r>
            <a:r>
              <a:rPr lang="zh-CN" altLang="en-US" sz="1600" dirty="0">
                <a:latin typeface="微软雅黑" pitchFamily="34" charset="-122"/>
                <a:ea typeface="微软雅黑" pitchFamily="34" charset="-122"/>
              </a:rPr>
              <a:t>（生物热）、</a:t>
            </a:r>
            <a:r>
              <a:rPr lang="en-US" sz="1600" dirty="0">
                <a:latin typeface="微软雅黑" pitchFamily="34" charset="-122"/>
                <a:ea typeface="微软雅黑" pitchFamily="34" charset="-122"/>
              </a:rPr>
              <a:t> radioactive heat transfer</a:t>
            </a:r>
            <a:r>
              <a:rPr lang="zh-CN" altLang="en-US" sz="1600" dirty="0">
                <a:latin typeface="微软雅黑" pitchFamily="34" charset="-122"/>
                <a:ea typeface="微软雅黑" pitchFamily="34" charset="-122"/>
              </a:rPr>
              <a:t>（辐射传热）、</a:t>
            </a:r>
            <a:r>
              <a:rPr lang="en-US" altLang="zh-CN" sz="1600" dirty="0">
                <a:latin typeface="微软雅黑" pitchFamily="34" charset="-122"/>
                <a:ea typeface="微软雅黑" pitchFamily="34" charset="-122"/>
              </a:rPr>
              <a:t>mass transfer</a:t>
            </a:r>
            <a:r>
              <a:rPr lang="zh-CN" altLang="en-US" sz="1600" dirty="0">
                <a:latin typeface="微软雅黑" pitchFamily="34" charset="-122"/>
                <a:ea typeface="微软雅黑" pitchFamily="34" charset="-122"/>
              </a:rPr>
              <a:t>（质量传递）、</a:t>
            </a:r>
            <a:r>
              <a:rPr lang="en-US"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热传导（</a:t>
            </a:r>
            <a:r>
              <a:rPr lang="en-US" altLang="zh-CN" sz="1600" dirty="0">
                <a:latin typeface="微软雅黑" pitchFamily="34" charset="-122"/>
                <a:ea typeface="微软雅黑" pitchFamily="34" charset="-122"/>
              </a:rPr>
              <a:t>heat </a:t>
            </a:r>
            <a:r>
              <a:rPr lang="en-US" sz="1600" dirty="0">
                <a:latin typeface="微软雅黑" pitchFamily="34" charset="-122"/>
                <a:ea typeface="微软雅黑" pitchFamily="34" charset="-122"/>
              </a:rPr>
              <a:t>conduction</a:t>
            </a:r>
            <a:r>
              <a:rPr lang="zh-CN" altLang="en-US" sz="1600" dirty="0">
                <a:latin typeface="微软雅黑" pitchFamily="34" charset="-122"/>
                <a:ea typeface="微软雅黑" pitchFamily="34" charset="-122"/>
              </a:rPr>
              <a:t>）、</a:t>
            </a:r>
            <a:r>
              <a:rPr lang="en-US" sz="1600" dirty="0">
                <a:latin typeface="微软雅黑" pitchFamily="34" charset="-122"/>
                <a:ea typeface="微软雅黑" pitchFamily="34" charset="-122"/>
              </a:rPr>
              <a:t> electronic and photonic cooling</a:t>
            </a:r>
            <a:r>
              <a:rPr lang="zh-CN" altLang="en-US" sz="1600" dirty="0">
                <a:latin typeface="微软雅黑" pitchFamily="34" charset="-122"/>
                <a:ea typeface="微软雅黑" pitchFamily="34" charset="-122"/>
              </a:rPr>
              <a:t>（光子冷却）、</a:t>
            </a:r>
            <a:r>
              <a:rPr lang="en-US" sz="1600" dirty="0">
                <a:latin typeface="微软雅黑" pitchFamily="34" charset="-122"/>
                <a:ea typeface="微软雅黑" pitchFamily="34" charset="-122"/>
              </a:rPr>
              <a:t>forced convection</a:t>
            </a:r>
            <a:r>
              <a:rPr lang="zh-CN" altLang="en-US" sz="1600" dirty="0">
                <a:latin typeface="微软雅黑" pitchFamily="34" charset="-122"/>
                <a:ea typeface="微软雅黑" pitchFamily="34" charset="-122"/>
              </a:rPr>
              <a:t>（强制对流）、</a:t>
            </a:r>
            <a:r>
              <a:rPr lang="en-US" sz="1600" dirty="0">
                <a:latin typeface="微软雅黑" pitchFamily="34" charset="-122"/>
                <a:ea typeface="微软雅黑" pitchFamily="34" charset="-122"/>
              </a:rPr>
              <a:t>exchanger</a:t>
            </a:r>
            <a:r>
              <a:rPr lang="zh-CN" altLang="en-US" sz="1600" dirty="0">
                <a:latin typeface="微软雅黑" pitchFamily="34" charset="-122"/>
                <a:ea typeface="微软雅黑" pitchFamily="34" charset="-122"/>
              </a:rPr>
              <a:t>（热交换器）、</a:t>
            </a:r>
            <a:r>
              <a:rPr lang="en-US"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wake cooling</a:t>
            </a:r>
            <a:r>
              <a:rPr lang="zh-CN" altLang="en-US" sz="1600" dirty="0">
                <a:latin typeface="微软雅黑" pitchFamily="34" charset="-122"/>
                <a:ea typeface="微软雅黑" pitchFamily="34" charset="-122"/>
              </a:rPr>
              <a:t>（尾迹冷却）、</a:t>
            </a:r>
            <a:r>
              <a:rPr lang="en-US" sz="1600" dirty="0">
                <a:latin typeface="微软雅黑" pitchFamily="34" charset="-122"/>
                <a:ea typeface="微软雅黑" pitchFamily="34" charset="-122"/>
              </a:rPr>
              <a:t>jets </a:t>
            </a:r>
            <a:r>
              <a:rPr lang="en-US" altLang="zh-CN" sz="1600" dirty="0">
                <a:latin typeface="微软雅黑" pitchFamily="34" charset="-122"/>
                <a:ea typeface="微软雅黑" pitchFamily="34" charset="-122"/>
              </a:rPr>
              <a:t>cooling</a:t>
            </a:r>
            <a:r>
              <a:rPr lang="zh-CN" altLang="en-US" sz="1600" dirty="0">
                <a:latin typeface="微软雅黑" pitchFamily="34" charset="-122"/>
                <a:ea typeface="微软雅黑" pitchFamily="34" charset="-122"/>
              </a:rPr>
              <a:t>（喷射冷却）、</a:t>
            </a:r>
            <a:r>
              <a:rPr lang="en-US" sz="1600" dirty="0">
                <a:latin typeface="微软雅黑" pitchFamily="34" charset="-122"/>
                <a:ea typeface="微软雅黑" pitchFamily="34" charset="-122"/>
              </a:rPr>
              <a:t>impingement cooling</a:t>
            </a:r>
            <a:r>
              <a:rPr lang="zh-CN" altLang="en-US" sz="1600" dirty="0">
                <a:latin typeface="微软雅黑" pitchFamily="34" charset="-122"/>
                <a:ea typeface="微软雅黑" pitchFamily="34" charset="-122"/>
              </a:rPr>
              <a:t>（冲击冷却）、</a:t>
            </a:r>
            <a:r>
              <a:rPr lang="en-US" sz="1600" dirty="0">
                <a:latin typeface="微软雅黑" pitchFamily="34" charset="-122"/>
                <a:ea typeface="微软雅黑" pitchFamily="34" charset="-122"/>
              </a:rPr>
              <a:t>porous media</a:t>
            </a:r>
            <a:r>
              <a:rPr lang="zh-CN" altLang="en-US" sz="1600" dirty="0">
                <a:latin typeface="微软雅黑" pitchFamily="34" charset="-122"/>
                <a:ea typeface="微软雅黑" pitchFamily="34" charset="-122"/>
              </a:rPr>
              <a:t>（多孔介质）、</a:t>
            </a:r>
            <a:r>
              <a:rPr lang="en-US" sz="1600" dirty="0">
                <a:latin typeface="微软雅黑" pitchFamily="34" charset="-122"/>
                <a:ea typeface="微软雅黑" pitchFamily="34" charset="-122"/>
              </a:rPr>
              <a:t>thermal systems</a:t>
            </a:r>
            <a:r>
              <a:rPr lang="zh-CN" altLang="en-US" sz="1600" dirty="0">
                <a:latin typeface="微软雅黑" pitchFamily="34" charset="-122"/>
                <a:ea typeface="微软雅黑" pitchFamily="34" charset="-122"/>
              </a:rPr>
              <a:t>（热力系统）、</a:t>
            </a:r>
            <a:r>
              <a:rPr lang="en-US" altLang="zh-CN" sz="1600" dirty="0">
                <a:latin typeface="微软雅黑" pitchFamily="34" charset="-122"/>
                <a:ea typeface="微软雅黑" pitchFamily="34" charset="-122"/>
              </a:rPr>
              <a:t>t</a:t>
            </a:r>
            <a:r>
              <a:rPr lang="en-US" sz="1600" dirty="0">
                <a:latin typeface="微软雅黑" pitchFamily="34" charset="-122"/>
                <a:ea typeface="微软雅黑" pitchFamily="34" charset="-122"/>
              </a:rPr>
              <a:t>wo-phase flow and heat transfe</a:t>
            </a:r>
            <a:r>
              <a:rPr lang="en-US" altLang="zh-CN" sz="1600" dirty="0">
                <a:latin typeface="微软雅黑" pitchFamily="34" charset="-122"/>
                <a:ea typeface="微软雅黑" pitchFamily="34" charset="-122"/>
              </a:rPr>
              <a:t>r</a:t>
            </a:r>
            <a:r>
              <a:rPr lang="zh-CN" altLang="en-US" sz="1600" dirty="0">
                <a:latin typeface="微软雅黑" pitchFamily="34" charset="-122"/>
                <a:ea typeface="微软雅黑" pitchFamily="34" charset="-122"/>
              </a:rPr>
              <a:t>（两相流动和热传递）</a:t>
            </a:r>
            <a:endParaRPr lang="en-US" altLang="zh-CN" sz="1600" dirty="0">
              <a:solidFill>
                <a:schemeClr val="accent1"/>
              </a:solidFill>
              <a:effectLst>
                <a:outerShdw blurRad="38100" dist="38100" dir="2700000" algn="tl">
                  <a:srgbClr val="000000">
                    <a:alpha val="43137"/>
                  </a:srgbClr>
                </a:outerShdw>
              </a:effectLst>
              <a:latin typeface="微软雅黑" pitchFamily="34" charset="-122"/>
              <a:ea typeface="微软雅黑" pitchFamily="34" charset="-122"/>
            </a:endParaRPr>
          </a:p>
          <a:p>
            <a:pPr algn="r" fontAlgn="auto">
              <a:spcBef>
                <a:spcPts val="600"/>
              </a:spcBef>
              <a:spcAft>
                <a:spcPts val="0"/>
              </a:spcAft>
              <a:defRPr/>
            </a:pPr>
            <a:r>
              <a:rPr lang="en-US" altLang="zh-CN" sz="16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http://heattransfer.asmedigitalcollection.asme.org</a:t>
            </a:r>
          </a:p>
        </p:txBody>
      </p:sp>
      <p:pic>
        <p:nvPicPr>
          <p:cNvPr id="1026" name="Picture 2" descr="D:\maryann\产品&amp;出版社\我的产品\ASME\pic\journal cover-4.jpeg"/>
          <p:cNvPicPr>
            <a:picLocks noChangeAspect="1" noChangeArrowheads="1"/>
          </p:cNvPicPr>
          <p:nvPr/>
        </p:nvPicPr>
        <p:blipFill>
          <a:blip r:embed="rId3" cstate="print"/>
          <a:srcRect/>
          <a:stretch>
            <a:fillRect/>
          </a:stretch>
        </p:blipFill>
        <p:spPr bwMode="auto">
          <a:xfrm>
            <a:off x="7286644" y="1127001"/>
            <a:ext cx="1619250" cy="20859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wipe(up)">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wipe(up)">
                                      <p:cBhvr>
                                        <p:cTn id="1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09600" y="2072853"/>
            <a:ext cx="7820025" cy="1211263"/>
          </a:xfrm>
          <a:prstGeom prst="rect">
            <a:avLst/>
          </a:prstGeom>
          <a:noFill/>
          <a:ln w="9525">
            <a:noFill/>
            <a:miter lim="800000"/>
            <a:headEnd/>
            <a:tailEnd/>
          </a:ln>
        </p:spPr>
        <p:txBody>
          <a:bodyPr/>
          <a:lstStyle/>
          <a:p>
            <a:pPr>
              <a:lnSpc>
                <a:spcPct val="150000"/>
              </a:lnSpc>
              <a:spcBef>
                <a:spcPts val="600"/>
              </a:spcBef>
              <a:buFont typeface="Wingdings" pitchFamily="2" charset="2"/>
              <a:buChar char="p"/>
            </a:pP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传热期刊</a:t>
            </a:r>
            <a:r>
              <a:rPr lang="en-US" altLang="zh-CN" sz="2000" b="1" dirty="0">
                <a:latin typeface="微软雅黑" pitchFamily="34" charset="-122"/>
                <a:ea typeface="微软雅黑" pitchFamily="34" charset="-122"/>
              </a:rPr>
              <a:t>》Journal of Heat Transfer</a:t>
            </a:r>
          </a:p>
        </p:txBody>
      </p:sp>
      <p:sp>
        <p:nvSpPr>
          <p:cNvPr id="8" name="矩形 7"/>
          <p:cNvSpPr>
            <a:spLocks noChangeArrowheads="1"/>
          </p:cNvSpPr>
          <p:nvPr/>
        </p:nvSpPr>
        <p:spPr bwMode="auto">
          <a:xfrm>
            <a:off x="611188" y="2864867"/>
            <a:ext cx="8281987" cy="338137"/>
          </a:xfrm>
          <a:prstGeom prst="rect">
            <a:avLst/>
          </a:prstGeom>
          <a:noFill/>
          <a:ln w="9525">
            <a:noFill/>
            <a:miter lim="800000"/>
            <a:headEnd/>
            <a:tailEnd/>
          </a:ln>
        </p:spPr>
        <p:txBody>
          <a:bodyPr>
            <a:spAutoFit/>
          </a:bodyPr>
          <a:lstStyle/>
          <a:p>
            <a:pPr algn="just">
              <a:spcBef>
                <a:spcPts val="600"/>
              </a:spcBef>
            </a:pPr>
            <a:r>
              <a:rPr lang="zh-CN" altLang="en-US" sz="1600" b="1" dirty="0" smtClean="0">
                <a:latin typeface="微软雅黑" pitchFamily="34" charset="-122"/>
                <a:ea typeface="微软雅黑" pitchFamily="34" charset="-122"/>
              </a:rPr>
              <a:t>国内外研究人员单位：</a:t>
            </a:r>
            <a:r>
              <a:rPr lang="en-US" altLang="zh-CN" sz="1600" b="1" dirty="0" smtClean="0">
                <a:latin typeface="微软雅黑" pitchFamily="34" charset="-122"/>
                <a:ea typeface="微软雅黑" pitchFamily="34" charset="-122"/>
              </a:rPr>
              <a:t> </a:t>
            </a:r>
            <a:endParaRPr lang="en-US" altLang="zh-CN" sz="1600" b="1" dirty="0">
              <a:latin typeface="微软雅黑" pitchFamily="34" charset="-122"/>
              <a:ea typeface="微软雅黑" pitchFamily="34" charset="-122"/>
            </a:endParaRPr>
          </a:p>
        </p:txBody>
      </p:sp>
      <p:sp>
        <p:nvSpPr>
          <p:cNvPr id="9" name="Content Placeholder 2"/>
          <p:cNvSpPr txBox="1">
            <a:spLocks/>
          </p:cNvSpPr>
          <p:nvPr/>
        </p:nvSpPr>
        <p:spPr bwMode="auto">
          <a:xfrm>
            <a:off x="762000" y="3225378"/>
            <a:ext cx="3738563" cy="3155950"/>
          </a:xfrm>
          <a:prstGeom prst="rect">
            <a:avLst/>
          </a:prstGeom>
          <a:noFill/>
          <a:ln w="9525">
            <a:noFill/>
            <a:miter lim="800000"/>
            <a:headEnd/>
            <a:tailEnd/>
          </a:ln>
        </p:spPr>
        <p:txBody>
          <a:bodyPr/>
          <a:lstStyle/>
          <a:p>
            <a:pPr>
              <a:lnSpc>
                <a:spcPct val="150000"/>
              </a:lnSpc>
              <a:spcBef>
                <a:spcPts val="600"/>
              </a:spcBef>
            </a:pPr>
            <a:r>
              <a:rPr lang="zh-CN" altLang="en-US" sz="1600" dirty="0">
                <a:latin typeface="微软雅黑" pitchFamily="34" charset="-122"/>
                <a:ea typeface="微软雅黑" pitchFamily="34" charset="-122"/>
              </a:rPr>
              <a:t>麻省理工学院</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斯坦福大学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普渡大学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明尼苏达大学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德克萨斯</a:t>
            </a:r>
            <a:r>
              <a:rPr lang="en-US" altLang="zh-CN" sz="1600" dirty="0">
                <a:latin typeface="微软雅黑" pitchFamily="34" charset="-122"/>
                <a:ea typeface="微软雅黑" pitchFamily="34" charset="-122"/>
              </a:rPr>
              <a:t>A&amp;M</a:t>
            </a:r>
            <a:r>
              <a:rPr lang="zh-CN" altLang="en-US" sz="1600" dirty="0">
                <a:latin typeface="微软雅黑" pitchFamily="34" charset="-122"/>
                <a:ea typeface="微软雅黑" pitchFamily="34" charset="-122"/>
              </a:rPr>
              <a:t>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加州大学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密苏里大学</a:t>
            </a:r>
            <a:endParaRPr lang="en-US" altLang="zh-CN" sz="1600" dirty="0">
              <a:latin typeface="微软雅黑" pitchFamily="34" charset="-122"/>
              <a:ea typeface="微软雅黑" pitchFamily="34" charset="-122"/>
            </a:endParaRPr>
          </a:p>
        </p:txBody>
      </p:sp>
      <p:sp>
        <p:nvSpPr>
          <p:cNvPr id="10" name="Content Placeholder 2"/>
          <p:cNvSpPr txBox="1">
            <a:spLocks/>
          </p:cNvSpPr>
          <p:nvPr/>
        </p:nvSpPr>
        <p:spPr bwMode="auto">
          <a:xfrm>
            <a:off x="3563938" y="3225229"/>
            <a:ext cx="3738562" cy="2724150"/>
          </a:xfrm>
          <a:prstGeom prst="rect">
            <a:avLst/>
          </a:prstGeom>
          <a:noFill/>
          <a:ln w="9525">
            <a:noFill/>
            <a:miter lim="800000"/>
            <a:headEnd/>
            <a:tailEnd/>
          </a:ln>
        </p:spPr>
        <p:txBody>
          <a:bodyPr/>
          <a:lstStyle/>
          <a:p>
            <a:pPr>
              <a:lnSpc>
                <a:spcPct val="150000"/>
              </a:lnSpc>
              <a:spcBef>
                <a:spcPts val="600"/>
              </a:spcBef>
            </a:pPr>
            <a:r>
              <a:rPr lang="zh-CN" altLang="en-US" sz="1600">
                <a:latin typeface="微软雅黑" pitchFamily="34" charset="-122"/>
                <a:ea typeface="微软雅黑" pitchFamily="34" charset="-122"/>
              </a:rPr>
              <a:t>哈尔滨工业大学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西安交通大学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大连海事大学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兰州交通大学</a:t>
            </a:r>
            <a:endParaRPr lang="en-US" altLang="zh-CN" sz="1600">
              <a:latin typeface="微软雅黑" pitchFamily="34" charset="-122"/>
              <a:ea typeface="微软雅黑" pitchFamily="34" charset="-122"/>
            </a:endParaRPr>
          </a:p>
          <a:p>
            <a:pPr>
              <a:lnSpc>
                <a:spcPct val="150000"/>
              </a:lnSpc>
              <a:spcBef>
                <a:spcPts val="600"/>
              </a:spcBef>
            </a:pPr>
            <a:endParaRPr lang="en-US" altLang="zh-CN" sz="1600">
              <a:latin typeface="微软雅黑" pitchFamily="34" charset="-122"/>
              <a:ea typeface="微软雅黑" pitchFamily="34" charset="-122"/>
            </a:endParaRPr>
          </a:p>
        </p:txBody>
      </p:sp>
      <p:sp>
        <p:nvSpPr>
          <p:cNvPr id="12"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经典</a:t>
            </a:r>
            <a:r>
              <a:rPr lang="zh-CN" altLang="en-US" sz="4400" dirty="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pic>
        <p:nvPicPr>
          <p:cNvPr id="13" name="Picture 2" descr="D:\maryann\产品&amp;出版社\我的产品\ASME\pic\journal cover-4.jpeg"/>
          <p:cNvPicPr>
            <a:picLocks noChangeAspect="1" noChangeArrowheads="1"/>
          </p:cNvPicPr>
          <p:nvPr/>
        </p:nvPicPr>
        <p:blipFill>
          <a:blip r:embed="rId3" cstate="print"/>
          <a:srcRect/>
          <a:stretch>
            <a:fillRect/>
          </a:stretch>
        </p:blipFill>
        <p:spPr bwMode="auto">
          <a:xfrm>
            <a:off x="7286644" y="1127001"/>
            <a:ext cx="1619250" cy="20859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journal cover-5.jpeg"/>
          <p:cNvPicPr>
            <a:picLocks noChangeAspect="1"/>
          </p:cNvPicPr>
          <p:nvPr/>
        </p:nvPicPr>
        <p:blipFill>
          <a:blip r:embed="rId3" cstate="print"/>
          <a:stretch>
            <a:fillRect/>
          </a:stretch>
        </p:blipFill>
        <p:spPr>
          <a:xfrm>
            <a:off x="7308304" y="1124744"/>
            <a:ext cx="1619250" cy="2085975"/>
          </a:xfrm>
          <a:prstGeom prst="rect">
            <a:avLst/>
          </a:prstGeom>
          <a:ln>
            <a:noFill/>
          </a:ln>
          <a:effectLst>
            <a:outerShdw blurRad="292100" dist="139700" dir="2700000" algn="tl" rotWithShape="0">
              <a:srgbClr val="333333">
                <a:alpha val="65000"/>
              </a:srgbClr>
            </a:outerShdw>
          </a:effectLst>
        </p:spPr>
      </p:pic>
      <p:sp>
        <p:nvSpPr>
          <p:cNvPr id="13" name="Content Placeholder 2"/>
          <p:cNvSpPr txBox="1">
            <a:spLocks/>
          </p:cNvSpPr>
          <p:nvPr/>
        </p:nvSpPr>
        <p:spPr>
          <a:xfrm>
            <a:off x="609600" y="2139334"/>
            <a:ext cx="7994848" cy="2153762"/>
          </a:xfrm>
          <a:prstGeom prst="rect">
            <a:avLst/>
          </a:prstGeom>
        </p:spPr>
        <p:txBody>
          <a:bodyPr/>
          <a:lstStyle/>
          <a:p>
            <a:pPr fontAlgn="auto">
              <a:lnSpc>
                <a:spcPct val="150000"/>
              </a:lnSpc>
              <a:spcBef>
                <a:spcPts val="600"/>
              </a:spcBef>
              <a:spcAft>
                <a:spcPts val="0"/>
              </a:spcAft>
              <a:buFont typeface="Wingdings" pitchFamily="2" charset="2"/>
              <a:buChar char="p"/>
              <a:defRPr/>
            </a:pP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应用力学评论</a:t>
            </a:r>
            <a:r>
              <a:rPr lang="en-US" altLang="zh-CN" sz="2000" b="1" dirty="0">
                <a:latin typeface="微软雅黑" pitchFamily="34" charset="-122"/>
                <a:ea typeface="微软雅黑" pitchFamily="34" charset="-122"/>
              </a:rPr>
              <a:t>》</a:t>
            </a:r>
            <a:r>
              <a:rPr lang="en-US" sz="2000" b="1" dirty="0">
                <a:latin typeface="微软雅黑" pitchFamily="34" charset="-122"/>
                <a:ea typeface="微软雅黑" pitchFamily="34" charset="-122"/>
              </a:rPr>
              <a:t>A</a:t>
            </a:r>
            <a:r>
              <a:rPr lang="en-US" altLang="zh-CN" sz="2000" b="1" dirty="0">
                <a:latin typeface="微软雅黑" pitchFamily="34" charset="-122"/>
                <a:ea typeface="微软雅黑" pitchFamily="34" charset="-122"/>
              </a:rPr>
              <a:t>pplied Mechanics Reviews</a:t>
            </a:r>
            <a:endParaRPr lang="en-US" sz="2000" b="1" dirty="0">
              <a:latin typeface="微软雅黑" pitchFamily="34" charset="-122"/>
              <a:ea typeface="微软雅黑" pitchFamily="34" charset="-122"/>
            </a:endParaRPr>
          </a:p>
          <a:p>
            <a:pPr indent="457200" fontAlgn="auto">
              <a:lnSpc>
                <a:spcPct val="150000"/>
              </a:lnSpc>
              <a:spcBef>
                <a:spcPts val="0"/>
              </a:spcBef>
              <a:spcAft>
                <a:spcPts val="0"/>
              </a:spcAft>
              <a:defRPr/>
            </a:pPr>
            <a:r>
              <a:rPr lang="zh-CN" altLang="en-US" sz="1600" dirty="0">
                <a:latin typeface="微软雅黑" pitchFamily="34" charset="-122"/>
                <a:ea typeface="微软雅黑" pitchFamily="34" charset="-122"/>
              </a:rPr>
              <a:t>在 </a:t>
            </a:r>
            <a:r>
              <a:rPr lang="en-US" altLang="zh-CN" sz="1600" dirty="0">
                <a:latin typeface="微软雅黑" pitchFamily="34" charset="-122"/>
                <a:ea typeface="微软雅黑" pitchFamily="34" charset="-122"/>
              </a:rPr>
              <a:t>SCI</a:t>
            </a:r>
            <a:r>
              <a:rPr lang="zh-CN" altLang="en-US" sz="1600" dirty="0">
                <a:latin typeface="微软雅黑" pitchFamily="34" charset="-122"/>
                <a:ea typeface="微软雅黑" pitchFamily="34" charset="-122"/>
              </a:rPr>
              <a:t>收录的 </a:t>
            </a:r>
            <a:r>
              <a:rPr lang="en-US" altLang="zh-CN" sz="1600" dirty="0">
                <a:latin typeface="微软雅黑" pitchFamily="34" charset="-122"/>
                <a:ea typeface="微软雅黑" pitchFamily="34" charset="-122"/>
              </a:rPr>
              <a:t>130</a:t>
            </a:r>
            <a:r>
              <a:rPr lang="zh-CN" altLang="en-US" sz="1600" dirty="0">
                <a:latin typeface="微软雅黑" pitchFamily="34" charset="-122"/>
                <a:ea typeface="微软雅黑" pitchFamily="34" charset="-122"/>
              </a:rPr>
              <a:t>多种力学类期刊中、影响因子排名</a:t>
            </a:r>
            <a:r>
              <a:rPr lang="zh-CN" altLang="en-US" sz="1600" dirty="0" smtClean="0">
                <a:latin typeface="微软雅黑" pitchFamily="34" charset="-122"/>
                <a:ea typeface="微软雅黑" pitchFamily="34" charset="-122"/>
              </a:rPr>
              <a:t>第四。</a:t>
            </a:r>
            <a:endParaRPr lang="zh-CN" altLang="en-US" sz="1600" dirty="0">
              <a:latin typeface="微软雅黑" pitchFamily="34" charset="-122"/>
              <a:ea typeface="微软雅黑" pitchFamily="34" charset="-122"/>
            </a:endParaRPr>
          </a:p>
          <a:p>
            <a:pPr indent="457200" fontAlgn="auto">
              <a:lnSpc>
                <a:spcPct val="150000"/>
              </a:lnSpc>
              <a:spcBef>
                <a:spcPts val="0"/>
              </a:spcBef>
              <a:spcAft>
                <a:spcPts val="0"/>
              </a:spcAft>
              <a:defRPr/>
            </a:pPr>
            <a:r>
              <a:rPr lang="zh-CN" altLang="en-US" sz="1600" dirty="0">
                <a:latin typeface="微软雅黑" pitchFamily="34" charset="-122"/>
                <a:ea typeface="微软雅黑" pitchFamily="34" charset="-122"/>
              </a:rPr>
              <a:t>高品质的评论期刊、汇集了应用力学和工程学所有分支学科的资料。</a:t>
            </a:r>
            <a:endParaRPr lang="en-US" altLang="zh-CN" sz="1600" dirty="0">
              <a:latin typeface="微软雅黑" pitchFamily="34" charset="-122"/>
              <a:ea typeface="微软雅黑" pitchFamily="34" charset="-122"/>
            </a:endParaRPr>
          </a:p>
          <a:p>
            <a:pPr indent="457200" fontAlgn="auto">
              <a:lnSpc>
                <a:spcPct val="150000"/>
              </a:lnSpc>
              <a:spcBef>
                <a:spcPts val="0"/>
              </a:spcBef>
              <a:spcAft>
                <a:spcPts val="0"/>
              </a:spcAft>
              <a:defRPr/>
            </a:pPr>
            <a:r>
              <a:rPr lang="zh-CN" altLang="en-US" sz="1600" dirty="0">
                <a:latin typeface="微软雅黑" pitchFamily="34" charset="-122"/>
                <a:ea typeface="微软雅黑" pitchFamily="34" charset="-122"/>
              </a:rPr>
              <a:t>包括高级研究人员撰写的技术进展、教学进展、回顾、调查、评论及世界主要</a:t>
            </a:r>
            <a:r>
              <a:rPr lang="zh-CN" altLang="en-US" sz="1600" dirty="0" smtClean="0">
                <a:latin typeface="微软雅黑" pitchFamily="34" charset="-122"/>
                <a:ea typeface="微软雅黑" pitchFamily="34" charset="-122"/>
              </a:rPr>
              <a:t>期    刊</a:t>
            </a:r>
            <a:r>
              <a:rPr lang="zh-CN" altLang="en-US" sz="1600" dirty="0">
                <a:latin typeface="微软雅黑" pitchFamily="34" charset="-122"/>
                <a:ea typeface="微软雅黑" pitchFamily="34" charset="-122"/>
              </a:rPr>
              <a:t>文献的摘要</a:t>
            </a:r>
            <a:r>
              <a:rPr lang="zh-CN" altLang="en-US"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p:txBody>
      </p:sp>
      <p:sp>
        <p:nvSpPr>
          <p:cNvPr id="14" name="矩形 13"/>
          <p:cNvSpPr/>
          <p:nvPr/>
        </p:nvSpPr>
        <p:spPr>
          <a:xfrm>
            <a:off x="611188" y="4369746"/>
            <a:ext cx="7993260" cy="1800493"/>
          </a:xfrm>
          <a:prstGeom prst="rect">
            <a:avLst/>
          </a:prstGeom>
        </p:spPr>
        <p:txBody>
          <a:bodyPr wrap="square">
            <a:spAutoFit/>
          </a:bodyPr>
          <a:lstStyle/>
          <a:p>
            <a:pPr algn="just" fontAlgn="auto">
              <a:spcBef>
                <a:spcPts val="600"/>
              </a:spcBef>
              <a:spcAft>
                <a:spcPts val="0"/>
              </a:spcAft>
              <a:defRPr/>
            </a:pPr>
            <a:r>
              <a:rPr lang="zh-CN" altLang="en-US" sz="1600" b="1" dirty="0">
                <a:latin typeface="微软雅黑" pitchFamily="34" charset="-122"/>
                <a:ea typeface="微软雅黑" pitchFamily="34" charset="-122"/>
              </a:rPr>
              <a:t>检索关键词：</a:t>
            </a:r>
            <a:r>
              <a:rPr lang="en-US" altLang="zh-CN" sz="1600" b="1" dirty="0">
                <a:latin typeface="微软雅黑" pitchFamily="34" charset="-122"/>
                <a:ea typeface="微软雅黑" pitchFamily="34" charset="-122"/>
              </a:rPr>
              <a:t> </a:t>
            </a:r>
          </a:p>
          <a:p>
            <a:pPr algn="just" fontAlgn="auto">
              <a:spcBef>
                <a:spcPts val="600"/>
              </a:spcBef>
              <a:spcAft>
                <a:spcPts val="0"/>
              </a:spcAft>
              <a:defRPr/>
            </a:pPr>
            <a:r>
              <a:rPr lang="en-US" altLang="zh-CN" sz="1600" dirty="0">
                <a:latin typeface="微软雅黑" pitchFamily="34" charset="-122"/>
                <a:ea typeface="微软雅黑" pitchFamily="34" charset="-122"/>
              </a:rPr>
              <a:t>fluid mechanics</a:t>
            </a:r>
            <a:r>
              <a:rPr lang="zh-CN" altLang="en-US" sz="1600" dirty="0">
                <a:latin typeface="微软雅黑" pitchFamily="34" charset="-122"/>
                <a:ea typeface="微软雅黑" pitchFamily="34" charset="-122"/>
              </a:rPr>
              <a:t>（流体力学）、 </a:t>
            </a:r>
            <a:r>
              <a:rPr lang="en-US" altLang="zh-CN" sz="1600" dirty="0">
                <a:latin typeface="微软雅黑" pitchFamily="34" charset="-122"/>
                <a:ea typeface="微软雅黑" pitchFamily="34" charset="-122"/>
              </a:rPr>
              <a:t>solid mechanics</a:t>
            </a:r>
            <a:r>
              <a:rPr lang="zh-CN" altLang="en-US" sz="1600" dirty="0">
                <a:latin typeface="微软雅黑" pitchFamily="34" charset="-122"/>
                <a:ea typeface="微软雅黑" pitchFamily="34" charset="-122"/>
              </a:rPr>
              <a:t>（固体力学）、 </a:t>
            </a:r>
            <a:r>
              <a:rPr lang="en-US" altLang="zh-CN" sz="1600" dirty="0">
                <a:latin typeface="微软雅黑" pitchFamily="34" charset="-122"/>
                <a:ea typeface="微软雅黑" pitchFamily="34" charset="-122"/>
              </a:rPr>
              <a:t>heat transfer</a:t>
            </a:r>
            <a:r>
              <a:rPr lang="zh-CN" altLang="en-US" sz="1600" dirty="0">
                <a:latin typeface="微软雅黑" pitchFamily="34" charset="-122"/>
                <a:ea typeface="微软雅黑" pitchFamily="34" charset="-122"/>
              </a:rPr>
              <a:t>（传热）、</a:t>
            </a:r>
            <a:r>
              <a:rPr lang="en-US" altLang="zh-CN" sz="1600" dirty="0">
                <a:latin typeface="微软雅黑" pitchFamily="34" charset="-122"/>
                <a:ea typeface="微软雅黑" pitchFamily="34" charset="-122"/>
              </a:rPr>
              <a:t>dynamics</a:t>
            </a:r>
            <a:r>
              <a:rPr lang="zh-CN" altLang="en-US" sz="1600" dirty="0">
                <a:latin typeface="微软雅黑" pitchFamily="34" charset="-122"/>
                <a:ea typeface="微软雅黑" pitchFamily="34" charset="-122"/>
              </a:rPr>
              <a:t>（动力学）、</a:t>
            </a:r>
            <a:r>
              <a:rPr lang="en-US" altLang="zh-CN" sz="1600" dirty="0">
                <a:latin typeface="微软雅黑" pitchFamily="34" charset="-122"/>
                <a:ea typeface="微软雅黑" pitchFamily="34" charset="-122"/>
              </a:rPr>
              <a:t>vibration</a:t>
            </a:r>
            <a:r>
              <a:rPr lang="zh-CN" altLang="en-US" sz="1600" dirty="0">
                <a:latin typeface="微软雅黑" pitchFamily="34" charset="-122"/>
                <a:ea typeface="微软雅黑" pitchFamily="34" charset="-122"/>
              </a:rPr>
              <a:t>（震动）、</a:t>
            </a:r>
            <a:r>
              <a:rPr lang="en-US" altLang="zh-CN" sz="1600" dirty="0">
                <a:latin typeface="微软雅黑" pitchFamily="34" charset="-122"/>
                <a:ea typeface="微软雅黑" pitchFamily="34" charset="-122"/>
              </a:rPr>
              <a:t>education</a:t>
            </a:r>
            <a:r>
              <a:rPr lang="zh-CN" altLang="en-US" sz="1600" dirty="0">
                <a:latin typeface="微软雅黑" pitchFamily="34" charset="-122"/>
                <a:ea typeface="微软雅黑" pitchFamily="34" charset="-122"/>
              </a:rPr>
              <a:t>（教学培训）、</a:t>
            </a:r>
            <a:r>
              <a:rPr lang="en-US" altLang="zh-CN" sz="1600" dirty="0">
                <a:latin typeface="微软雅黑" pitchFamily="34" charset="-122"/>
                <a:ea typeface="微软雅黑" pitchFamily="34" charset="-122"/>
              </a:rPr>
              <a:t>thermal coupling</a:t>
            </a:r>
            <a:r>
              <a:rPr lang="zh-CN" altLang="en-US" sz="1600" dirty="0">
                <a:latin typeface="微软雅黑" pitchFamily="34" charset="-122"/>
                <a:ea typeface="微软雅黑" pitchFamily="34" charset="-122"/>
              </a:rPr>
              <a:t>（热耦合）、</a:t>
            </a:r>
            <a:r>
              <a:rPr lang="en-US" altLang="zh-CN" sz="1600" dirty="0">
                <a:latin typeface="微软雅黑" pitchFamily="34" charset="-122"/>
                <a:ea typeface="微软雅黑" pitchFamily="34" charset="-122"/>
              </a:rPr>
              <a:t>aerodynamic</a:t>
            </a:r>
            <a:r>
              <a:rPr lang="zh-CN" altLang="en-US" sz="1600" dirty="0">
                <a:latin typeface="微软雅黑" pitchFamily="34" charset="-122"/>
                <a:ea typeface="微软雅黑" pitchFamily="34" charset="-122"/>
              </a:rPr>
              <a:t>（气动力）、 </a:t>
            </a:r>
            <a:r>
              <a:rPr lang="en-US" altLang="zh-CN" sz="1600" dirty="0">
                <a:latin typeface="微软雅黑" pitchFamily="34" charset="-122"/>
                <a:ea typeface="微软雅黑" pitchFamily="34" charset="-122"/>
              </a:rPr>
              <a:t>bearing system</a:t>
            </a:r>
            <a:r>
              <a:rPr lang="zh-CN" altLang="en-US" sz="1600" dirty="0">
                <a:latin typeface="微软雅黑" pitchFamily="34" charset="-122"/>
                <a:ea typeface="微软雅黑" pitchFamily="34" charset="-122"/>
              </a:rPr>
              <a:t>（轴承系统</a:t>
            </a:r>
            <a:r>
              <a:rPr lang="zh-CN" altLang="en-US"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pPr algn="just" fontAlgn="auto">
              <a:spcBef>
                <a:spcPts val="600"/>
              </a:spcBef>
              <a:spcAft>
                <a:spcPts val="0"/>
              </a:spcAft>
              <a:defRPr/>
            </a:pPr>
            <a:endParaRPr lang="en-US" altLang="zh-CN" sz="1600" dirty="0" smtClean="0">
              <a:latin typeface="微软雅黑" pitchFamily="34" charset="-122"/>
              <a:ea typeface="微软雅黑" pitchFamily="34" charset="-122"/>
            </a:endParaRPr>
          </a:p>
          <a:p>
            <a:pPr algn="r" fontAlgn="auto">
              <a:spcBef>
                <a:spcPts val="600"/>
              </a:spcBef>
              <a:spcAft>
                <a:spcPts val="0"/>
              </a:spcAft>
              <a:defRPr/>
            </a:pPr>
            <a:r>
              <a:rPr lang="en-US" altLang="zh-CN" sz="1600" dirty="0" smtClean="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http://appliedmechanicsreviews.asmedigitalcollection.asme.org</a:t>
            </a:r>
            <a:endParaRPr lang="en-US" altLang="zh-CN" sz="16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经典</a:t>
            </a:r>
            <a:r>
              <a:rPr lang="zh-CN" altLang="en-US" sz="4400" dirty="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09600" y="2060153"/>
            <a:ext cx="7820025" cy="1211263"/>
          </a:xfrm>
          <a:prstGeom prst="rect">
            <a:avLst/>
          </a:prstGeom>
          <a:noFill/>
          <a:ln w="9525">
            <a:noFill/>
            <a:miter lim="800000"/>
            <a:headEnd/>
            <a:tailEnd/>
          </a:ln>
        </p:spPr>
        <p:txBody>
          <a:bodyPr/>
          <a:lstStyle/>
          <a:p>
            <a:pPr>
              <a:lnSpc>
                <a:spcPct val="150000"/>
              </a:lnSpc>
              <a:spcBef>
                <a:spcPts val="600"/>
              </a:spcBef>
              <a:buFont typeface="Wingdings" pitchFamily="2" charset="2"/>
              <a:buChar char="p"/>
            </a:pP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应用力学评论</a:t>
            </a:r>
            <a:r>
              <a:rPr lang="en-US" altLang="zh-CN" sz="2000" b="1" dirty="0">
                <a:latin typeface="微软雅黑" pitchFamily="34" charset="-122"/>
                <a:ea typeface="微软雅黑" pitchFamily="34" charset="-122"/>
              </a:rPr>
              <a:t>》Applied Mechanics Reviews</a:t>
            </a:r>
          </a:p>
        </p:txBody>
      </p:sp>
      <p:sp>
        <p:nvSpPr>
          <p:cNvPr id="9" name="Content Placeholder 2"/>
          <p:cNvSpPr txBox="1">
            <a:spLocks/>
          </p:cNvSpPr>
          <p:nvPr/>
        </p:nvSpPr>
        <p:spPr bwMode="auto">
          <a:xfrm>
            <a:off x="762000" y="3225378"/>
            <a:ext cx="3738563" cy="3155950"/>
          </a:xfrm>
          <a:prstGeom prst="rect">
            <a:avLst/>
          </a:prstGeom>
          <a:noFill/>
          <a:ln w="9525">
            <a:noFill/>
            <a:miter lim="800000"/>
            <a:headEnd/>
            <a:tailEnd/>
          </a:ln>
        </p:spPr>
        <p:txBody>
          <a:bodyPr/>
          <a:lstStyle/>
          <a:p>
            <a:pPr>
              <a:lnSpc>
                <a:spcPct val="150000"/>
              </a:lnSpc>
              <a:spcBef>
                <a:spcPts val="600"/>
              </a:spcBef>
            </a:pPr>
            <a:r>
              <a:rPr lang="zh-CN" altLang="en-US" sz="1600">
                <a:latin typeface="微软雅黑" pitchFamily="34" charset="-122"/>
                <a:ea typeface="微软雅黑" pitchFamily="34" charset="-122"/>
              </a:rPr>
              <a:t>帝国理工学院</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加州理工大学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普渡大学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华盛顿大学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德克萨斯</a:t>
            </a:r>
            <a:r>
              <a:rPr lang="en-US" altLang="zh-CN" sz="1600">
                <a:latin typeface="微软雅黑" pitchFamily="34" charset="-122"/>
                <a:ea typeface="微软雅黑" pitchFamily="34" charset="-122"/>
              </a:rPr>
              <a:t>A&amp;M</a:t>
            </a:r>
            <a:r>
              <a:rPr lang="zh-CN" altLang="en-US" sz="1600">
                <a:latin typeface="微软雅黑" pitchFamily="34" charset="-122"/>
                <a:ea typeface="微软雅黑" pitchFamily="34" charset="-122"/>
              </a:rPr>
              <a:t>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弗吉尼亚大学</a:t>
            </a:r>
            <a:endParaRPr lang="en-US" altLang="zh-CN" sz="1600">
              <a:latin typeface="微软雅黑" pitchFamily="34" charset="-122"/>
              <a:ea typeface="微软雅黑" pitchFamily="34" charset="-122"/>
            </a:endParaRPr>
          </a:p>
        </p:txBody>
      </p:sp>
      <p:sp>
        <p:nvSpPr>
          <p:cNvPr id="10" name="Content Placeholder 2"/>
          <p:cNvSpPr txBox="1">
            <a:spLocks/>
          </p:cNvSpPr>
          <p:nvPr/>
        </p:nvSpPr>
        <p:spPr bwMode="auto">
          <a:xfrm>
            <a:off x="3563938" y="3212529"/>
            <a:ext cx="3738562" cy="2724150"/>
          </a:xfrm>
          <a:prstGeom prst="rect">
            <a:avLst/>
          </a:prstGeom>
          <a:noFill/>
          <a:ln w="9525">
            <a:noFill/>
            <a:miter lim="800000"/>
            <a:headEnd/>
            <a:tailEnd/>
          </a:ln>
        </p:spPr>
        <p:txBody>
          <a:bodyPr/>
          <a:lstStyle/>
          <a:p>
            <a:pPr>
              <a:lnSpc>
                <a:spcPct val="150000"/>
              </a:lnSpc>
              <a:spcBef>
                <a:spcPts val="600"/>
              </a:spcBef>
            </a:pPr>
            <a:r>
              <a:rPr lang="zh-CN" altLang="en-US" sz="1600" dirty="0">
                <a:latin typeface="微软雅黑" pitchFamily="34" charset="-122"/>
                <a:ea typeface="微软雅黑" pitchFamily="34" charset="-122"/>
              </a:rPr>
              <a:t>清华大学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西北大学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上海大学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力学研究所</a:t>
            </a:r>
            <a:endParaRPr lang="en-US" altLang="zh-CN" sz="1600" dirty="0">
              <a:latin typeface="微软雅黑" pitchFamily="34" charset="-122"/>
              <a:ea typeface="微软雅黑" pitchFamily="34" charset="-122"/>
            </a:endParaRPr>
          </a:p>
        </p:txBody>
      </p:sp>
      <p:sp>
        <p:nvSpPr>
          <p:cNvPr id="11" name="矩形 10"/>
          <p:cNvSpPr>
            <a:spLocks noChangeArrowheads="1"/>
          </p:cNvSpPr>
          <p:nvPr/>
        </p:nvSpPr>
        <p:spPr bwMode="auto">
          <a:xfrm>
            <a:off x="611188" y="2802831"/>
            <a:ext cx="8281987" cy="338137"/>
          </a:xfrm>
          <a:prstGeom prst="rect">
            <a:avLst/>
          </a:prstGeom>
          <a:noFill/>
          <a:ln w="9525">
            <a:noFill/>
            <a:miter lim="800000"/>
            <a:headEnd/>
            <a:tailEnd/>
          </a:ln>
        </p:spPr>
        <p:txBody>
          <a:bodyPr>
            <a:spAutoFit/>
          </a:bodyPr>
          <a:lstStyle/>
          <a:p>
            <a:pPr algn="just">
              <a:spcBef>
                <a:spcPts val="600"/>
              </a:spcBef>
            </a:pPr>
            <a:r>
              <a:rPr lang="zh-CN" altLang="en-US" sz="1600" b="1" dirty="0" smtClean="0">
                <a:latin typeface="微软雅黑" pitchFamily="34" charset="-122"/>
                <a:ea typeface="微软雅黑" pitchFamily="34" charset="-122"/>
              </a:rPr>
              <a:t>国内外研究人员单位：</a:t>
            </a:r>
            <a:r>
              <a:rPr lang="en-US" altLang="zh-CN" sz="1600" b="1" dirty="0" smtClean="0">
                <a:latin typeface="微软雅黑" pitchFamily="34" charset="-122"/>
                <a:ea typeface="微软雅黑" pitchFamily="34" charset="-122"/>
              </a:rPr>
              <a:t> </a:t>
            </a:r>
            <a:endParaRPr lang="en-US" altLang="zh-CN" sz="1600" b="1" dirty="0">
              <a:latin typeface="微软雅黑" pitchFamily="34" charset="-122"/>
              <a:ea typeface="微软雅黑" pitchFamily="34" charset="-122"/>
            </a:endParaRPr>
          </a:p>
        </p:txBody>
      </p:sp>
      <p:pic>
        <p:nvPicPr>
          <p:cNvPr id="12" name="图片 11" descr="journal cover-5.jpeg"/>
          <p:cNvPicPr>
            <a:picLocks noChangeAspect="1"/>
          </p:cNvPicPr>
          <p:nvPr/>
        </p:nvPicPr>
        <p:blipFill>
          <a:blip r:embed="rId3" cstate="print"/>
          <a:stretch>
            <a:fillRect/>
          </a:stretch>
        </p:blipFill>
        <p:spPr>
          <a:xfrm>
            <a:off x="7308304" y="1124744"/>
            <a:ext cx="1619250" cy="2085975"/>
          </a:xfrm>
          <a:prstGeom prst="rect">
            <a:avLst/>
          </a:prstGeom>
          <a:ln>
            <a:noFill/>
          </a:ln>
          <a:effectLst>
            <a:outerShdw blurRad="292100" dist="139700" dir="2700000" algn="tl" rotWithShape="0">
              <a:srgbClr val="333333">
                <a:alpha val="65000"/>
              </a:srgbClr>
            </a:outerShdw>
          </a:effectLst>
        </p:spPr>
      </p:pic>
      <p:sp>
        <p:nvSpPr>
          <p:cNvPr id="13"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经典</a:t>
            </a:r>
            <a:r>
              <a:rPr lang="zh-CN" altLang="en-US" sz="4400" dirty="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609600" y="2100108"/>
            <a:ext cx="7820025" cy="1211263"/>
          </a:xfrm>
          <a:prstGeom prst="rect">
            <a:avLst/>
          </a:prstGeom>
        </p:spPr>
        <p:txBody>
          <a:bodyPr/>
          <a:lstStyle/>
          <a:p>
            <a:pPr fontAlgn="auto">
              <a:lnSpc>
                <a:spcPct val="150000"/>
              </a:lnSpc>
              <a:spcBef>
                <a:spcPts val="600"/>
              </a:spcBef>
              <a:spcAft>
                <a:spcPts val="0"/>
              </a:spcAft>
              <a:buFont typeface="Wingdings" pitchFamily="2" charset="2"/>
              <a:buChar char="p"/>
              <a:defRPr/>
            </a:pP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机械设计期刊</a:t>
            </a:r>
            <a:r>
              <a:rPr lang="en-US" altLang="zh-CN" sz="2000" b="1" dirty="0">
                <a:latin typeface="微软雅黑" pitchFamily="34" charset="-122"/>
                <a:ea typeface="微软雅黑" pitchFamily="34" charset="-122"/>
              </a:rPr>
              <a:t>》</a:t>
            </a:r>
            <a:r>
              <a:rPr lang="en-US" sz="2000" b="1" dirty="0">
                <a:latin typeface="微软雅黑" pitchFamily="34" charset="-122"/>
                <a:ea typeface="微软雅黑" pitchFamily="34" charset="-122"/>
              </a:rPr>
              <a:t>Journal of Mechanical Design</a:t>
            </a:r>
          </a:p>
          <a:p>
            <a:pPr indent="457200" fontAlgn="auto">
              <a:lnSpc>
                <a:spcPct val="150000"/>
              </a:lnSpc>
              <a:spcBef>
                <a:spcPts val="0"/>
              </a:spcBef>
              <a:spcAft>
                <a:spcPts val="0"/>
              </a:spcAft>
              <a:defRPr/>
            </a:pPr>
            <a:r>
              <a:rPr lang="zh-CN" altLang="en-US" sz="1600" dirty="0">
                <a:solidFill>
                  <a:srgbClr val="FF0000"/>
                </a:solidFill>
                <a:latin typeface="微软雅黑" pitchFamily="34" charset="-122"/>
                <a:ea typeface="微软雅黑" pitchFamily="34" charset="-122"/>
              </a:rPr>
              <a:t> </a:t>
            </a:r>
            <a:r>
              <a:rPr lang="zh-CN" altLang="en-US" sz="1600" dirty="0">
                <a:latin typeface="微软雅黑" pitchFamily="34" charset="-122"/>
                <a:ea typeface="微软雅黑" pitchFamily="34" charset="-122"/>
              </a:rPr>
              <a:t>属于</a:t>
            </a:r>
            <a:r>
              <a:rPr lang="en-US" altLang="zh-CN" sz="1600" dirty="0">
                <a:latin typeface="微软雅黑" pitchFamily="34" charset="-122"/>
                <a:ea typeface="微软雅黑" pitchFamily="34" charset="-122"/>
              </a:rPr>
              <a:t>SCI</a:t>
            </a:r>
            <a:r>
              <a:rPr lang="zh-CN" altLang="en-US" sz="1600" dirty="0">
                <a:latin typeface="微软雅黑" pitchFamily="34" charset="-122"/>
                <a:ea typeface="微软雅黑" pitchFamily="34" charset="-122"/>
              </a:rPr>
              <a:t>机械工程类的</a:t>
            </a:r>
            <a:r>
              <a:rPr lang="en-US" altLang="zh-CN" sz="1600" dirty="0" smtClean="0">
                <a:latin typeface="微软雅黑" pitchFamily="34" charset="-122"/>
                <a:ea typeface="微软雅黑" pitchFamily="34" charset="-122"/>
              </a:rPr>
              <a:t>Q2</a:t>
            </a:r>
            <a:r>
              <a:rPr lang="zh-CN" altLang="en-US" sz="1600" dirty="0" smtClean="0">
                <a:latin typeface="微软雅黑" pitchFamily="34" charset="-122"/>
                <a:ea typeface="微软雅黑" pitchFamily="34" charset="-122"/>
              </a:rPr>
              <a:t>期刊</a:t>
            </a:r>
            <a:r>
              <a:rPr lang="zh-CN" altLang="en-US" sz="1600" dirty="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五年刊均影响因子 </a:t>
            </a:r>
            <a:r>
              <a:rPr lang="en-US" altLang="zh-CN" sz="1600" dirty="0" smtClean="0">
                <a:latin typeface="微软雅黑" pitchFamily="34" charset="-122"/>
                <a:ea typeface="微软雅黑" pitchFamily="34" charset="-122"/>
              </a:rPr>
              <a:t>2.787</a:t>
            </a:r>
          </a:p>
          <a:p>
            <a:pPr indent="457200" fontAlgn="auto">
              <a:lnSpc>
                <a:spcPct val="150000"/>
              </a:lnSpc>
              <a:spcBef>
                <a:spcPts val="0"/>
              </a:spcBef>
              <a:spcAft>
                <a:spcPts val="0"/>
              </a:spcAft>
              <a:defRPr/>
            </a:pPr>
            <a:r>
              <a:rPr lang="zh-CN" altLang="en-US" sz="1600" dirty="0" smtClean="0">
                <a:latin typeface="微软雅黑" pitchFamily="34" charset="-122"/>
                <a:ea typeface="微软雅黑" pitchFamily="34" charset="-122"/>
              </a:rPr>
              <a:t> </a:t>
            </a:r>
            <a:r>
              <a:rPr lang="zh-CN" altLang="en-US" sz="1600" dirty="0">
                <a:latin typeface="微软雅黑" pitchFamily="34" charset="-122"/>
                <a:ea typeface="微软雅黑" pitchFamily="34" charset="-122"/>
              </a:rPr>
              <a:t>应用于交通工具、建筑、设备、产品加工、生产系统等领域</a:t>
            </a:r>
            <a:endParaRPr lang="en-US" altLang="zh-CN" sz="1600" dirty="0">
              <a:latin typeface="微软雅黑" pitchFamily="34" charset="-122"/>
              <a:ea typeface="微软雅黑" pitchFamily="34" charset="-122"/>
            </a:endParaRPr>
          </a:p>
          <a:p>
            <a:pPr indent="457200" fontAlgn="auto">
              <a:lnSpc>
                <a:spcPct val="150000"/>
              </a:lnSpc>
              <a:spcBef>
                <a:spcPts val="0"/>
              </a:spcBef>
              <a:spcAft>
                <a:spcPts val="0"/>
              </a:spcAft>
              <a:defRPr/>
            </a:pPr>
            <a:r>
              <a:rPr lang="zh-CN" altLang="en-US" sz="1600" dirty="0">
                <a:latin typeface="微软雅黑" pitchFamily="34" charset="-122"/>
                <a:ea typeface="微软雅黑" pitchFamily="34" charset="-122"/>
              </a:rPr>
              <a:t>开放每年评选的获奖文章</a:t>
            </a:r>
            <a:endParaRPr lang="en-US" altLang="zh-CN" sz="1600" dirty="0">
              <a:latin typeface="微软雅黑" pitchFamily="34" charset="-122"/>
              <a:ea typeface="微软雅黑" pitchFamily="34" charset="-122"/>
            </a:endParaRPr>
          </a:p>
        </p:txBody>
      </p:sp>
      <p:sp>
        <p:nvSpPr>
          <p:cNvPr id="14" name="矩形 13"/>
          <p:cNvSpPr/>
          <p:nvPr/>
        </p:nvSpPr>
        <p:spPr>
          <a:xfrm>
            <a:off x="611561" y="3815749"/>
            <a:ext cx="7776864" cy="2123658"/>
          </a:xfrm>
          <a:prstGeom prst="rect">
            <a:avLst/>
          </a:prstGeom>
        </p:spPr>
        <p:txBody>
          <a:bodyPr wrap="square">
            <a:spAutoFit/>
          </a:bodyPr>
          <a:lstStyle/>
          <a:p>
            <a:pPr algn="just" fontAlgn="auto">
              <a:spcBef>
                <a:spcPts val="600"/>
              </a:spcBef>
              <a:spcAft>
                <a:spcPts val="0"/>
              </a:spcAft>
              <a:defRPr/>
            </a:pPr>
            <a:r>
              <a:rPr lang="zh-CN" altLang="en-US" sz="1600" b="1" dirty="0" smtClean="0">
                <a:latin typeface="微软雅黑" pitchFamily="34" charset="-122"/>
                <a:ea typeface="微软雅黑" pitchFamily="34" charset="-122"/>
              </a:rPr>
              <a:t>检索关键词：</a:t>
            </a:r>
            <a:r>
              <a:rPr lang="en-US" altLang="zh-CN" sz="1600" b="1" dirty="0" smtClean="0">
                <a:latin typeface="微软雅黑" pitchFamily="34" charset="-122"/>
                <a:ea typeface="微软雅黑" pitchFamily="34" charset="-122"/>
              </a:rPr>
              <a:t> </a:t>
            </a:r>
          </a:p>
          <a:p>
            <a:pPr algn="just" fontAlgn="auto">
              <a:spcBef>
                <a:spcPts val="600"/>
              </a:spcBef>
              <a:spcAft>
                <a:spcPts val="0"/>
              </a:spcAft>
              <a:defRPr/>
            </a:pPr>
            <a:r>
              <a:rPr lang="en-US" altLang="zh-CN" sz="1600" dirty="0" smtClean="0">
                <a:latin typeface="微软雅黑" pitchFamily="34" charset="-122"/>
                <a:ea typeface="微软雅黑" pitchFamily="34" charset="-122"/>
              </a:rPr>
              <a:t>design automation</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 virtual reality</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 geometric design</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 design optimization</a:t>
            </a:r>
          </a:p>
          <a:p>
            <a:pPr algn="just" fontAlgn="auto">
              <a:spcBef>
                <a:spcPts val="600"/>
              </a:spcBef>
              <a:spcAft>
                <a:spcPts val="0"/>
              </a:spcAft>
              <a:defRPr/>
            </a:pPr>
            <a:r>
              <a:rPr lang="en-US" altLang="zh-CN" sz="1600" dirty="0" smtClean="0">
                <a:latin typeface="微软雅黑" pitchFamily="34" charset="-122"/>
                <a:ea typeface="微软雅黑" pitchFamily="34" charset="-122"/>
              </a:rPr>
              <a:t>design sensitivity analysis</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 sustainable design </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market </a:t>
            </a:r>
            <a:r>
              <a:rPr lang="en-US" altLang="zh-CN" sz="1600" dirty="0" err="1" smtClean="0">
                <a:latin typeface="微软雅黑" pitchFamily="34" charset="-122"/>
                <a:ea typeface="微软雅黑" pitchFamily="34" charset="-122"/>
              </a:rPr>
              <a:t>systemscams</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 gears</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fluid</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 component smart products</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life cycle</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 DFX decision analysis</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 design cognition</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 design synthesis</a:t>
            </a:r>
          </a:p>
          <a:p>
            <a:pPr algn="just" fontAlgn="auto">
              <a:spcBef>
                <a:spcPts val="600"/>
              </a:spcBef>
              <a:spcAft>
                <a:spcPts val="0"/>
              </a:spcAft>
              <a:defRPr/>
            </a:pPr>
            <a:endParaRPr lang="en-US" altLang="zh-CN" sz="1600" dirty="0" smtClean="0">
              <a:latin typeface="微软雅黑" pitchFamily="34" charset="-122"/>
              <a:ea typeface="微软雅黑" pitchFamily="34" charset="-122"/>
            </a:endParaRPr>
          </a:p>
          <a:p>
            <a:pPr algn="r" fontAlgn="auto">
              <a:spcBef>
                <a:spcPts val="600"/>
              </a:spcBef>
              <a:spcAft>
                <a:spcPts val="0"/>
              </a:spcAft>
              <a:defRPr/>
            </a:pPr>
            <a:r>
              <a:rPr lang="en-US" altLang="zh-CN" sz="1600" dirty="0" smtClean="0">
                <a:latin typeface="微软雅黑" pitchFamily="34" charset="-122"/>
                <a:ea typeface="微软雅黑" pitchFamily="34" charset="-122"/>
              </a:rPr>
              <a:t> </a:t>
            </a:r>
            <a:r>
              <a:rPr lang="en-US" altLang="zh-CN" sz="1600" dirty="0" smtClean="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http://mechanicaldesign.asmedigitalcollection.asme.org</a:t>
            </a:r>
            <a:endParaRPr lang="en-US" altLang="zh-CN" sz="16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6" name="Picture 2" descr="http://mechanicaldesign.asmedigitalcollection.asme.org/Images/client/covers/jc126.jpeg"/>
          <p:cNvPicPr>
            <a:picLocks noChangeAspect="1" noChangeArrowheads="1"/>
          </p:cNvPicPr>
          <p:nvPr/>
        </p:nvPicPr>
        <p:blipFill>
          <a:blip r:embed="rId3" cstate="print"/>
          <a:srcRect/>
          <a:stretch>
            <a:fillRect/>
          </a:stretch>
        </p:blipFill>
        <p:spPr bwMode="auto">
          <a:xfrm>
            <a:off x="7308304" y="1124744"/>
            <a:ext cx="1619250" cy="2085975"/>
          </a:xfrm>
          <a:prstGeom prst="rect">
            <a:avLst/>
          </a:prstGeom>
          <a:ln>
            <a:noFill/>
          </a:ln>
          <a:effectLst>
            <a:outerShdw blurRad="292100" dist="139700" dir="2700000" algn="tl" rotWithShape="0">
              <a:srgbClr val="333333">
                <a:alpha val="65000"/>
              </a:srgbClr>
            </a:outerShdw>
          </a:effectLst>
        </p:spPr>
      </p:pic>
      <p:sp>
        <p:nvSpPr>
          <p:cNvPr id="7"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经典</a:t>
            </a:r>
            <a:r>
              <a:rPr lang="zh-CN" altLang="en-US" sz="4400" dirty="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09600" y="2144861"/>
            <a:ext cx="7820025" cy="1211263"/>
          </a:xfrm>
          <a:prstGeom prst="rect">
            <a:avLst/>
          </a:prstGeom>
          <a:noFill/>
          <a:ln w="9525">
            <a:noFill/>
            <a:miter lim="800000"/>
            <a:headEnd/>
            <a:tailEnd/>
          </a:ln>
        </p:spPr>
        <p:txBody>
          <a:bodyPr/>
          <a:lstStyle/>
          <a:p>
            <a:pPr>
              <a:lnSpc>
                <a:spcPct val="150000"/>
              </a:lnSpc>
              <a:spcBef>
                <a:spcPts val="600"/>
              </a:spcBef>
              <a:buFont typeface="Wingdings" pitchFamily="2" charset="2"/>
              <a:buChar char="p"/>
            </a:pP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机械设计期刊</a:t>
            </a:r>
            <a:r>
              <a:rPr lang="en-US" altLang="zh-CN" sz="2000" b="1" dirty="0">
                <a:latin typeface="微软雅黑" pitchFamily="34" charset="-122"/>
                <a:ea typeface="微软雅黑" pitchFamily="34" charset="-122"/>
              </a:rPr>
              <a:t>》Journal of Mechanical Design</a:t>
            </a:r>
          </a:p>
        </p:txBody>
      </p:sp>
      <p:sp>
        <p:nvSpPr>
          <p:cNvPr id="7" name="矩形 6"/>
          <p:cNvSpPr>
            <a:spLocks noChangeArrowheads="1"/>
          </p:cNvSpPr>
          <p:nvPr/>
        </p:nvSpPr>
        <p:spPr bwMode="auto">
          <a:xfrm>
            <a:off x="611188" y="2924324"/>
            <a:ext cx="8281987" cy="338137"/>
          </a:xfrm>
          <a:prstGeom prst="rect">
            <a:avLst/>
          </a:prstGeom>
          <a:noFill/>
          <a:ln w="9525">
            <a:noFill/>
            <a:miter lim="800000"/>
            <a:headEnd/>
            <a:tailEnd/>
          </a:ln>
        </p:spPr>
        <p:txBody>
          <a:bodyPr>
            <a:spAutoFit/>
          </a:bodyPr>
          <a:lstStyle/>
          <a:p>
            <a:pPr algn="just">
              <a:spcBef>
                <a:spcPts val="600"/>
              </a:spcBef>
            </a:pPr>
            <a:r>
              <a:rPr lang="zh-CN" altLang="en-US" sz="1600" b="1" dirty="0" smtClean="0">
                <a:latin typeface="微软雅黑" pitchFamily="34" charset="-122"/>
                <a:ea typeface="微软雅黑" pitchFamily="34" charset="-122"/>
              </a:rPr>
              <a:t>国内外研究人员单位：</a:t>
            </a:r>
            <a:r>
              <a:rPr lang="en-US" altLang="zh-CN" sz="1600" b="1" dirty="0" smtClean="0">
                <a:latin typeface="微软雅黑" pitchFamily="34" charset="-122"/>
                <a:ea typeface="微软雅黑" pitchFamily="34" charset="-122"/>
              </a:rPr>
              <a:t> </a:t>
            </a:r>
            <a:endParaRPr lang="en-US" altLang="zh-CN" sz="1600" b="1" dirty="0">
              <a:latin typeface="微软雅黑" pitchFamily="34" charset="-122"/>
              <a:ea typeface="微软雅黑" pitchFamily="34" charset="-122"/>
            </a:endParaRPr>
          </a:p>
        </p:txBody>
      </p:sp>
      <p:sp>
        <p:nvSpPr>
          <p:cNvPr id="8" name="Content Placeholder 2"/>
          <p:cNvSpPr txBox="1">
            <a:spLocks/>
          </p:cNvSpPr>
          <p:nvPr/>
        </p:nvSpPr>
        <p:spPr bwMode="auto">
          <a:xfrm>
            <a:off x="762000" y="3297386"/>
            <a:ext cx="3738563" cy="3155950"/>
          </a:xfrm>
          <a:prstGeom prst="rect">
            <a:avLst/>
          </a:prstGeom>
          <a:noFill/>
          <a:ln w="9525">
            <a:noFill/>
            <a:miter lim="800000"/>
            <a:headEnd/>
            <a:tailEnd/>
          </a:ln>
        </p:spPr>
        <p:txBody>
          <a:bodyPr/>
          <a:lstStyle/>
          <a:p>
            <a:pPr>
              <a:lnSpc>
                <a:spcPct val="150000"/>
              </a:lnSpc>
              <a:spcBef>
                <a:spcPts val="600"/>
              </a:spcBef>
            </a:pPr>
            <a:r>
              <a:rPr lang="zh-CN" altLang="en-US" sz="1600">
                <a:latin typeface="微软雅黑" pitchFamily="34" charset="-122"/>
                <a:ea typeface="微软雅黑" pitchFamily="34" charset="-122"/>
              </a:rPr>
              <a:t>麻省理工学院</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卡耐基</a:t>
            </a:r>
            <a:r>
              <a:rPr lang="en-US" altLang="zh-CN" sz="1600">
                <a:latin typeface="微软雅黑" pitchFamily="34" charset="-122"/>
                <a:ea typeface="微软雅黑" pitchFamily="34" charset="-122"/>
              </a:rPr>
              <a:t>-</a:t>
            </a:r>
            <a:r>
              <a:rPr lang="zh-CN" altLang="en-US" sz="1600">
                <a:latin typeface="微软雅黑" pitchFamily="34" charset="-122"/>
                <a:ea typeface="微软雅黑" pitchFamily="34" charset="-122"/>
              </a:rPr>
              <a:t>梅隆大学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普渡大学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德克萨斯</a:t>
            </a:r>
            <a:r>
              <a:rPr lang="en-US" altLang="zh-CN" sz="1600">
                <a:latin typeface="微软雅黑" pitchFamily="34" charset="-122"/>
                <a:ea typeface="微软雅黑" pitchFamily="34" charset="-122"/>
              </a:rPr>
              <a:t>A&amp;M</a:t>
            </a:r>
            <a:r>
              <a:rPr lang="zh-CN" altLang="en-US" sz="1600">
                <a:latin typeface="微软雅黑" pitchFamily="34" charset="-122"/>
                <a:ea typeface="微软雅黑" pitchFamily="34" charset="-122"/>
              </a:rPr>
              <a:t>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加州大学</a:t>
            </a:r>
            <a:endParaRPr lang="en-US" altLang="zh-CN" sz="1600">
              <a:latin typeface="微软雅黑" pitchFamily="34" charset="-122"/>
              <a:ea typeface="微软雅黑" pitchFamily="34" charset="-122"/>
            </a:endParaRPr>
          </a:p>
        </p:txBody>
      </p:sp>
      <p:sp>
        <p:nvSpPr>
          <p:cNvPr id="9" name="Content Placeholder 2"/>
          <p:cNvSpPr txBox="1">
            <a:spLocks/>
          </p:cNvSpPr>
          <p:nvPr/>
        </p:nvSpPr>
        <p:spPr bwMode="auto">
          <a:xfrm>
            <a:off x="3563938" y="3284686"/>
            <a:ext cx="3738562" cy="2724150"/>
          </a:xfrm>
          <a:prstGeom prst="rect">
            <a:avLst/>
          </a:prstGeom>
          <a:noFill/>
          <a:ln w="9525">
            <a:noFill/>
            <a:miter lim="800000"/>
            <a:headEnd/>
            <a:tailEnd/>
          </a:ln>
        </p:spPr>
        <p:txBody>
          <a:bodyPr/>
          <a:lstStyle/>
          <a:p>
            <a:pPr>
              <a:lnSpc>
                <a:spcPct val="150000"/>
              </a:lnSpc>
              <a:spcBef>
                <a:spcPts val="600"/>
              </a:spcBef>
            </a:pPr>
            <a:r>
              <a:rPr lang="zh-CN" altLang="en-US" sz="1600">
                <a:latin typeface="微软雅黑" pitchFamily="34" charset="-122"/>
                <a:ea typeface="微软雅黑" pitchFamily="34" charset="-122"/>
              </a:rPr>
              <a:t>北京航空航天大学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西安交通大学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大连理工大学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重庆大学</a:t>
            </a:r>
            <a:endParaRPr lang="en-US" altLang="zh-CN" sz="1600">
              <a:latin typeface="微软雅黑" pitchFamily="34" charset="-122"/>
              <a:ea typeface="微软雅黑" pitchFamily="34" charset="-122"/>
            </a:endParaRPr>
          </a:p>
        </p:txBody>
      </p:sp>
      <p:pic>
        <p:nvPicPr>
          <p:cNvPr id="11" name="Picture 2" descr="http://mechanicaldesign.asmedigitalcollection.asme.org/Images/client/covers/jc126.jpeg"/>
          <p:cNvPicPr>
            <a:picLocks noChangeAspect="1" noChangeArrowheads="1"/>
          </p:cNvPicPr>
          <p:nvPr/>
        </p:nvPicPr>
        <p:blipFill>
          <a:blip r:embed="rId3" cstate="print"/>
          <a:srcRect/>
          <a:stretch>
            <a:fillRect/>
          </a:stretch>
        </p:blipFill>
        <p:spPr bwMode="auto">
          <a:xfrm>
            <a:off x="7308304" y="1124744"/>
            <a:ext cx="1619250" cy="2085975"/>
          </a:xfrm>
          <a:prstGeom prst="rect">
            <a:avLst/>
          </a:prstGeom>
          <a:ln>
            <a:noFill/>
          </a:ln>
          <a:effectLst>
            <a:outerShdw blurRad="292100" dist="139700" dir="2700000" algn="tl" rotWithShape="0">
              <a:srgbClr val="333333">
                <a:alpha val="65000"/>
              </a:srgbClr>
            </a:outerShdw>
          </a:effectLst>
        </p:spPr>
      </p:pic>
      <p:sp>
        <p:nvSpPr>
          <p:cNvPr id="13"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经典</a:t>
            </a:r>
            <a:r>
              <a:rPr lang="zh-CN" altLang="en-US" sz="4400" dirty="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09601" y="2220268"/>
            <a:ext cx="6770711" cy="1928812"/>
          </a:xfrm>
          <a:prstGeom prst="rect">
            <a:avLst/>
          </a:prstGeom>
        </p:spPr>
        <p:txBody>
          <a:bodyPr/>
          <a:lstStyle/>
          <a:p>
            <a:pPr fontAlgn="auto">
              <a:spcBef>
                <a:spcPts val="600"/>
              </a:spcBef>
              <a:spcAft>
                <a:spcPts val="0"/>
              </a:spcAft>
              <a:buFont typeface="Wingdings" pitchFamily="2" charset="2"/>
              <a:buChar char="p"/>
              <a:defRPr/>
            </a:pPr>
            <a:r>
              <a:rPr lang="en-US" altLang="zh-CN" b="1" dirty="0" smtClean="0">
                <a:latin typeface="微软雅黑" pitchFamily="34" charset="-122"/>
                <a:ea typeface="微软雅黑" pitchFamily="34" charset="-122"/>
              </a:rPr>
              <a:t> Verification</a:t>
            </a:r>
            <a:r>
              <a:rPr lang="en-US" altLang="zh-CN" b="1" dirty="0">
                <a:latin typeface="微软雅黑" pitchFamily="34" charset="-122"/>
                <a:ea typeface="微软雅黑" pitchFamily="34" charset="-122"/>
              </a:rPr>
              <a:t>、 Validation and Uncertainty </a:t>
            </a:r>
            <a:r>
              <a:rPr lang="en-US" altLang="zh-CN" b="1" dirty="0" smtClean="0">
                <a:latin typeface="微软雅黑" pitchFamily="34" charset="-122"/>
                <a:ea typeface="微软雅黑" pitchFamily="34" charset="-122"/>
              </a:rPr>
              <a:t>Quantification 《</a:t>
            </a:r>
            <a:r>
              <a:rPr lang="zh-CN" altLang="en-US" b="1" dirty="0">
                <a:latin typeface="微软雅黑" pitchFamily="34" charset="-122"/>
                <a:ea typeface="微软雅黑" pitchFamily="34" charset="-122"/>
              </a:rPr>
              <a:t>校核、验证和不确定性量化期刊</a:t>
            </a:r>
            <a:r>
              <a:rPr lang="en-US" altLang="zh-CN" b="1" dirty="0">
                <a:latin typeface="微软雅黑" pitchFamily="34" charset="-122"/>
                <a:ea typeface="微软雅黑" pitchFamily="34" charset="-122"/>
              </a:rPr>
              <a:t>》</a:t>
            </a:r>
            <a:r>
              <a:rPr lang="en-US" b="1" i="1" dirty="0">
                <a:latin typeface="微软雅黑" pitchFamily="34" charset="-122"/>
                <a:ea typeface="微软雅黑" pitchFamily="34" charset="-122"/>
              </a:rPr>
              <a:t> </a:t>
            </a:r>
          </a:p>
          <a:p>
            <a:pPr fontAlgn="auto">
              <a:spcBef>
                <a:spcPts val="600"/>
              </a:spcBef>
              <a:spcAft>
                <a:spcPts val="0"/>
              </a:spcAft>
              <a:defRPr/>
            </a:pPr>
            <a:r>
              <a:rPr lang="en-US" altLang="zh-CN" dirty="0" smtClean="0">
                <a:latin typeface="微软雅黑" pitchFamily="34" charset="-122"/>
                <a:ea typeface="微软雅黑" pitchFamily="34" charset="-122"/>
              </a:rPr>
              <a:t>2016</a:t>
            </a:r>
            <a:r>
              <a:rPr lang="zh-CN" altLang="en-US" dirty="0">
                <a:latin typeface="微软雅黑" pitchFamily="34" charset="-122"/>
                <a:ea typeface="微软雅黑" pitchFamily="34" charset="-122"/>
              </a:rPr>
              <a:t>年起</a:t>
            </a:r>
            <a:r>
              <a:rPr lang="zh-CN" altLang="en-US" dirty="0" smtClean="0">
                <a:latin typeface="微软雅黑" pitchFamily="34" charset="-122"/>
                <a:ea typeface="微软雅黑" pitchFamily="34" charset="-122"/>
              </a:rPr>
              <a:t>发行</a:t>
            </a:r>
            <a:endParaRPr lang="en-US" altLang="zh-CN" dirty="0" smtClean="0">
              <a:latin typeface="微软雅黑" pitchFamily="34" charset="-122"/>
              <a:ea typeface="微软雅黑" pitchFamily="34" charset="-122"/>
            </a:endParaRPr>
          </a:p>
          <a:p>
            <a:pPr algn="just" fontAlgn="auto">
              <a:spcBef>
                <a:spcPts val="600"/>
              </a:spcBef>
              <a:spcAft>
                <a:spcPts val="0"/>
              </a:spcAft>
              <a:defRPr/>
            </a:pPr>
            <a:endParaRPr lang="en-US" altLang="zh-CN" dirty="0">
              <a:latin typeface="微软雅黑" pitchFamily="34" charset="-122"/>
              <a:ea typeface="微软雅黑" pitchFamily="34" charset="-122"/>
            </a:endParaRPr>
          </a:p>
          <a:p>
            <a:pPr algn="just" fontAlgn="auto">
              <a:spcBef>
                <a:spcPts val="600"/>
              </a:spcBef>
              <a:spcAft>
                <a:spcPts val="0"/>
              </a:spcAft>
              <a:defRPr/>
            </a:pPr>
            <a:r>
              <a:rPr lang="zh-CN" altLang="en-US" b="1" dirty="0" smtClean="0">
                <a:latin typeface="微软雅黑" pitchFamily="34" charset="-122"/>
                <a:ea typeface="微软雅黑" pitchFamily="34" charset="-122"/>
              </a:rPr>
              <a:t>检索关键词</a:t>
            </a:r>
            <a:r>
              <a:rPr lang="zh-CN" altLang="en-US" b="1" dirty="0">
                <a:latin typeface="微软雅黑" pitchFamily="34" charset="-122"/>
                <a:ea typeface="微软雅黑" pitchFamily="34" charset="-122"/>
              </a:rPr>
              <a:t>：</a:t>
            </a:r>
            <a:endParaRPr lang="en-US" altLang="zh-CN" b="1" dirty="0">
              <a:latin typeface="微软雅黑" pitchFamily="34" charset="-122"/>
              <a:ea typeface="微软雅黑" pitchFamily="34" charset="-122"/>
            </a:endParaRPr>
          </a:p>
          <a:p>
            <a:pPr algn="just" fontAlgn="auto">
              <a:spcBef>
                <a:spcPts val="600"/>
              </a:spcBef>
              <a:spcAft>
                <a:spcPts val="0"/>
              </a:spcAft>
              <a:defRPr/>
            </a:pPr>
            <a:r>
              <a:rPr lang="zh-CN" altLang="en-US" dirty="0">
                <a:latin typeface="微软雅黑" pitchFamily="34" charset="-122"/>
                <a:ea typeface="微软雅黑" pitchFamily="34" charset="-122"/>
              </a:rPr>
              <a:t>标准的校核；解决方案的验证；不确定性量化；裕度量化；模型预测；模型适当度；模型成熟度；模型逼真度；模型不确定性的敏感度分析；偶发不确定性；认知不确定性；实验的不确定性；测量的不确定性；产能预测；征状识别和排序表（</a:t>
            </a:r>
            <a:r>
              <a:rPr lang="en-US" dirty="0">
                <a:latin typeface="微软雅黑" pitchFamily="34" charset="-122"/>
                <a:ea typeface="微软雅黑" pitchFamily="34" charset="-122"/>
              </a:rPr>
              <a:t>PIRT</a:t>
            </a:r>
            <a:r>
              <a:rPr lang="zh-CN" altLang="en-US" dirty="0">
                <a:latin typeface="微软雅黑" pitchFamily="34" charset="-122"/>
                <a:ea typeface="微软雅黑" pitchFamily="34" charset="-122"/>
              </a:rPr>
              <a:t>）的建立；预期使用途径；模拟使用情景；监管学；比较器</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algn="just" fontAlgn="auto">
              <a:spcBef>
                <a:spcPts val="600"/>
              </a:spcBef>
              <a:spcAft>
                <a:spcPts val="0"/>
              </a:spcAft>
              <a:defRPr/>
            </a:pPr>
            <a:endParaRPr lang="en-US" altLang="zh-CN" dirty="0">
              <a:latin typeface="微软雅黑" pitchFamily="34" charset="-122"/>
              <a:ea typeface="微软雅黑" pitchFamily="34" charset="-122"/>
            </a:endParaRPr>
          </a:p>
          <a:p>
            <a:pPr algn="r" fontAlgn="auto">
              <a:spcBef>
                <a:spcPts val="600"/>
              </a:spcBef>
              <a:spcAft>
                <a:spcPts val="0"/>
              </a:spcAft>
              <a:defRPr/>
            </a:pPr>
            <a:r>
              <a:rPr lang="en-US" altLang="zh-CN" sz="1600" u="sng"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verification.asmedigitalcollection.asme.org</a:t>
            </a:r>
          </a:p>
        </p:txBody>
      </p:sp>
      <p:pic>
        <p:nvPicPr>
          <p:cNvPr id="1029" name="Picture 5" descr="http://verification.asmedigitalcollection.asme.org/Images/client/covers/jc176.jpeg"/>
          <p:cNvPicPr>
            <a:picLocks noChangeAspect="1" noChangeArrowheads="1"/>
          </p:cNvPicPr>
          <p:nvPr/>
        </p:nvPicPr>
        <p:blipFill>
          <a:blip r:embed="rId3" cstate="print"/>
          <a:srcRect/>
          <a:stretch>
            <a:fillRect/>
          </a:stretch>
        </p:blipFill>
        <p:spPr bwMode="auto">
          <a:xfrm>
            <a:off x="7308304" y="1124744"/>
            <a:ext cx="1562100" cy="2085975"/>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较新期刊</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76597" y="1916137"/>
            <a:ext cx="7143750" cy="584775"/>
          </a:xfrm>
          <a:prstGeom prst="rect">
            <a:avLst/>
          </a:prstGeom>
          <a:noFill/>
          <a:ln w="9525">
            <a:noFill/>
            <a:miter lim="800000"/>
            <a:headEnd/>
            <a:tailEnd/>
          </a:ln>
        </p:spPr>
        <p:txBody>
          <a:bodyPr>
            <a:spAutoFit/>
          </a:bodyPr>
          <a:lstStyle/>
          <a:p>
            <a:r>
              <a:rPr lang="en-US" altLang="zh-CN" sz="1600" dirty="0" smtClean="0">
                <a:latin typeface="微软雅黑" pitchFamily="34" charset="-122"/>
                <a:ea typeface="微软雅黑" pitchFamily="34" charset="-122"/>
              </a:rPr>
              <a:t>2016</a:t>
            </a:r>
            <a:r>
              <a:rPr lang="zh-CN" altLang="en-US" sz="1600" dirty="0">
                <a:latin typeface="微软雅黑" pitchFamily="34" charset="-122"/>
                <a:ea typeface="微软雅黑" pitchFamily="34" charset="-122"/>
              </a:rPr>
              <a:t>年又</a:t>
            </a:r>
            <a:r>
              <a:rPr lang="zh-CN" altLang="en-US" sz="1600" dirty="0" smtClean="0">
                <a:latin typeface="微软雅黑" pitchFamily="34" charset="-122"/>
                <a:ea typeface="微软雅黑" pitchFamily="34" charset="-122"/>
              </a:rPr>
              <a:t>有一种</a:t>
            </a:r>
            <a:r>
              <a:rPr lang="zh-CN" altLang="en-US" sz="1600" dirty="0">
                <a:latin typeface="微软雅黑" pitchFamily="34" charset="-122"/>
                <a:ea typeface="微软雅黑" pitchFamily="34" charset="-122"/>
              </a:rPr>
              <a:t>新刊被</a:t>
            </a:r>
            <a:r>
              <a:rPr lang="en-US" altLang="zh-CN" sz="1600" dirty="0">
                <a:latin typeface="微软雅黑" pitchFamily="34" charset="-122"/>
                <a:ea typeface="微软雅黑" pitchFamily="34" charset="-122"/>
              </a:rPr>
              <a:t>SCI</a:t>
            </a:r>
            <a:r>
              <a:rPr lang="zh-CN" altLang="en-US" sz="1600" dirty="0" smtClean="0">
                <a:latin typeface="微软雅黑" pitchFamily="34" charset="-122"/>
                <a:ea typeface="微软雅黑" pitchFamily="34" charset="-122"/>
              </a:rPr>
              <a:t>收录、一种被</a:t>
            </a:r>
            <a:r>
              <a:rPr lang="en-US" altLang="zh-CN" sz="1600" dirty="0" smtClean="0">
                <a:latin typeface="微软雅黑" pitchFamily="34" charset="-122"/>
                <a:ea typeface="微软雅黑" pitchFamily="34" charset="-122"/>
              </a:rPr>
              <a:t>ESCI</a:t>
            </a:r>
            <a:r>
              <a:rPr lang="zh-CN" altLang="en-US" sz="1600" dirty="0" smtClean="0">
                <a:latin typeface="微软雅黑" pitchFamily="34" charset="-122"/>
                <a:ea typeface="微软雅黑" pitchFamily="34" charset="-122"/>
              </a:rPr>
              <a:t>（新兴学科索引）收录。</a:t>
            </a:r>
            <a:r>
              <a:rPr lang="en-US" altLang="zh-CN" sz="1600" dirty="0" smtClean="0">
                <a:latin typeface="微软雅黑" pitchFamily="34" charset="-122"/>
                <a:ea typeface="微软雅黑" pitchFamily="34" charset="-122"/>
              </a:rPr>
              <a:t>SCI</a:t>
            </a:r>
            <a:r>
              <a:rPr lang="zh-CN" altLang="en-US" sz="1600" dirty="0">
                <a:latin typeface="微软雅黑" pitchFamily="34" charset="-122"/>
                <a:ea typeface="微软雅黑" pitchFamily="34" charset="-122"/>
              </a:rPr>
              <a:t>期刊数量达到</a:t>
            </a:r>
            <a:r>
              <a:rPr lang="en-US" altLang="zh-CN" sz="1600" dirty="0" smtClean="0">
                <a:latin typeface="微软雅黑" pitchFamily="34" charset="-122"/>
                <a:ea typeface="微软雅黑" pitchFamily="34" charset="-122"/>
              </a:rPr>
              <a:t>25</a:t>
            </a:r>
            <a:r>
              <a:rPr lang="zh-CN" altLang="en-US" sz="1600" dirty="0" smtClean="0">
                <a:latin typeface="微软雅黑" pitchFamily="34" charset="-122"/>
                <a:ea typeface="微软雅黑" pitchFamily="34" charset="-122"/>
              </a:rPr>
              <a:t>种</a:t>
            </a:r>
            <a:r>
              <a:rPr lang="zh-CN" altLang="en-US" sz="1600" dirty="0">
                <a:latin typeface="微软雅黑" pitchFamily="34" charset="-122"/>
                <a:ea typeface="微软雅黑" pitchFamily="34" charset="-122"/>
              </a:rPr>
              <a:t>（占比近</a:t>
            </a:r>
            <a:r>
              <a:rPr lang="en-US" altLang="zh-CN" sz="1600" dirty="0">
                <a:latin typeface="微软雅黑" pitchFamily="34" charset="-122"/>
                <a:ea typeface="微软雅黑" pitchFamily="34" charset="-122"/>
              </a:rPr>
              <a:t>90%</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  </a:t>
            </a:r>
          </a:p>
        </p:txBody>
      </p:sp>
      <p:sp>
        <p:nvSpPr>
          <p:cNvPr id="7" name="矩形 6"/>
          <p:cNvSpPr>
            <a:spLocks noChangeArrowheads="1"/>
          </p:cNvSpPr>
          <p:nvPr/>
        </p:nvSpPr>
        <p:spPr bwMode="auto">
          <a:xfrm>
            <a:off x="676597" y="2678137"/>
            <a:ext cx="6572250" cy="3847207"/>
          </a:xfrm>
          <a:prstGeom prst="rect">
            <a:avLst/>
          </a:prstGeom>
          <a:noFill/>
          <a:ln w="9525">
            <a:noFill/>
            <a:miter lim="800000"/>
            <a:headEnd/>
            <a:tailEnd/>
          </a:ln>
        </p:spPr>
        <p:txBody>
          <a:bodyPr>
            <a:spAutoFit/>
          </a:bodyPr>
          <a:lstStyle/>
          <a:p>
            <a:pPr>
              <a:buFont typeface="Wingdings" pitchFamily="2" charset="2"/>
              <a:buChar char="p"/>
            </a:pPr>
            <a:r>
              <a:rPr lang="en-US" altLang="zh-CN" sz="1600" b="1" dirty="0" smtClean="0">
                <a:latin typeface="微软雅黑" pitchFamily="34" charset="-122"/>
                <a:ea typeface="微软雅黑" pitchFamily="34" charset="-122"/>
              </a:rPr>
              <a:t> Journal </a:t>
            </a:r>
            <a:r>
              <a:rPr lang="en-US" altLang="zh-CN" sz="1600" b="1" dirty="0">
                <a:latin typeface="微软雅黑" pitchFamily="34" charset="-122"/>
                <a:ea typeface="微软雅黑" pitchFamily="34" charset="-122"/>
              </a:rPr>
              <a:t>of Micro and </a:t>
            </a:r>
            <a:r>
              <a:rPr lang="en-US" altLang="zh-CN" sz="1600" b="1" dirty="0" smtClean="0">
                <a:latin typeface="微软雅黑" pitchFamily="34" charset="-122"/>
                <a:ea typeface="微软雅黑" pitchFamily="34" charset="-122"/>
              </a:rPr>
              <a:t>Nano-Manufacturing</a:t>
            </a:r>
          </a:p>
          <a:p>
            <a:r>
              <a:rPr lang="en-US" altLang="zh-CN" sz="1600" b="1" dirty="0" smtClean="0">
                <a:latin typeface="微软雅黑" pitchFamily="34" charset="-122"/>
                <a:ea typeface="微软雅黑" pitchFamily="34" charset="-122"/>
              </a:rPr>
              <a:t>《</a:t>
            </a:r>
            <a:r>
              <a:rPr lang="zh-CN" altLang="en-US" sz="1600" b="1" dirty="0">
                <a:latin typeface="微软雅黑" pitchFamily="34" charset="-122"/>
                <a:ea typeface="微软雅黑" pitchFamily="34" charset="-122"/>
              </a:rPr>
              <a:t>微纳制造期刊</a:t>
            </a:r>
            <a:r>
              <a:rPr lang="en-US" altLang="zh-CN" sz="1600" b="1" dirty="0">
                <a:latin typeface="微软雅黑" pitchFamily="34" charset="-122"/>
                <a:ea typeface="微软雅黑" pitchFamily="34" charset="-122"/>
              </a:rPr>
              <a:t>》</a:t>
            </a:r>
          </a:p>
          <a:p>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这本季刊主要发表微纳制造理论、生产流程、设备开发、精准度、材料利用率、产品生命周期分析等方面的研究论文和技术快报。自</a:t>
            </a:r>
            <a:r>
              <a:rPr lang="en-US" altLang="zh-CN" sz="1600" dirty="0">
                <a:latin typeface="微软雅黑" pitchFamily="34" charset="-122"/>
                <a:ea typeface="微软雅黑" pitchFamily="34" charset="-122"/>
              </a:rPr>
              <a:t>2013</a:t>
            </a:r>
            <a:r>
              <a:rPr lang="zh-CN" altLang="en-US" sz="1600" dirty="0">
                <a:latin typeface="微软雅黑" pitchFamily="34" charset="-122"/>
                <a:ea typeface="微软雅黑" pitchFamily="34" charset="-122"/>
              </a:rPr>
              <a:t>年创刊以来，已</a:t>
            </a:r>
            <a:r>
              <a:rPr lang="zh-CN" altLang="en-US" sz="1600" dirty="0" smtClean="0">
                <a:latin typeface="微软雅黑" pitchFamily="34" charset="-122"/>
                <a:ea typeface="微软雅黑" pitchFamily="34" charset="-122"/>
              </a:rPr>
              <a:t>出版</a:t>
            </a:r>
            <a:r>
              <a:rPr lang="en-US" altLang="zh-CN" sz="1600" dirty="0" smtClean="0">
                <a:latin typeface="微软雅黑" pitchFamily="34" charset="-122"/>
                <a:ea typeface="微软雅黑" pitchFamily="34" charset="-122"/>
              </a:rPr>
              <a:t>31</a:t>
            </a:r>
            <a:r>
              <a:rPr lang="zh-CN" altLang="en-US" sz="1600" dirty="0">
                <a:latin typeface="微软雅黑" pitchFamily="34" charset="-122"/>
                <a:ea typeface="微软雅黑" pitchFamily="34" charset="-122"/>
              </a:rPr>
              <a:t>期</a:t>
            </a:r>
            <a:r>
              <a:rPr lang="zh-CN" altLang="en-US" sz="1600" dirty="0" smtClean="0">
                <a:latin typeface="微软雅黑" pitchFamily="34" charset="-122"/>
                <a:ea typeface="微软雅黑" pitchFamily="34" charset="-122"/>
              </a:rPr>
              <a:t>、共</a:t>
            </a:r>
            <a:r>
              <a:rPr lang="en-US" altLang="zh-CN" sz="1600" dirty="0" smtClean="0">
                <a:latin typeface="微软雅黑" pitchFamily="34" charset="-122"/>
                <a:ea typeface="微软雅黑" pitchFamily="34" charset="-122"/>
              </a:rPr>
              <a:t>290</a:t>
            </a:r>
            <a:r>
              <a:rPr lang="zh-CN" altLang="en-US" sz="1600" dirty="0" smtClean="0">
                <a:latin typeface="微软雅黑" pitchFamily="34" charset="-122"/>
                <a:ea typeface="微软雅黑" pitchFamily="34" charset="-122"/>
              </a:rPr>
              <a:t>多</a:t>
            </a:r>
            <a:r>
              <a:rPr lang="zh-CN" altLang="en-US" sz="1600" dirty="0">
                <a:latin typeface="微软雅黑" pitchFamily="34" charset="-122"/>
                <a:ea typeface="微软雅黑" pitchFamily="34" charset="-122"/>
              </a:rPr>
              <a:t>篇文章，探讨话题包括复合材料的微观力学、表面光洁度、铣削、切割、微晶、</a:t>
            </a:r>
            <a:r>
              <a:rPr lang="en-US" altLang="zh-CN" sz="1600" dirty="0">
                <a:latin typeface="微软雅黑" pitchFamily="34" charset="-122"/>
                <a:ea typeface="微软雅黑" pitchFamily="34" charset="-122"/>
              </a:rPr>
              <a:t>3D</a:t>
            </a:r>
            <a:r>
              <a:rPr lang="zh-CN" altLang="en-US" sz="1600" dirty="0">
                <a:latin typeface="微软雅黑" pitchFamily="34" charset="-122"/>
                <a:ea typeface="微软雅黑" pitchFamily="34" charset="-122"/>
              </a:rPr>
              <a:t>打印等。</a:t>
            </a:r>
            <a:endParaRPr lang="en-US" altLang="zh-CN" sz="1600" dirty="0">
              <a:latin typeface="微软雅黑" pitchFamily="34" charset="-122"/>
              <a:ea typeface="微软雅黑" pitchFamily="34" charset="-122"/>
            </a:endParaRPr>
          </a:p>
          <a:p>
            <a:pPr>
              <a:buFont typeface="Arial" charset="0"/>
              <a:buChar char="•"/>
            </a:pPr>
            <a:endParaRPr lang="en-US" altLang="zh-CN" sz="1600" dirty="0">
              <a:latin typeface="微软雅黑" pitchFamily="34" charset="-122"/>
              <a:ea typeface="微软雅黑" pitchFamily="34" charset="-122"/>
            </a:endParaRPr>
          </a:p>
          <a:p>
            <a:pPr>
              <a:buFont typeface="Wingdings" pitchFamily="2" charset="2"/>
              <a:buChar char="p"/>
            </a:pPr>
            <a:r>
              <a:rPr lang="en-US" altLang="zh-CN" sz="1600" b="1" dirty="0" smtClean="0">
                <a:latin typeface="微软雅黑" pitchFamily="34" charset="-122"/>
                <a:ea typeface="微软雅黑" pitchFamily="34" charset="-122"/>
              </a:rPr>
              <a:t> Journal </a:t>
            </a:r>
            <a:r>
              <a:rPr lang="en-US" altLang="zh-CN" sz="1600" b="1" dirty="0">
                <a:latin typeface="微软雅黑" pitchFamily="34" charset="-122"/>
                <a:ea typeface="微软雅黑" pitchFamily="34" charset="-122"/>
              </a:rPr>
              <a:t>of Risk and Uncertainty in Engineering Systems, Part B: Mechanical </a:t>
            </a:r>
            <a:r>
              <a:rPr lang="en-US" altLang="zh-CN" sz="1600" b="1" dirty="0" smtClean="0">
                <a:latin typeface="微软雅黑" pitchFamily="34" charset="-122"/>
                <a:ea typeface="微软雅黑" pitchFamily="34" charset="-122"/>
              </a:rPr>
              <a:t>Engineering</a:t>
            </a:r>
          </a:p>
          <a:p>
            <a:r>
              <a:rPr lang="en-US" altLang="zh-CN" sz="1600" b="1" dirty="0" smtClean="0">
                <a:latin typeface="微软雅黑" pitchFamily="34" charset="-122"/>
                <a:ea typeface="微软雅黑" pitchFamily="34" charset="-122"/>
              </a:rPr>
              <a:t>《</a:t>
            </a:r>
            <a:r>
              <a:rPr lang="zh-CN" altLang="en-US" sz="1600" b="1" dirty="0">
                <a:latin typeface="微软雅黑" pitchFamily="34" charset="-122"/>
                <a:ea typeface="微软雅黑" pitchFamily="34" charset="-122"/>
              </a:rPr>
              <a:t>工程系统中的风险和不确定性，</a:t>
            </a:r>
            <a:r>
              <a:rPr lang="en-US" altLang="zh-CN" sz="1600" b="1" dirty="0">
                <a:latin typeface="微软雅黑" pitchFamily="34" charset="-122"/>
                <a:ea typeface="微软雅黑" pitchFamily="34" charset="-122"/>
              </a:rPr>
              <a:t>B</a:t>
            </a:r>
            <a:r>
              <a:rPr lang="zh-CN" altLang="en-US" sz="1600" b="1" dirty="0">
                <a:latin typeface="微软雅黑" pitchFamily="34" charset="-122"/>
                <a:ea typeface="微软雅黑" pitchFamily="34" charset="-122"/>
              </a:rPr>
              <a:t>辑：机械工程</a:t>
            </a:r>
            <a:r>
              <a:rPr lang="en-US" altLang="zh-CN" sz="1600" b="1" dirty="0">
                <a:latin typeface="微软雅黑" pitchFamily="34" charset="-122"/>
                <a:ea typeface="微软雅黑" pitchFamily="34" charset="-122"/>
              </a:rPr>
              <a:t>》</a:t>
            </a:r>
          </a:p>
          <a:p>
            <a:r>
              <a:rPr lang="en-US" altLang="zh-CN" dirty="0">
                <a:latin typeface="Calibri" pitchFamily="34" charset="0"/>
              </a:rPr>
              <a:t>  </a:t>
            </a:r>
            <a:r>
              <a:rPr lang="en-US" altLang="zh-CN" sz="1600" dirty="0">
                <a:latin typeface="微软雅黑" pitchFamily="34" charset="-122"/>
                <a:ea typeface="微软雅黑" pitchFamily="34" charset="-122"/>
              </a:rPr>
              <a:t>2015</a:t>
            </a:r>
            <a:r>
              <a:rPr lang="zh-CN" altLang="en-US" sz="1600" dirty="0">
                <a:latin typeface="微软雅黑" pitchFamily="34" charset="-122"/>
                <a:ea typeface="微软雅黑" pitchFamily="34" charset="-122"/>
              </a:rPr>
              <a:t>年，</a:t>
            </a:r>
            <a:r>
              <a:rPr lang="en-US" altLang="zh-CN" sz="1600" dirty="0">
                <a:latin typeface="微软雅黑" pitchFamily="34" charset="-122"/>
                <a:ea typeface="微软雅黑" pitchFamily="34" charset="-122"/>
              </a:rPr>
              <a:t>ASCE</a:t>
            </a:r>
            <a:r>
              <a:rPr lang="zh-CN" altLang="en-US" sz="1600" dirty="0">
                <a:latin typeface="微软雅黑" pitchFamily="34" charset="-122"/>
                <a:ea typeface="微软雅黑" pitchFamily="34" charset="-122"/>
              </a:rPr>
              <a:t>（美国土木工程学会）和</a:t>
            </a:r>
            <a:r>
              <a:rPr lang="en-US" altLang="zh-CN" sz="1600" dirty="0">
                <a:latin typeface="微软雅黑" pitchFamily="34" charset="-122"/>
                <a:ea typeface="微软雅黑" pitchFamily="34" charset="-122"/>
              </a:rPr>
              <a:t>ASME</a:t>
            </a:r>
            <a:r>
              <a:rPr lang="zh-CN" altLang="en-US" sz="1600" dirty="0">
                <a:latin typeface="微软雅黑" pitchFamily="34" charset="-122"/>
                <a:ea typeface="微软雅黑" pitchFamily="34" charset="-122"/>
              </a:rPr>
              <a:t>合作创办了</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工程系统中的风险和不确定性</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系列期刊，研究对象是工程师在规划、设计、分析、建造、制造、操作和全过程管理中遇到的各类不确定因素。其中</a:t>
            </a:r>
            <a:r>
              <a:rPr lang="en-US" altLang="zh-CN" sz="1600" dirty="0">
                <a:latin typeface="微软雅黑" pitchFamily="34" charset="-122"/>
                <a:ea typeface="微软雅黑" pitchFamily="34" charset="-122"/>
              </a:rPr>
              <a:t>A</a:t>
            </a:r>
            <a:r>
              <a:rPr lang="zh-CN" altLang="en-US" sz="1600" dirty="0">
                <a:latin typeface="微软雅黑" pitchFamily="34" charset="-122"/>
                <a:ea typeface="微软雅黑" pitchFamily="34" charset="-122"/>
              </a:rPr>
              <a:t>辑针对土木工程，</a:t>
            </a:r>
            <a:r>
              <a:rPr lang="en-US" altLang="zh-CN" sz="1600" dirty="0">
                <a:latin typeface="微软雅黑" pitchFamily="34" charset="-122"/>
                <a:ea typeface="微软雅黑" pitchFamily="34" charset="-122"/>
              </a:rPr>
              <a:t>B</a:t>
            </a:r>
            <a:r>
              <a:rPr lang="zh-CN" altLang="en-US" sz="1600" dirty="0">
                <a:latin typeface="微软雅黑" pitchFamily="34" charset="-122"/>
                <a:ea typeface="微软雅黑" pitchFamily="34" charset="-122"/>
              </a:rPr>
              <a:t>辑针对机械工程。目前</a:t>
            </a:r>
            <a:r>
              <a:rPr lang="en-US" altLang="zh-CN" sz="1600" dirty="0">
                <a:latin typeface="微软雅黑" pitchFamily="34" charset="-122"/>
                <a:ea typeface="微软雅黑" pitchFamily="34" charset="-122"/>
              </a:rPr>
              <a:t>《B</a:t>
            </a:r>
            <a:r>
              <a:rPr lang="zh-CN" altLang="en-US" sz="1600" dirty="0">
                <a:latin typeface="微软雅黑" pitchFamily="34" charset="-122"/>
                <a:ea typeface="微软雅黑" pitchFamily="34" charset="-122"/>
              </a:rPr>
              <a:t>辑：机械工程</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已</a:t>
            </a:r>
            <a:r>
              <a:rPr lang="zh-CN" altLang="en-US" sz="1600" dirty="0" smtClean="0">
                <a:latin typeface="微软雅黑" pitchFamily="34" charset="-122"/>
                <a:ea typeface="微软雅黑" pitchFamily="34" charset="-122"/>
              </a:rPr>
              <a:t>出版</a:t>
            </a:r>
            <a:r>
              <a:rPr lang="en-US" altLang="zh-CN" sz="1600" dirty="0" smtClean="0">
                <a:latin typeface="微软雅黑" pitchFamily="34" charset="-122"/>
                <a:ea typeface="微软雅黑" pitchFamily="34" charset="-122"/>
              </a:rPr>
              <a:t>24</a:t>
            </a:r>
            <a:r>
              <a:rPr lang="zh-CN" altLang="en-US" sz="1600" dirty="0" smtClean="0">
                <a:latin typeface="微软雅黑" pitchFamily="34" charset="-122"/>
                <a:ea typeface="微软雅黑" pitchFamily="34" charset="-122"/>
              </a:rPr>
              <a:t>期</a:t>
            </a:r>
            <a:r>
              <a:rPr lang="zh-CN" altLang="en-US" sz="1600" dirty="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共</a:t>
            </a:r>
            <a:r>
              <a:rPr lang="en-US" altLang="zh-CN" sz="1600" dirty="0" smtClean="0">
                <a:latin typeface="微软雅黑" pitchFamily="34" charset="-122"/>
                <a:ea typeface="微软雅黑" pitchFamily="34" charset="-122"/>
              </a:rPr>
              <a:t>260</a:t>
            </a:r>
            <a:r>
              <a:rPr lang="zh-CN" altLang="en-US" sz="1600" dirty="0" smtClean="0">
                <a:latin typeface="微软雅黑" pitchFamily="34" charset="-122"/>
                <a:ea typeface="微软雅黑" pitchFamily="34" charset="-122"/>
              </a:rPr>
              <a:t>多</a:t>
            </a:r>
            <a:r>
              <a:rPr lang="zh-CN" altLang="en-US" sz="1600" dirty="0">
                <a:latin typeface="微软雅黑" pitchFamily="34" charset="-122"/>
                <a:ea typeface="微软雅黑" pitchFamily="34" charset="-122"/>
              </a:rPr>
              <a:t>篇文章。</a:t>
            </a:r>
            <a:r>
              <a:rPr lang="zh-CN" altLang="en-US" dirty="0">
                <a:latin typeface="Calibri" pitchFamily="34" charset="0"/>
              </a:rPr>
              <a:t>                             </a:t>
            </a:r>
            <a:endParaRPr lang="en-US" altLang="zh-CN" b="1" dirty="0">
              <a:latin typeface="微软雅黑" pitchFamily="34" charset="-122"/>
              <a:ea typeface="微软雅黑" pitchFamily="34" charset="-122"/>
            </a:endParaRPr>
          </a:p>
        </p:txBody>
      </p:sp>
      <p:pic>
        <p:nvPicPr>
          <p:cNvPr id="82946" name="Picture 2" descr="http://mmbiz.qpic.cn/mmbiz_jpg/ZEfPsG9mibXDLqdID1FkhQNy5puVU0AkYmSkj9X7OX5GibmfsrPFqp5TphibVHYzWOZ1T0gMUiaHKResIJUKABqJfw/640?wx_fmt=jpeg&amp;wxfrom=5&amp;wx_lazy=1"/>
          <p:cNvPicPr>
            <a:picLocks noChangeAspect="1" noChangeArrowheads="1"/>
          </p:cNvPicPr>
          <p:nvPr/>
        </p:nvPicPr>
        <p:blipFill>
          <a:blip r:embed="rId3" cstate="print"/>
          <a:srcRect/>
          <a:stretch>
            <a:fillRect/>
          </a:stretch>
        </p:blipFill>
        <p:spPr bwMode="auto">
          <a:xfrm>
            <a:off x="7452320" y="2371067"/>
            <a:ext cx="1368152" cy="1762503"/>
          </a:xfrm>
          <a:prstGeom prst="rect">
            <a:avLst/>
          </a:prstGeom>
          <a:noFill/>
          <a:ln>
            <a:solidFill>
              <a:schemeClr val="accent4">
                <a:lumMod val="60000"/>
                <a:lumOff val="40000"/>
              </a:schemeClr>
            </a:solidFill>
          </a:ln>
        </p:spPr>
      </p:pic>
      <p:pic>
        <p:nvPicPr>
          <p:cNvPr id="82948" name="Picture 4" descr="http://mmbiz.qpic.cn/mmbiz_png/ZEfPsG9mibXDLqdID1FkhQNy5puVU0AkYFUFfD98vR82LQeotiahDJmQ7DneceGEXrQwGngcsK05L1413E2WiacEg/640?wx_fmt=png&amp;wxfrom=5&amp;wx_lazy=1"/>
          <p:cNvPicPr>
            <a:picLocks noChangeAspect="1" noChangeArrowheads="1"/>
          </p:cNvPicPr>
          <p:nvPr/>
        </p:nvPicPr>
        <p:blipFill>
          <a:blip r:embed="rId4" cstate="print"/>
          <a:srcRect/>
          <a:stretch>
            <a:fillRect/>
          </a:stretch>
        </p:blipFill>
        <p:spPr bwMode="auto">
          <a:xfrm>
            <a:off x="7452320" y="4349594"/>
            <a:ext cx="1368000" cy="1815710"/>
          </a:xfrm>
          <a:prstGeom prst="rect">
            <a:avLst/>
          </a:prstGeom>
          <a:noFill/>
          <a:ln>
            <a:solidFill>
              <a:schemeClr val="accent1">
                <a:lumMod val="60000"/>
                <a:lumOff val="40000"/>
              </a:schemeClr>
            </a:solidFill>
          </a:ln>
        </p:spPr>
      </p:pic>
      <p:sp>
        <p:nvSpPr>
          <p:cNvPr id="9" name="Title 1"/>
          <p:cNvSpPr txBox="1">
            <a:spLocks/>
          </p:cNvSpPr>
          <p:nvPr/>
        </p:nvSpPr>
        <p:spPr bwMode="auto">
          <a:xfrm>
            <a:off x="633735" y="987450"/>
            <a:ext cx="8186737"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较新</a:t>
            </a:r>
            <a:r>
              <a:rPr lang="zh-CN" altLang="en-US" sz="4400" dirty="0" smtClean="0">
                <a:latin typeface="微软雅黑" pitchFamily="34" charset="-122"/>
                <a:ea typeface="微软雅黑" pitchFamily="34" charset="-122"/>
              </a:rPr>
              <a:t>期刊 </a:t>
            </a:r>
            <a:r>
              <a:rPr lang="en-US" altLang="zh-CN" sz="44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2016</a:t>
            </a:r>
            <a:r>
              <a:rPr lang="zh-CN" altLang="en-US" sz="3200" dirty="0" smtClean="0">
                <a:latin typeface="微软雅黑" pitchFamily="34" charset="-122"/>
                <a:ea typeface="微软雅黑" pitchFamily="34" charset="-122"/>
              </a:rPr>
              <a:t>年起被</a:t>
            </a:r>
            <a:r>
              <a:rPr lang="en-US" altLang="zh-CN" sz="3200" dirty="0" smtClean="0">
                <a:latin typeface="微软雅黑" pitchFamily="34" charset="-122"/>
                <a:ea typeface="微软雅黑" pitchFamily="34" charset="-122"/>
              </a:rPr>
              <a:t>SCI</a:t>
            </a:r>
            <a:r>
              <a:rPr lang="zh-CN" altLang="en-US" sz="3200" dirty="0" smtClean="0">
                <a:latin typeface="微软雅黑" pitchFamily="34" charset="-122"/>
                <a:ea typeface="微软雅黑" pitchFamily="34" charset="-122"/>
              </a:rPr>
              <a:t>和</a:t>
            </a:r>
            <a:r>
              <a:rPr lang="en-US" altLang="zh-CN" sz="3200" dirty="0" smtClean="0">
                <a:latin typeface="微软雅黑" pitchFamily="34" charset="-122"/>
                <a:ea typeface="微软雅黑" pitchFamily="34" charset="-122"/>
              </a:rPr>
              <a:t>ESCI</a:t>
            </a:r>
            <a:r>
              <a:rPr lang="zh-CN" altLang="en-US" sz="3200" dirty="0" smtClean="0">
                <a:latin typeface="微软雅黑" pitchFamily="34" charset="-122"/>
                <a:ea typeface="微软雅黑" pitchFamily="34" charset="-122"/>
              </a:rPr>
              <a:t>收录</a:t>
            </a:r>
            <a:r>
              <a:rPr lang="zh-CN" altLang="en-US" sz="3200" i="1" dirty="0" smtClean="0">
                <a:latin typeface="微软雅黑" pitchFamily="34" charset="-122"/>
                <a:ea typeface="微软雅黑" pitchFamily="34" charset="-122"/>
              </a:rPr>
              <a:t>！</a:t>
            </a:r>
            <a:endParaRPr lang="en-US" altLang="zh-CN" sz="3200" i="1"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645790" y="2039739"/>
            <a:ext cx="6572250" cy="615553"/>
          </a:xfrm>
          <a:prstGeom prst="rect">
            <a:avLst/>
          </a:prstGeom>
          <a:noFill/>
          <a:ln w="9525">
            <a:noFill/>
            <a:miter lim="800000"/>
            <a:headEnd/>
            <a:tailEnd/>
          </a:ln>
        </p:spPr>
        <p:txBody>
          <a:bodyPr>
            <a:spAutoFit/>
          </a:bodyPr>
          <a:lstStyle/>
          <a:p>
            <a:pPr>
              <a:buFont typeface="Wingdings" pitchFamily="2" charset="2"/>
              <a:buChar char="p"/>
            </a:pPr>
            <a:r>
              <a:rPr lang="en-US" altLang="zh-CN" sz="1600" b="1" dirty="0" smtClean="0">
                <a:latin typeface="微软雅黑" pitchFamily="34" charset="-122"/>
                <a:ea typeface="微软雅黑" pitchFamily="34" charset="-122"/>
              </a:rPr>
              <a:t> Journal of Nuclear Engineering &amp; Radiation Science</a:t>
            </a:r>
          </a:p>
          <a:p>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核工程和放射学期刊</a:t>
            </a:r>
            <a:r>
              <a:rPr lang="en-US" altLang="zh-CN" sz="1600" dirty="0" smtClean="0">
                <a:latin typeface="微软雅黑" pitchFamily="34" charset="-122"/>
                <a:ea typeface="微软雅黑" pitchFamily="34" charset="-122"/>
              </a:rPr>
              <a:t>》 </a:t>
            </a:r>
            <a:r>
              <a:rPr lang="zh-CN" altLang="en-US" dirty="0">
                <a:latin typeface="Calibri" pitchFamily="34" charset="0"/>
              </a:rPr>
              <a:t>                       </a:t>
            </a:r>
            <a:endParaRPr lang="en-US" altLang="zh-CN" b="1" dirty="0">
              <a:latin typeface="微软雅黑" pitchFamily="34" charset="-122"/>
              <a:ea typeface="微软雅黑" pitchFamily="34" charset="-122"/>
            </a:endParaRPr>
          </a:p>
        </p:txBody>
      </p:sp>
      <p:sp>
        <p:nvSpPr>
          <p:cNvPr id="9" name="Title 1"/>
          <p:cNvSpPr txBox="1">
            <a:spLocks/>
          </p:cNvSpPr>
          <p:nvPr/>
        </p:nvSpPr>
        <p:spPr bwMode="auto">
          <a:xfrm>
            <a:off x="633735" y="980728"/>
            <a:ext cx="8186737"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较新</a:t>
            </a:r>
            <a:r>
              <a:rPr lang="zh-CN" altLang="en-US" sz="4400" dirty="0" smtClean="0">
                <a:latin typeface="微软雅黑" pitchFamily="34" charset="-122"/>
                <a:ea typeface="微软雅黑" pitchFamily="34" charset="-122"/>
              </a:rPr>
              <a:t>期刊 </a:t>
            </a:r>
            <a:r>
              <a:rPr lang="en-US" altLang="zh-CN" sz="44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2017</a:t>
            </a:r>
            <a:r>
              <a:rPr lang="zh-CN" altLang="en-US" sz="3200" dirty="0" smtClean="0">
                <a:latin typeface="微软雅黑" pitchFamily="34" charset="-122"/>
                <a:ea typeface="微软雅黑" pitchFamily="34" charset="-122"/>
              </a:rPr>
              <a:t>年起被</a:t>
            </a:r>
            <a:r>
              <a:rPr lang="en-US" altLang="zh-CN" sz="3200" dirty="0" smtClean="0">
                <a:latin typeface="微软雅黑" pitchFamily="34" charset="-122"/>
                <a:ea typeface="微软雅黑" pitchFamily="34" charset="-122"/>
              </a:rPr>
              <a:t>ESCI</a:t>
            </a:r>
            <a:r>
              <a:rPr lang="zh-CN" altLang="en-US" sz="3200" dirty="0" smtClean="0">
                <a:latin typeface="微软雅黑" pitchFamily="34" charset="-122"/>
                <a:ea typeface="微软雅黑" pitchFamily="34" charset="-122"/>
              </a:rPr>
              <a:t>收录</a:t>
            </a:r>
            <a:r>
              <a:rPr lang="zh-CN" altLang="en-US" sz="3200" i="1" dirty="0" smtClean="0">
                <a:latin typeface="微软雅黑" pitchFamily="34" charset="-122"/>
                <a:ea typeface="微软雅黑" pitchFamily="34" charset="-122"/>
              </a:rPr>
              <a:t>！</a:t>
            </a:r>
            <a:endParaRPr lang="en-US" altLang="zh-CN" sz="3200" i="1" dirty="0">
              <a:latin typeface="微软雅黑" pitchFamily="34" charset="-122"/>
              <a:ea typeface="微软雅黑" pitchFamily="34" charset="-122"/>
            </a:endParaRPr>
          </a:p>
        </p:txBody>
      </p:sp>
      <p:sp>
        <p:nvSpPr>
          <p:cNvPr id="8" name="矩形 7"/>
          <p:cNvSpPr/>
          <p:nvPr/>
        </p:nvSpPr>
        <p:spPr>
          <a:xfrm>
            <a:off x="727559" y="2996952"/>
            <a:ext cx="6408712" cy="1815882"/>
          </a:xfrm>
          <a:prstGeom prst="rect">
            <a:avLst/>
          </a:prstGeom>
        </p:spPr>
        <p:txBody>
          <a:bodyPr wrap="square">
            <a:spAutoFit/>
          </a:bodyPr>
          <a:lstStyle/>
          <a:p>
            <a:pPr algn="just"/>
            <a:r>
              <a:rPr lang="zh-CN" altLang="en-US" sz="1600" dirty="0" smtClean="0">
                <a:latin typeface="微软雅黑" pitchFamily="34" charset="-122"/>
                <a:ea typeface="微软雅黑" pitchFamily="34" charset="-122"/>
              </a:rPr>
              <a:t>本刊的作者和编辑群体中有来自核工业和能源业相关的政府机构和企业，如美国西屋电气公司、印度巴巴原子研究中心、俄罗斯水压试验设计院（</a:t>
            </a:r>
            <a:r>
              <a:rPr lang="en-US" altLang="zh-CN" sz="1600" dirty="0" smtClean="0">
                <a:latin typeface="微软雅黑" pitchFamily="34" charset="-122"/>
                <a:ea typeface="微软雅黑" pitchFamily="34" charset="-122"/>
              </a:rPr>
              <a:t>OKB </a:t>
            </a:r>
            <a:r>
              <a:rPr lang="en-US" altLang="zh-CN" sz="1600" dirty="0" err="1" smtClean="0">
                <a:latin typeface="微软雅黑" pitchFamily="34" charset="-122"/>
                <a:ea typeface="微软雅黑" pitchFamily="34" charset="-122"/>
              </a:rPr>
              <a:t>Gidropress</a:t>
            </a:r>
            <a:r>
              <a:rPr lang="zh-CN" altLang="en-US" sz="1600" dirty="0" smtClean="0">
                <a:latin typeface="微软雅黑" pitchFamily="34" charset="-122"/>
                <a:ea typeface="微软雅黑" pitchFamily="34" charset="-122"/>
              </a:rPr>
              <a:t>）、中国核动力研究设计院等。主要话题围绕着核电厂运维，如核燃料和材料、新型反应堆建设和维护、运输和防护；核能相关的法规解读；以及核技术在其他方面的应用。</a:t>
            </a:r>
            <a:endParaRPr lang="en-US" altLang="zh-CN" sz="1600" dirty="0" smtClean="0">
              <a:latin typeface="微软雅黑" pitchFamily="34" charset="-122"/>
              <a:ea typeface="微软雅黑" pitchFamily="34" charset="-122"/>
            </a:endParaRPr>
          </a:p>
          <a:p>
            <a:pPr algn="just"/>
            <a:endParaRPr lang="en-US" altLang="zh-CN" sz="1600" dirty="0" smtClean="0">
              <a:latin typeface="微软雅黑" pitchFamily="34" charset="-122"/>
              <a:ea typeface="微软雅黑" pitchFamily="34" charset="-122"/>
            </a:endParaRPr>
          </a:p>
          <a:p>
            <a:pPr algn="r"/>
            <a:r>
              <a:rPr lang="en-US" altLang="zh-CN" sz="1600" dirty="0" smtClean="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http://nuclearengineering.asmedigitalcollection.asme.org</a:t>
            </a:r>
            <a:endParaRPr lang="zh-CN" altLang="en-US" sz="16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35170" name="Picture 2" descr="http://nuclearengineering.asmedigitalcollection.asme.org/Images/client/covers/jc175.jpeg"/>
          <p:cNvPicPr>
            <a:picLocks noChangeAspect="1" noChangeArrowheads="1"/>
          </p:cNvPicPr>
          <p:nvPr/>
        </p:nvPicPr>
        <p:blipFill>
          <a:blip r:embed="rId3" cstate="print"/>
          <a:srcRect/>
          <a:stretch>
            <a:fillRect/>
          </a:stretch>
        </p:blipFill>
        <p:spPr bwMode="auto">
          <a:xfrm>
            <a:off x="7414542" y="2373198"/>
            <a:ext cx="1368000" cy="1826781"/>
          </a:xfrm>
          <a:prstGeom prst="rect">
            <a:avLst/>
          </a:prstGeom>
          <a:noFill/>
          <a:ln>
            <a:solidFill>
              <a:schemeClr val="accent6">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p:cNvGrpSpPr>
            <a:grpSpLocks/>
          </p:cNvGrpSpPr>
          <p:nvPr/>
        </p:nvGrpSpPr>
        <p:grpSpPr bwMode="auto">
          <a:xfrm>
            <a:off x="2095034" y="2252523"/>
            <a:ext cx="3436192" cy="888445"/>
            <a:chOff x="4247964" y="2057753"/>
            <a:chExt cx="3437018" cy="888157"/>
          </a:xfrm>
        </p:grpSpPr>
        <p:sp>
          <p:nvSpPr>
            <p:cNvPr id="7" name="TextBox 6"/>
            <p:cNvSpPr txBox="1"/>
            <p:nvPr/>
          </p:nvSpPr>
          <p:spPr>
            <a:xfrm>
              <a:off x="5003796" y="2057753"/>
              <a:ext cx="2681186" cy="461515"/>
            </a:xfrm>
            <a:prstGeom prst="rect">
              <a:avLst/>
            </a:prstGeom>
            <a:noFill/>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ASME </a:t>
              </a:r>
              <a:r>
                <a:rPr lang="zh-CN" altLang="en-US" sz="2400" dirty="0" smtClean="0">
                  <a:solidFill>
                    <a:schemeClr val="tx1">
                      <a:lumMod val="95000"/>
                      <a:lumOff val="5000"/>
                    </a:schemeClr>
                  </a:solidFill>
                  <a:latin typeface="微软雅黑" pitchFamily="34" charset="-122"/>
                  <a:ea typeface="微软雅黑" pitchFamily="34" charset="-122"/>
                </a:rPr>
                <a:t>出版社介绍</a:t>
              </a:r>
            </a:p>
          </p:txBody>
        </p:sp>
        <p:sp>
          <p:nvSpPr>
            <p:cNvPr id="8" name="圆角矩形​​ 10"/>
            <p:cNvSpPr/>
            <p:nvPr/>
          </p:nvSpPr>
          <p:spPr>
            <a:xfrm>
              <a:off x="4247964" y="2133928"/>
              <a:ext cx="647856" cy="647490"/>
            </a:xfrm>
            <a:prstGeom prst="roundRect">
              <a:avLst/>
            </a:prstGeom>
            <a:gradFill flip="none" rotWithShape="1">
              <a:gsLst>
                <a:gs pos="0">
                  <a:srgbClr val="0070C0"/>
                </a:gs>
                <a:gs pos="16700">
                  <a:srgbClr val="00B0F0"/>
                </a:gs>
                <a:gs pos="100000">
                  <a:srgbClr val="0070C0"/>
                </a:gs>
              </a:gsLst>
              <a:lin ang="16200000" scaled="0"/>
              <a:tileRect/>
            </a:gradFill>
            <a:ln w="25400" cap="flat" cmpd="sng" algn="ctr">
              <a:solidFill>
                <a:schemeClr val="tx2">
                  <a:lumMod val="40000"/>
                  <a:lumOff val="60000"/>
                </a:schemeClr>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1</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9" name="TextBox 8"/>
            <p:cNvSpPr txBox="1"/>
            <p:nvPr/>
          </p:nvSpPr>
          <p:spPr>
            <a:xfrm>
              <a:off x="5013323" y="2576698"/>
              <a:ext cx="2532071" cy="369212"/>
            </a:xfrm>
            <a:prstGeom prst="rect">
              <a:avLst/>
            </a:prstGeom>
            <a:noFill/>
          </p:spPr>
          <p:txBody>
            <a:bodyPr wrap="none">
              <a:spAutoFit/>
            </a:bodyPr>
            <a:lstStyle/>
            <a:p>
              <a:pPr fontAlgn="auto">
                <a:spcBef>
                  <a:spcPts val="0"/>
                </a:spcBef>
                <a:spcAft>
                  <a:spcPts val="0"/>
                </a:spcAft>
                <a:defRPr/>
              </a:pP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背景、学会、宗旨</a:t>
              </a:r>
              <a:endParaRPr lang="zh-CN" altLang="en-US" kern="0" dirty="0">
                <a:solidFill>
                  <a:schemeClr val="tx1">
                    <a:lumMod val="95000"/>
                    <a:lumOff val="5000"/>
                  </a:schemeClr>
                </a:solidFill>
                <a:latin typeface="微软雅黑" pitchFamily="34" charset="-122"/>
                <a:ea typeface="微软雅黑" pitchFamily="34" charset="-122"/>
              </a:endParaRPr>
            </a:p>
          </p:txBody>
        </p:sp>
      </p:grpSp>
      <p:grpSp>
        <p:nvGrpSpPr>
          <p:cNvPr id="3" name="组合 16"/>
          <p:cNvGrpSpPr>
            <a:grpSpLocks/>
          </p:cNvGrpSpPr>
          <p:nvPr/>
        </p:nvGrpSpPr>
        <p:grpSpPr bwMode="auto">
          <a:xfrm>
            <a:off x="2100712" y="3624865"/>
            <a:ext cx="4750562" cy="812247"/>
            <a:chOff x="4247964" y="2057753"/>
            <a:chExt cx="4750695" cy="811369"/>
          </a:xfrm>
        </p:grpSpPr>
        <p:sp>
          <p:nvSpPr>
            <p:cNvPr id="11" name="TextBox 10"/>
            <p:cNvSpPr txBox="1">
              <a:spLocks noChangeArrowheads="1"/>
            </p:cNvSpPr>
            <p:nvPr/>
          </p:nvSpPr>
          <p:spPr bwMode="auto">
            <a:xfrm>
              <a:off x="5003661" y="2057753"/>
              <a:ext cx="2680617" cy="461166"/>
            </a:xfrm>
            <a:prstGeom prst="rect">
              <a:avLst/>
            </a:prstGeom>
            <a:noFill/>
            <a:ln w="9525">
              <a:noFill/>
              <a:miter lim="800000"/>
              <a:headEnd/>
              <a:tailEnd/>
            </a:ln>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ASME </a:t>
              </a:r>
              <a:r>
                <a:rPr lang="zh-CN" altLang="en-US" sz="2400" dirty="0" smtClean="0">
                  <a:solidFill>
                    <a:schemeClr val="tx1">
                      <a:lumMod val="95000"/>
                      <a:lumOff val="5000"/>
                    </a:schemeClr>
                  </a:solidFill>
                  <a:latin typeface="微软雅黑" pitchFamily="34" charset="-122"/>
                  <a:ea typeface="微软雅黑" pitchFamily="34" charset="-122"/>
                </a:rPr>
                <a:t>出版物介绍</a:t>
              </a:r>
            </a:p>
          </p:txBody>
        </p:sp>
        <p:sp>
          <p:nvSpPr>
            <p:cNvPr id="12" name="圆角矩形​​ 18"/>
            <p:cNvSpPr/>
            <p:nvPr/>
          </p:nvSpPr>
          <p:spPr>
            <a:xfrm>
              <a:off x="4247964" y="2133871"/>
              <a:ext cx="647719" cy="647000"/>
            </a:xfrm>
            <a:prstGeom prst="roundRect">
              <a:avLst/>
            </a:prstGeom>
            <a:gradFill flip="none" rotWithShape="1">
              <a:gsLst>
                <a:gs pos="0">
                  <a:schemeClr val="accent3">
                    <a:lumMod val="20000"/>
                    <a:lumOff val="80000"/>
                  </a:schemeClr>
                </a:gs>
                <a:gs pos="16700">
                  <a:srgbClr val="A7C46E"/>
                </a:gs>
                <a:gs pos="100000">
                  <a:schemeClr val="accent3">
                    <a:lumMod val="75000"/>
                  </a:schemeClr>
                </a:gs>
              </a:gsLst>
              <a:lin ang="16200000" scaled="0"/>
              <a:tileRect/>
            </a:gradFill>
            <a:ln w="25400" cap="flat" cmpd="sng" algn="ctr">
              <a:solidFill>
                <a:srgbClr val="A7C46E"/>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2</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3" name="TextBox 12"/>
            <p:cNvSpPr txBox="1"/>
            <p:nvPr/>
          </p:nvSpPr>
          <p:spPr>
            <a:xfrm>
              <a:off x="5013161" y="2500189"/>
              <a:ext cx="3985498" cy="368933"/>
            </a:xfrm>
            <a:prstGeom prst="rect">
              <a:avLst/>
            </a:prstGeom>
            <a:noFill/>
          </p:spPr>
          <p:txBody>
            <a:bodyPr wrap="none">
              <a:spAutoFit/>
            </a:bodyPr>
            <a:lstStyle/>
            <a:p>
              <a:pPr marL="0" lvl="1">
                <a:defRPr/>
              </a:pPr>
              <a:r>
                <a:rPr lang="en-US" altLang="zh-CN" dirty="0">
                  <a:solidFill>
                    <a:schemeClr val="tx1">
                      <a:lumMod val="95000"/>
                      <a:lumOff val="5000"/>
                    </a:schemeClr>
                  </a:solidFill>
                  <a:latin typeface="微软雅黑" pitchFamily="34" charset="-122"/>
                  <a:ea typeface="微软雅黑" pitchFamily="34" charset="-122"/>
                </a:rPr>
                <a:t> </a:t>
              </a: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期刊、会议录、电子图书、标准</a:t>
              </a:r>
              <a:endParaRPr lang="zh-CN" altLang="en-US" dirty="0" smtClean="0">
                <a:solidFill>
                  <a:schemeClr val="tx1">
                    <a:lumMod val="95000"/>
                    <a:lumOff val="5000"/>
                  </a:schemeClr>
                </a:solidFill>
                <a:latin typeface="微软雅黑" pitchFamily="34" charset="-122"/>
                <a:ea typeface="微软雅黑" pitchFamily="34" charset="-122"/>
                <a:cs typeface="Times New Roman" pitchFamily="18" charset="0"/>
              </a:endParaRPr>
            </a:p>
          </p:txBody>
        </p:sp>
      </p:grpSp>
      <p:grpSp>
        <p:nvGrpSpPr>
          <p:cNvPr id="4" name="组合 20"/>
          <p:cNvGrpSpPr>
            <a:grpSpLocks/>
          </p:cNvGrpSpPr>
          <p:nvPr/>
        </p:nvGrpSpPr>
        <p:grpSpPr bwMode="auto">
          <a:xfrm>
            <a:off x="2096300" y="4921011"/>
            <a:ext cx="6390078" cy="812245"/>
            <a:chOff x="4247964" y="2057753"/>
            <a:chExt cx="6390643" cy="811368"/>
          </a:xfrm>
        </p:grpSpPr>
        <p:sp>
          <p:nvSpPr>
            <p:cNvPr id="15" name="TextBox 14"/>
            <p:cNvSpPr txBox="1"/>
            <p:nvPr/>
          </p:nvSpPr>
          <p:spPr>
            <a:xfrm>
              <a:off x="5003681" y="2057753"/>
              <a:ext cx="5634926" cy="461167"/>
            </a:xfrm>
            <a:prstGeom prst="rect">
              <a:avLst/>
            </a:prstGeom>
            <a:noFill/>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ASME DIGITAL COLLECTION </a:t>
              </a:r>
              <a:r>
                <a:rPr lang="zh-CN" altLang="en-US" sz="2400" dirty="0" smtClean="0">
                  <a:solidFill>
                    <a:schemeClr val="tx1">
                      <a:lumMod val="95000"/>
                      <a:lumOff val="5000"/>
                    </a:schemeClr>
                  </a:solidFill>
                  <a:latin typeface="微软雅黑" pitchFamily="34" charset="-122"/>
                  <a:ea typeface="微软雅黑" pitchFamily="34" charset="-122"/>
                </a:rPr>
                <a:t>平台说明</a:t>
              </a:r>
              <a:endParaRPr lang="en-US" altLang="zh-CN" sz="2400" dirty="0" smtClean="0">
                <a:solidFill>
                  <a:schemeClr val="tx1">
                    <a:lumMod val="95000"/>
                    <a:lumOff val="5000"/>
                  </a:schemeClr>
                </a:solidFill>
                <a:latin typeface="微软雅黑" pitchFamily="34" charset="-122"/>
                <a:ea typeface="微软雅黑" pitchFamily="34" charset="-122"/>
              </a:endParaRPr>
            </a:p>
          </p:txBody>
        </p:sp>
        <p:sp>
          <p:nvSpPr>
            <p:cNvPr id="16" name="圆角矩形​​ 22"/>
            <p:cNvSpPr/>
            <p:nvPr/>
          </p:nvSpPr>
          <p:spPr>
            <a:xfrm>
              <a:off x="4247964" y="2133871"/>
              <a:ext cx="647757" cy="647000"/>
            </a:xfrm>
            <a:prstGeom prst="roundRect">
              <a:avLst/>
            </a:prstGeom>
            <a:gradFill flip="none" rotWithShape="1">
              <a:gsLst>
                <a:gs pos="1000">
                  <a:schemeClr val="accent6">
                    <a:lumMod val="40000"/>
                    <a:lumOff val="60000"/>
                  </a:schemeClr>
                </a:gs>
                <a:gs pos="16700">
                  <a:srgbClr val="F8A662"/>
                </a:gs>
                <a:gs pos="100000">
                  <a:srgbClr val="EF720B"/>
                </a:gs>
              </a:gsLst>
              <a:lin ang="16200000" scaled="0"/>
              <a:tileRect/>
            </a:gradFill>
            <a:ln w="25400" cap="flat" cmpd="sng" algn="ctr">
              <a:solidFill>
                <a:srgbClr val="F8A764"/>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3</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7" name="TextBox 16"/>
            <p:cNvSpPr txBox="1"/>
            <p:nvPr/>
          </p:nvSpPr>
          <p:spPr>
            <a:xfrm>
              <a:off x="5013207" y="2500188"/>
              <a:ext cx="3823821" cy="368933"/>
            </a:xfrm>
            <a:prstGeom prst="rect">
              <a:avLst/>
            </a:prstGeom>
            <a:noFill/>
          </p:spPr>
          <p:txBody>
            <a:bodyPr wrap="none">
              <a:spAutoFit/>
            </a:bodyPr>
            <a:lstStyle/>
            <a:p>
              <a:pPr fontAlgn="auto">
                <a:spcBef>
                  <a:spcPts val="0"/>
                </a:spcBef>
                <a:spcAft>
                  <a:spcPts val="0"/>
                </a:spcAft>
                <a:defRPr/>
              </a:pPr>
              <a:r>
                <a:rPr lang="en-US" altLang="zh-CN" dirty="0">
                  <a:solidFill>
                    <a:schemeClr val="tx1">
                      <a:lumMod val="95000"/>
                      <a:lumOff val="5000"/>
                    </a:schemeClr>
                  </a:solidFill>
                  <a:latin typeface="微软雅黑" pitchFamily="34" charset="-122"/>
                  <a:ea typeface="微软雅黑" pitchFamily="34" charset="-122"/>
                </a:rPr>
                <a:t> </a:t>
              </a: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浏览、检索、移动访问、投稿</a:t>
              </a:r>
              <a:endParaRPr lang="zh-CN" altLang="en-US" kern="0" dirty="0">
                <a:solidFill>
                  <a:schemeClr val="tx1">
                    <a:lumMod val="95000"/>
                    <a:lumOff val="5000"/>
                  </a:schemeClr>
                </a:solidFill>
                <a:latin typeface="微软雅黑" pitchFamily="34" charset="-122"/>
                <a:ea typeface="微软雅黑" pitchFamily="34" charset="-122"/>
              </a:endParaRPr>
            </a:p>
          </p:txBody>
        </p:sp>
      </p:grpSp>
      <p:sp>
        <p:nvSpPr>
          <p:cNvPr id="19" name="标题 24"/>
          <p:cNvSpPr txBox="1">
            <a:spLocks/>
          </p:cNvSpPr>
          <p:nvPr/>
        </p:nvSpPr>
        <p:spPr bwMode="auto">
          <a:xfrm>
            <a:off x="806896" y="1268760"/>
            <a:ext cx="8229600" cy="704850"/>
          </a:xfrm>
          <a:prstGeom prst="rect">
            <a:avLst/>
          </a:prstGeom>
          <a:noFill/>
          <a:ln w="9525">
            <a:noFill/>
            <a:miter lim="800000"/>
            <a:headEnd/>
            <a:tailEnd/>
          </a:ln>
        </p:spPr>
        <p:txBody>
          <a:bodyPr anchor="ctr"/>
          <a:lstStyle/>
          <a:p>
            <a:r>
              <a:rPr lang="zh-CN" altLang="en-US" sz="4000" b="1" dirty="0" smtClean="0">
                <a:solidFill>
                  <a:schemeClr val="tx1">
                    <a:lumMod val="95000"/>
                    <a:lumOff val="5000"/>
                  </a:schemeClr>
                </a:solidFill>
                <a:latin typeface="微软雅黑" pitchFamily="34" charset="-122"/>
                <a:ea typeface="微软雅黑" pitchFamily="34" charset="-122"/>
              </a:rPr>
              <a:t>提纲 </a:t>
            </a:r>
            <a:r>
              <a:rPr lang="en-US" altLang="zh-CN" sz="3200" dirty="0" smtClean="0">
                <a:solidFill>
                  <a:schemeClr val="tx1">
                    <a:lumMod val="95000"/>
                    <a:lumOff val="5000"/>
                  </a:schemeClr>
                </a:solidFill>
                <a:latin typeface="微软雅黑" pitchFamily="34" charset="-122"/>
                <a:ea typeface="微软雅黑" pitchFamily="34" charset="-122"/>
              </a:rPr>
              <a:t>CONTENTS</a:t>
            </a:r>
            <a:endParaRPr lang="zh-CN" altLang="en-US" sz="3200" dirty="0">
              <a:solidFill>
                <a:schemeClr val="tx1">
                  <a:lumMod val="95000"/>
                  <a:lumOff val="5000"/>
                </a:schemeClr>
              </a:solidFill>
              <a:latin typeface="微软雅黑" pitchFamily="34" charset="-122"/>
              <a:ea typeface="微软雅黑" pitchFamily="34" charset="-122"/>
            </a:endParaRPr>
          </a:p>
        </p:txBody>
      </p:sp>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20" name="Picture 2"/>
          <p:cNvPicPr>
            <a:picLocks noChangeAspect="1" noChangeArrowheads="1"/>
          </p:cNvPicPr>
          <p:nvPr/>
        </p:nvPicPr>
        <p:blipFill>
          <a:blip r:embed="rId2" cstate="print"/>
          <a:srcRect/>
          <a:stretch>
            <a:fillRect/>
          </a:stretch>
        </p:blipFill>
        <p:spPr bwMode="auto">
          <a:xfrm>
            <a:off x="7077075" y="1714500"/>
            <a:ext cx="2066925" cy="9620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par>
                                <p:cTn id="8" presetID="9" presetClass="emph" presetSubtype="0" nodeType="withEffect">
                                  <p:stCondLst>
                                    <p:cond delay="0"/>
                                  </p:stCondLst>
                                  <p:childTnLst>
                                    <p:set>
                                      <p:cBhvr rctx="PPT">
                                        <p:cTn id="9" dur="indefinite"/>
                                        <p:tgtEl>
                                          <p:spTgt spid="4"/>
                                        </p:tgtEl>
                                        <p:attrNameLst>
                                          <p:attrName>style.opacity</p:attrName>
                                        </p:attrNameLst>
                                      </p:cBhvr>
                                      <p:to>
                                        <p:strVal val="0.25"/>
                                      </p:to>
                                    </p:set>
                                    <p:animEffect filter="image" prLst="opacity: 0.25">
                                      <p:cBhvr rctx="IE">
                                        <p:cTn id="10"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683568" y="1916832"/>
            <a:ext cx="8064896" cy="1354217"/>
          </a:xfrm>
          <a:prstGeom prst="rect">
            <a:avLst/>
          </a:prstGeom>
          <a:noFill/>
          <a:ln w="9525">
            <a:noFill/>
            <a:miter lim="800000"/>
            <a:headEnd/>
            <a:tailEnd/>
          </a:ln>
        </p:spPr>
        <p:txBody>
          <a:bodyPr wrap="square">
            <a:spAutoFit/>
          </a:bodyPr>
          <a:lstStyle/>
          <a:p>
            <a:pPr>
              <a:buFont typeface="Wingdings" pitchFamily="2" charset="2"/>
              <a:buChar char="p"/>
            </a:pPr>
            <a:r>
              <a:rPr lang="en-US" altLang="zh-CN" sz="1600" b="1" dirty="0" smtClean="0">
                <a:latin typeface="微软雅黑" pitchFamily="34" charset="-122"/>
                <a:ea typeface="微软雅黑" pitchFamily="34" charset="-122"/>
              </a:rPr>
              <a:t> Journal of Nondestructive Evaluation, Diagnostics and Prognostics of Engineering System《</a:t>
            </a:r>
            <a:r>
              <a:rPr lang="zh-CN" altLang="en-US" sz="1600" b="1" dirty="0" smtClean="0">
                <a:latin typeface="微软雅黑" pitchFamily="34" charset="-122"/>
                <a:ea typeface="微软雅黑" pitchFamily="34" charset="-122"/>
              </a:rPr>
              <a:t>工程系统的无损评估、检测和预测期刊</a:t>
            </a:r>
            <a:r>
              <a:rPr lang="en-US" altLang="zh-CN" sz="1600" b="1" dirty="0" smtClean="0">
                <a:latin typeface="微软雅黑" pitchFamily="34" charset="-122"/>
                <a:ea typeface="微软雅黑" pitchFamily="34" charset="-122"/>
              </a:rPr>
              <a:t>》2018</a:t>
            </a:r>
            <a:r>
              <a:rPr lang="zh-CN" altLang="en-US" sz="1600" b="1" dirty="0" smtClean="0">
                <a:latin typeface="微软雅黑" pitchFamily="34" charset="-122"/>
                <a:ea typeface="微软雅黑" pitchFamily="34" charset="-122"/>
              </a:rPr>
              <a:t>年新刊</a:t>
            </a:r>
            <a:r>
              <a:rPr lang="en-US" altLang="zh-CN" sz="1600" b="1" dirty="0" smtClean="0">
                <a:latin typeface="微软雅黑" pitchFamily="34" charset="-122"/>
                <a:ea typeface="微软雅黑" pitchFamily="34" charset="-122"/>
              </a:rPr>
              <a:t>"</a:t>
            </a:r>
          </a:p>
          <a:p>
            <a:pPr>
              <a:buFont typeface="Wingdings" pitchFamily="2" charset="2"/>
              <a:buChar char="p"/>
            </a:pPr>
            <a:r>
              <a:rPr lang="en-US" altLang="zh-CN" sz="1600" b="1" dirty="0" smtClean="0">
                <a:latin typeface="微软雅黑" pitchFamily="34" charset="-122"/>
                <a:ea typeface="微软雅黑" pitchFamily="34" charset="-122"/>
              </a:rPr>
              <a:t> ASME Journal of Engineering and Science in Medical Diagnostics and Therapy	"《ASME </a:t>
            </a:r>
            <a:r>
              <a:rPr lang="zh-CN" altLang="en-US" sz="1600" b="1" dirty="0" smtClean="0">
                <a:latin typeface="微软雅黑" pitchFamily="34" charset="-122"/>
                <a:ea typeface="微软雅黑" pitchFamily="34" charset="-122"/>
              </a:rPr>
              <a:t>医学诊疗中的工程和科学期刊</a:t>
            </a:r>
            <a:r>
              <a:rPr lang="en-US" altLang="zh-CN" sz="1600" b="1" dirty="0" smtClean="0">
                <a:latin typeface="微软雅黑" pitchFamily="34" charset="-122"/>
                <a:ea typeface="微软雅黑" pitchFamily="34" charset="-122"/>
              </a:rPr>
              <a:t>》2018</a:t>
            </a:r>
            <a:r>
              <a:rPr lang="zh-CN" altLang="en-US" sz="1600" b="1" dirty="0" smtClean="0">
                <a:latin typeface="微软雅黑" pitchFamily="34" charset="-122"/>
                <a:ea typeface="微软雅黑" pitchFamily="34" charset="-122"/>
              </a:rPr>
              <a:t>年新刊</a:t>
            </a:r>
            <a:r>
              <a:rPr lang="en-US" altLang="zh-CN" sz="1600" b="1" dirty="0" smtClean="0">
                <a:latin typeface="微软雅黑" pitchFamily="34" charset="-122"/>
                <a:ea typeface="微软雅黑" pitchFamily="34" charset="-122"/>
              </a:rPr>
              <a:t>"</a:t>
            </a:r>
          </a:p>
          <a:p>
            <a:r>
              <a:rPr lang="zh-CN" altLang="en-US" dirty="0">
                <a:latin typeface="Calibri" pitchFamily="34" charset="0"/>
              </a:rPr>
              <a:t>                       </a:t>
            </a:r>
            <a:endParaRPr lang="en-US" altLang="zh-CN" b="1" dirty="0">
              <a:latin typeface="微软雅黑" pitchFamily="34" charset="-122"/>
              <a:ea typeface="微软雅黑" pitchFamily="34" charset="-122"/>
            </a:endParaRPr>
          </a:p>
        </p:txBody>
      </p:sp>
      <p:sp>
        <p:nvSpPr>
          <p:cNvPr id="9" name="Title 1"/>
          <p:cNvSpPr txBox="1">
            <a:spLocks/>
          </p:cNvSpPr>
          <p:nvPr/>
        </p:nvSpPr>
        <p:spPr bwMode="auto">
          <a:xfrm>
            <a:off x="671513" y="980728"/>
            <a:ext cx="818673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最新期刊 </a:t>
            </a:r>
            <a:r>
              <a:rPr lang="en-US" altLang="zh-CN" sz="44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2018</a:t>
            </a:r>
            <a:r>
              <a:rPr lang="zh-CN" altLang="en-US" sz="3200" dirty="0" smtClean="0">
                <a:latin typeface="微软雅黑" pitchFamily="34" charset="-122"/>
                <a:ea typeface="微软雅黑" pitchFamily="34" charset="-122"/>
              </a:rPr>
              <a:t>年起加入</a:t>
            </a:r>
            <a:r>
              <a:rPr lang="en-US" altLang="zh-CN" sz="3200" dirty="0" smtClean="0">
                <a:latin typeface="微软雅黑" pitchFamily="34" charset="-122"/>
                <a:ea typeface="微软雅黑" pitchFamily="34" charset="-122"/>
              </a:rPr>
              <a:t>ASME</a:t>
            </a:r>
            <a:r>
              <a:rPr lang="zh-CN" altLang="en-US" sz="3200" dirty="0" smtClean="0">
                <a:latin typeface="微软雅黑" pitchFamily="34" charset="-122"/>
                <a:ea typeface="微软雅黑" pitchFamily="34" charset="-122"/>
              </a:rPr>
              <a:t>数据库</a:t>
            </a:r>
            <a:endParaRPr lang="en-US" altLang="zh-CN" sz="3200" i="1" dirty="0">
              <a:latin typeface="微软雅黑" pitchFamily="34" charset="-122"/>
              <a:ea typeface="微软雅黑" pitchFamily="34" charset="-122"/>
            </a:endParaRPr>
          </a:p>
        </p:txBody>
      </p:sp>
      <p:sp>
        <p:nvSpPr>
          <p:cNvPr id="8" name="矩形 7"/>
          <p:cNvSpPr/>
          <p:nvPr/>
        </p:nvSpPr>
        <p:spPr>
          <a:xfrm>
            <a:off x="396552" y="5077053"/>
            <a:ext cx="9144000" cy="800219"/>
          </a:xfrm>
          <a:prstGeom prst="rect">
            <a:avLst/>
          </a:prstGeom>
        </p:spPr>
        <p:txBody>
          <a:bodyPr wrap="square">
            <a:spAutoFit/>
          </a:bodyPr>
          <a:lstStyle/>
          <a:p>
            <a:r>
              <a:rPr lang="zh-CN" altLang="en-US" sz="1600" dirty="0" smtClean="0">
                <a:latin typeface="微软雅黑" pitchFamily="34" charset="-122"/>
                <a:ea typeface="微软雅黑" pitchFamily="34" charset="-122"/>
              </a:rPr>
              <a:t>投稿入口：</a:t>
            </a:r>
            <a:endParaRPr lang="en-US" altLang="zh-CN" sz="1600" dirty="0" smtClean="0">
              <a:latin typeface="微软雅黑" pitchFamily="34" charset="-122"/>
              <a:ea typeface="微软雅黑" pitchFamily="34" charset="-122"/>
            </a:endParaRPr>
          </a:p>
          <a:p>
            <a:r>
              <a:rPr lang="en-US" altLang="zh-CN" sz="1500" dirty="0" smtClean="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https://journaltool.asme.org/home/JournalDescriptions.cfm?JournalID=32&amp;Journal=JESMDT</a:t>
            </a:r>
          </a:p>
          <a:p>
            <a:r>
              <a:rPr lang="en-US" altLang="zh-CN" sz="1500" dirty="0" smtClean="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https://journaltool.asme.org/home/JournalDescriptions.cfm?JournalID=31&amp;Journal=NDE</a:t>
            </a:r>
            <a:endParaRPr lang="zh-CN" altLang="en-US" sz="15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35171" name="Picture 3"/>
          <p:cNvPicPr>
            <a:picLocks noChangeAspect="1" noChangeArrowheads="1"/>
          </p:cNvPicPr>
          <p:nvPr/>
        </p:nvPicPr>
        <p:blipFill>
          <a:blip r:embed="rId3" cstate="print"/>
          <a:srcRect/>
          <a:stretch>
            <a:fillRect/>
          </a:stretch>
        </p:blipFill>
        <p:spPr bwMode="auto">
          <a:xfrm>
            <a:off x="827584" y="3140968"/>
            <a:ext cx="6067425" cy="1933575"/>
          </a:xfrm>
          <a:prstGeom prst="rect">
            <a:avLst/>
          </a:prstGeom>
          <a:noFill/>
          <a:ln w="9525">
            <a:noFill/>
            <a:miter lim="800000"/>
            <a:headEnd/>
            <a:tailEnd/>
          </a:ln>
        </p:spPr>
      </p:pic>
      <p:cxnSp>
        <p:nvCxnSpPr>
          <p:cNvPr id="11" name="直接箭头连接符 10"/>
          <p:cNvCxnSpPr/>
          <p:nvPr/>
        </p:nvCxnSpPr>
        <p:spPr>
          <a:xfrm flipH="1">
            <a:off x="3419872" y="2924944"/>
            <a:ext cx="576064" cy="57606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3" name="直接箭头连接符 12"/>
          <p:cNvCxnSpPr/>
          <p:nvPr/>
        </p:nvCxnSpPr>
        <p:spPr>
          <a:xfrm flipH="1">
            <a:off x="4932040" y="2924944"/>
            <a:ext cx="576064" cy="57606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4" name="五边形 13"/>
          <p:cNvSpPr/>
          <p:nvPr/>
        </p:nvSpPr>
        <p:spPr>
          <a:xfrm>
            <a:off x="467544" y="5949280"/>
            <a:ext cx="5112568" cy="646331"/>
          </a:xfrm>
          <a:prstGeom prst="homePlate">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spcBef>
                <a:spcPct val="0"/>
              </a:spcBef>
            </a:pPr>
            <a:r>
              <a:rPr lang="en-US" altLang="zh-CN" dirty="0" smtClean="0">
                <a:latin typeface="微软雅黑" pitchFamily="34" charset="-122"/>
                <a:ea typeface="微软雅黑" pitchFamily="34" charset="-122"/>
              </a:rPr>
              <a:t>Check out more about the 2018 new journals at </a:t>
            </a:r>
            <a:r>
              <a:rPr lang="en-US" altLang="zh-CN" dirty="0" err="1" smtClean="0">
                <a:latin typeface="微软雅黑" pitchFamily="34" charset="-122"/>
                <a:ea typeface="微软雅黑" pitchFamily="34" charset="-122"/>
              </a:rPr>
              <a:t>Wechat</a:t>
            </a:r>
            <a:r>
              <a:rPr lang="en-US" altLang="zh-CN" dirty="0" smtClean="0">
                <a:latin typeface="微软雅黑" pitchFamily="34" charset="-122"/>
                <a:ea typeface="微软雅黑" pitchFamily="34" charset="-122"/>
              </a:rPr>
              <a:t> account </a:t>
            </a:r>
            <a:r>
              <a:rPr lang="en-US" altLang="zh-CN" b="1" dirty="0" err="1" smtClean="0">
                <a:latin typeface="微软雅黑" pitchFamily="34" charset="-122"/>
                <a:ea typeface="微软雅黑" pitchFamily="34" charset="-122"/>
              </a:rPr>
              <a:t>iGroup_China</a:t>
            </a:r>
            <a:r>
              <a:rPr lang="en-US" altLang="zh-CN" dirty="0" smtClean="0">
                <a:latin typeface="微软雅黑" pitchFamily="34" charset="-122"/>
                <a:ea typeface="微软雅黑" pitchFamily="34" charset="-122"/>
              </a:rPr>
              <a:t>!</a:t>
            </a:r>
            <a:endParaRPr lang="zh-CN" altLang="en-US" dirty="0" smtClean="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5171"/>
                                        </p:tgtEl>
                                        <p:attrNameLst>
                                          <p:attrName>style.visibility</p:attrName>
                                        </p:attrNameLst>
                                      </p:cBhvr>
                                      <p:to>
                                        <p:strVal val="visible"/>
                                      </p:to>
                                    </p:set>
                                    <p:animEffect transition="in" filter="blinds(horizontal)">
                                      <p:cBhvr>
                                        <p:cTn id="12" dur="500"/>
                                        <p:tgtEl>
                                          <p:spTgt spid="13517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p:nvPr/>
        </p:nvPicPr>
        <p:blipFill>
          <a:blip r:embed="rId3">
            <a:extLst>
              <a:ext uri="{28A0092B-C50C-407E-A947-70E740481C1C}">
                <a14:useLocalDpi xmlns:a14="http://schemas.microsoft.com/office/drawing/2010/main" val="0"/>
              </a:ext>
            </a:extLst>
          </a:blip>
          <a:stretch>
            <a:fillRect/>
          </a:stretch>
        </p:blipFill>
        <p:spPr>
          <a:xfrm>
            <a:off x="1403648" y="2708920"/>
            <a:ext cx="2048996" cy="2643206"/>
          </a:xfrm>
          <a:prstGeom prst="rect">
            <a:avLst/>
          </a:prstGeom>
        </p:spPr>
      </p:pic>
      <p:sp>
        <p:nvSpPr>
          <p:cNvPr id="7" name="矩形 6"/>
          <p:cNvSpPr>
            <a:spLocks noChangeArrowheads="1"/>
          </p:cNvSpPr>
          <p:nvPr/>
        </p:nvSpPr>
        <p:spPr bwMode="auto">
          <a:xfrm>
            <a:off x="683568" y="1916832"/>
            <a:ext cx="8064896" cy="615553"/>
          </a:xfrm>
          <a:prstGeom prst="rect">
            <a:avLst/>
          </a:prstGeom>
          <a:noFill/>
          <a:ln w="9525">
            <a:noFill/>
            <a:miter lim="800000"/>
            <a:headEnd/>
            <a:tailEnd/>
          </a:ln>
        </p:spPr>
        <p:txBody>
          <a:bodyPr wrap="square">
            <a:spAutoFit/>
          </a:bodyPr>
          <a:lstStyle/>
          <a:p>
            <a:pPr marL="285750" indent="-285750">
              <a:buFont typeface="Wingdings" panose="05000000000000000000" pitchFamily="2" charset="2"/>
              <a:buChar char="p"/>
            </a:pPr>
            <a:r>
              <a:rPr lang="zh-CN" altLang="en-US" sz="1600" b="1" dirty="0" smtClean="0">
                <a:latin typeface="微软雅黑" pitchFamily="34" charset="-122"/>
                <a:ea typeface="微软雅黑" pitchFamily="34" charset="-122"/>
              </a:rPr>
              <a:t>“</a:t>
            </a:r>
            <a:r>
              <a:rPr lang="en-US" altLang="zh-CN" sz="1600" b="1" dirty="0" smtClean="0">
                <a:latin typeface="微软雅黑" pitchFamily="34" charset="-122"/>
                <a:ea typeface="微软雅黑" pitchFamily="34" charset="-122"/>
              </a:rPr>
              <a:t>ASME Journal of Engineering for Sustainable Buildings and Cities</a:t>
            </a:r>
            <a:r>
              <a:rPr lang="zh-CN" altLang="en-US" sz="1600" b="1" dirty="0" smtClean="0">
                <a:latin typeface="微软雅黑" pitchFamily="34" charset="-122"/>
                <a:ea typeface="微软雅黑" pitchFamily="34" charset="-122"/>
              </a:rPr>
              <a:t>” </a:t>
            </a:r>
            <a:r>
              <a:rPr lang="en-US" altLang="zh-CN" sz="1600" b="1" dirty="0" smtClean="0">
                <a:latin typeface="微软雅黑" pitchFamily="34" charset="-122"/>
                <a:ea typeface="微软雅黑" pitchFamily="34" charset="-122"/>
              </a:rPr>
              <a:t>《ASME </a:t>
            </a:r>
            <a:r>
              <a:rPr lang="zh-CN" altLang="en-US" sz="1600" b="1" dirty="0" smtClean="0">
                <a:latin typeface="微软雅黑" pitchFamily="34" charset="-122"/>
                <a:ea typeface="微软雅黑" pitchFamily="34" charset="-122"/>
              </a:rPr>
              <a:t>可持续建筑与城市工程杂志</a:t>
            </a:r>
            <a:r>
              <a:rPr lang="en-US" altLang="zh-CN" sz="1600" b="1" dirty="0" smtClean="0">
                <a:latin typeface="微软雅黑" pitchFamily="34" charset="-122"/>
                <a:ea typeface="微软雅黑" pitchFamily="34" charset="-122"/>
              </a:rPr>
              <a:t>》 </a:t>
            </a:r>
            <a:r>
              <a:rPr lang="zh-CN" altLang="en-US" dirty="0">
                <a:latin typeface="Calibri" pitchFamily="34" charset="0"/>
              </a:rPr>
              <a:t>                       </a:t>
            </a:r>
            <a:endParaRPr lang="en-US" altLang="zh-CN" b="1" dirty="0">
              <a:latin typeface="微软雅黑" pitchFamily="34" charset="-122"/>
              <a:ea typeface="微软雅黑" pitchFamily="34" charset="-122"/>
            </a:endParaRPr>
          </a:p>
        </p:txBody>
      </p:sp>
      <p:sp>
        <p:nvSpPr>
          <p:cNvPr id="9" name="Title 1"/>
          <p:cNvSpPr txBox="1">
            <a:spLocks/>
          </p:cNvSpPr>
          <p:nvPr/>
        </p:nvSpPr>
        <p:spPr bwMode="auto">
          <a:xfrm>
            <a:off x="671513" y="980728"/>
            <a:ext cx="818673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最新期刊</a:t>
            </a:r>
            <a:r>
              <a:rPr lang="en-US" altLang="zh-CN" sz="44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2020</a:t>
            </a:r>
            <a:r>
              <a:rPr lang="zh-CN" altLang="en-US" sz="3200" dirty="0" smtClean="0">
                <a:latin typeface="微软雅黑" pitchFamily="34" charset="-122"/>
                <a:ea typeface="微软雅黑" pitchFamily="34" charset="-122"/>
              </a:rPr>
              <a:t>年全新上线！</a:t>
            </a:r>
            <a:endParaRPr lang="en-US" altLang="zh-CN" sz="3200" i="1" dirty="0">
              <a:latin typeface="微软雅黑" pitchFamily="34" charset="-122"/>
              <a:ea typeface="微软雅黑" pitchFamily="34" charset="-122"/>
            </a:endParaRPr>
          </a:p>
        </p:txBody>
      </p:sp>
      <p:sp>
        <p:nvSpPr>
          <p:cNvPr id="8" name="矩形 7"/>
          <p:cNvSpPr/>
          <p:nvPr/>
        </p:nvSpPr>
        <p:spPr>
          <a:xfrm>
            <a:off x="357158" y="5715016"/>
            <a:ext cx="8572528" cy="584775"/>
          </a:xfrm>
          <a:prstGeom prst="rect">
            <a:avLst/>
          </a:prstGeom>
        </p:spPr>
        <p:txBody>
          <a:bodyPr wrap="square">
            <a:spAutoFit/>
          </a:bodyPr>
          <a:lstStyle/>
          <a:p>
            <a:r>
              <a:rPr lang="zh-CN" altLang="en-US" sz="1600" dirty="0" smtClean="0">
                <a:latin typeface="微软雅黑" pitchFamily="34" charset="-122"/>
                <a:ea typeface="微软雅黑" pitchFamily="34" charset="-122"/>
              </a:rPr>
              <a:t>投稿入口：</a:t>
            </a:r>
            <a:endParaRPr lang="en-US" altLang="zh-CN" sz="1600" dirty="0" smtClean="0">
              <a:latin typeface="微软雅黑" pitchFamily="34" charset="-122"/>
              <a:ea typeface="微软雅黑" pitchFamily="34" charset="-122"/>
            </a:endParaRPr>
          </a:p>
          <a:p>
            <a:r>
              <a:rPr lang="en-US" altLang="zh-CN" sz="1500" dirty="0" smtClean="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https://journaltool.asme.org/home/JournalDescriptions.cfm?JournalID=34&amp;Journal=JESBC</a:t>
            </a:r>
            <a:endParaRPr lang="zh-CN" altLang="en-US" sz="15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TextBox 11"/>
          <p:cNvSpPr txBox="1"/>
          <p:nvPr/>
        </p:nvSpPr>
        <p:spPr>
          <a:xfrm>
            <a:off x="4283968" y="3140968"/>
            <a:ext cx="4069508" cy="1569660"/>
          </a:xfrm>
          <a:prstGeom prst="rect">
            <a:avLst/>
          </a:prstGeom>
          <a:noFill/>
        </p:spPr>
        <p:txBody>
          <a:bodyPr wrap="square" rtlCol="0">
            <a:spAutoFit/>
          </a:bodyPr>
          <a:lstStyle/>
          <a:p>
            <a:r>
              <a:rPr lang="zh-CN" altLang="en-US" sz="1600" b="1" dirty="0" smtClean="0">
                <a:latin typeface="微软雅黑" pitchFamily="34" charset="-122"/>
                <a:ea typeface="微软雅黑" pitchFamily="34" charset="-122"/>
              </a:rPr>
              <a:t>应用领域：</a:t>
            </a:r>
            <a:endParaRPr lang="en-US" altLang="zh-CN" sz="1600" b="1" dirty="0" smtClean="0">
              <a:latin typeface="微软雅黑" pitchFamily="34" charset="-122"/>
              <a:ea typeface="微软雅黑" pitchFamily="34" charset="-122"/>
            </a:endParaRPr>
          </a:p>
          <a:p>
            <a:r>
              <a:rPr lang="zh-CN" altLang="en-US" sz="1600" dirty="0">
                <a:latin typeface="微软雅黑" pitchFamily="34" charset="-122"/>
                <a:ea typeface="微软雅黑" pitchFamily="34" charset="-122"/>
              </a:rPr>
              <a:t>关注城市可持续发展工程领域，涉及集成创新技术、相关建筑构件和能源设备、建筑能源建模工具、高效组合与电力、经济高效的建筑专用储能系统，以及建筑物内操作机械能系统的先进的优化控制和策略等。</a:t>
            </a:r>
            <a:endParaRPr lang="zh-CN" altLang="en-US" sz="1600" dirty="0" smtClean="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p:nvPr/>
        </p:nvPicPr>
        <p:blipFill>
          <a:blip r:embed="rId3">
            <a:extLst>
              <a:ext uri="{28A0092B-C50C-407E-A947-70E740481C1C}">
                <a14:useLocalDpi xmlns:a14="http://schemas.microsoft.com/office/drawing/2010/main" val="0"/>
              </a:ext>
            </a:extLst>
          </a:blip>
          <a:stretch>
            <a:fillRect/>
          </a:stretch>
        </p:blipFill>
        <p:spPr>
          <a:xfrm>
            <a:off x="755576" y="2802409"/>
            <a:ext cx="2086450" cy="2588779"/>
          </a:xfrm>
          <a:prstGeom prst="rect">
            <a:avLst/>
          </a:prstGeom>
          <a:ln>
            <a:solidFill>
              <a:schemeClr val="bg1">
                <a:lumMod val="75000"/>
              </a:schemeClr>
            </a:solidFill>
          </a:ln>
        </p:spPr>
      </p:pic>
      <p:sp>
        <p:nvSpPr>
          <p:cNvPr id="9" name="Title 1"/>
          <p:cNvSpPr txBox="1">
            <a:spLocks/>
          </p:cNvSpPr>
          <p:nvPr/>
        </p:nvSpPr>
        <p:spPr bwMode="auto">
          <a:xfrm>
            <a:off x="671513" y="980728"/>
            <a:ext cx="818673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最新期刊</a:t>
            </a:r>
            <a:r>
              <a:rPr lang="en-US" altLang="zh-CN" sz="44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2021</a:t>
            </a:r>
            <a:r>
              <a:rPr lang="zh-CN" altLang="en-US" sz="3200" dirty="0" smtClean="0">
                <a:latin typeface="微软雅黑" pitchFamily="34" charset="-122"/>
                <a:ea typeface="微软雅黑" pitchFamily="34" charset="-122"/>
              </a:rPr>
              <a:t>年即将上线！！！</a:t>
            </a:r>
            <a:endParaRPr lang="en-US" altLang="zh-CN" sz="3200" i="1" dirty="0">
              <a:latin typeface="微软雅黑" pitchFamily="34" charset="-122"/>
              <a:ea typeface="微软雅黑" pitchFamily="34" charset="-122"/>
            </a:endParaRPr>
          </a:p>
        </p:txBody>
      </p:sp>
      <p:sp>
        <p:nvSpPr>
          <p:cNvPr id="8" name="矩形 7"/>
          <p:cNvSpPr/>
          <p:nvPr/>
        </p:nvSpPr>
        <p:spPr>
          <a:xfrm>
            <a:off x="357158" y="5715016"/>
            <a:ext cx="8572528" cy="815608"/>
          </a:xfrm>
          <a:prstGeom prst="rect">
            <a:avLst/>
          </a:prstGeom>
        </p:spPr>
        <p:txBody>
          <a:bodyPr wrap="square">
            <a:spAutoFit/>
          </a:bodyPr>
          <a:lstStyle/>
          <a:p>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投稿入口：</a:t>
            </a:r>
            <a:endParaRPr lang="en-US" altLang="zh-CN" sz="1600" dirty="0" smtClean="0">
              <a:latin typeface="微软雅黑" pitchFamily="34" charset="-122"/>
              <a:ea typeface="微软雅黑" pitchFamily="34" charset="-122"/>
            </a:endParaRPr>
          </a:p>
          <a:p>
            <a:r>
              <a:rPr lang="en-US" altLang="zh-CN" sz="15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hlinkClick r:id="rId4"/>
              </a:rPr>
              <a:t>https://journaltool.asme.org/home/JournalDescriptions.cfm?JournalID=37&amp;Journal=JAVS</a:t>
            </a:r>
            <a:endParaRPr lang="zh-CN" altLang="en-US" sz="15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TextBox 11"/>
          <p:cNvSpPr txBox="1"/>
          <p:nvPr/>
        </p:nvSpPr>
        <p:spPr>
          <a:xfrm>
            <a:off x="3458045" y="2802409"/>
            <a:ext cx="5366370" cy="3539430"/>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本</a:t>
            </a:r>
            <a:r>
              <a:rPr lang="zh-CN" altLang="en-US" sz="1600" dirty="0">
                <a:latin typeface="微软雅黑" pitchFamily="34" charset="-122"/>
                <a:ea typeface="微软雅黑" pitchFamily="34" charset="-122"/>
              </a:rPr>
              <a:t>期刊旨在为</a:t>
            </a:r>
            <a:r>
              <a:rPr lang="zh-CN" altLang="en-US" sz="1600" dirty="0" smtClean="0">
                <a:latin typeface="微软雅黑" pitchFamily="34" charset="-122"/>
                <a:ea typeface="微软雅黑" pitchFamily="34" charset="-122"/>
              </a:rPr>
              <a:t>研究和设计在媒介</a:t>
            </a:r>
            <a:r>
              <a:rPr lang="zh-CN" altLang="en-US" sz="1600" dirty="0">
                <a:latin typeface="微软雅黑" pitchFamily="34" charset="-122"/>
                <a:ea typeface="微软雅黑" pitchFamily="34" charset="-122"/>
              </a:rPr>
              <a:t>环境（地面，空中，太空和</a:t>
            </a:r>
            <a:r>
              <a:rPr lang="zh-CN" altLang="en-US" sz="1600" dirty="0" smtClean="0">
                <a:latin typeface="微软雅黑" pitchFamily="34" charset="-122"/>
                <a:ea typeface="微软雅黑" pitchFamily="34" charset="-122"/>
              </a:rPr>
              <a:t>水域）</a:t>
            </a:r>
            <a:r>
              <a:rPr lang="zh-CN" altLang="en-US" sz="1600" dirty="0">
                <a:latin typeface="微软雅黑" pitchFamily="34" charset="-122"/>
                <a:ea typeface="微软雅黑" pitchFamily="34" charset="-122"/>
              </a:rPr>
              <a:t>中运行</a:t>
            </a:r>
            <a:r>
              <a:rPr lang="zh-CN" altLang="en-US" sz="1600" dirty="0" smtClean="0">
                <a:latin typeface="微软雅黑" pitchFamily="34" charset="-122"/>
                <a:ea typeface="微软雅黑" pitchFamily="34" charset="-122"/>
              </a:rPr>
              <a:t>的</a:t>
            </a:r>
            <a:r>
              <a:rPr lang="zh-CN" altLang="en-US" sz="1600" dirty="0">
                <a:latin typeface="微软雅黑" pitchFamily="34" charset="-122"/>
                <a:ea typeface="微软雅黑" pitchFamily="34" charset="-122"/>
              </a:rPr>
              <a:t>自动驾驶汽车和系统领域的</a:t>
            </a:r>
            <a:r>
              <a:rPr lang="zh-CN" altLang="en-US" sz="1600" dirty="0" smtClean="0">
                <a:latin typeface="微软雅黑" pitchFamily="34" charset="-122"/>
                <a:ea typeface="微软雅黑" pitchFamily="34" charset="-122"/>
              </a:rPr>
              <a:t>知识及解决方案提供</a:t>
            </a:r>
            <a:r>
              <a:rPr lang="zh-CN" altLang="en-US" sz="1600" dirty="0">
                <a:latin typeface="微软雅黑" pitchFamily="34" charset="-122"/>
                <a:ea typeface="微软雅黑" pitchFamily="34" charset="-122"/>
              </a:rPr>
              <a:t>一个</a:t>
            </a:r>
            <a:r>
              <a:rPr lang="zh-CN" altLang="en-US" sz="1600" dirty="0" smtClean="0">
                <a:latin typeface="微软雅黑" pitchFamily="34" charset="-122"/>
                <a:ea typeface="微软雅黑" pitchFamily="34" charset="-122"/>
              </a:rPr>
              <a:t>国际交流平台</a:t>
            </a:r>
            <a:r>
              <a:rPr lang="zh-CN" altLang="en-US" sz="1600" dirty="0">
                <a:latin typeface="微软雅黑" pitchFamily="34" charset="-122"/>
                <a:ea typeface="微软雅黑" pitchFamily="34" charset="-122"/>
              </a:rPr>
              <a:t>。 该</a:t>
            </a:r>
            <a:r>
              <a:rPr lang="zh-CN" altLang="en-US" sz="1600" dirty="0" smtClean="0">
                <a:latin typeface="微软雅黑" pitchFamily="34" charset="-122"/>
                <a:ea typeface="微软雅黑" pitchFamily="34" charset="-122"/>
              </a:rPr>
              <a:t>期刊重点</a:t>
            </a:r>
            <a:r>
              <a:rPr lang="zh-CN" altLang="en-US" sz="1600" dirty="0">
                <a:latin typeface="微软雅黑" pitchFamily="34" charset="-122"/>
                <a:ea typeface="微软雅黑" pitchFamily="34" charset="-122"/>
              </a:rPr>
              <a:t>是车辆的系统级</a:t>
            </a:r>
            <a:r>
              <a:rPr lang="zh-CN" altLang="en-US" sz="1600" dirty="0" smtClean="0">
                <a:latin typeface="微软雅黑" pitchFamily="34" charset="-122"/>
                <a:ea typeface="微软雅黑" pitchFamily="34" charset="-122"/>
              </a:rPr>
              <a:t>建模、仿真</a:t>
            </a:r>
            <a:r>
              <a:rPr lang="zh-CN" altLang="en-US" sz="1600" dirty="0">
                <a:latin typeface="微软雅黑" pitchFamily="34" charset="-122"/>
                <a:ea typeface="微软雅黑" pitchFamily="34" charset="-122"/>
              </a:rPr>
              <a:t>和设计方法。车辆的应用包括但不限于货物运输、建筑、林业、农业、科学研究、地下、空气和水的调查及其他行星的勘探，基础设施监控和军事等</a:t>
            </a:r>
            <a:r>
              <a:rPr lang="zh-CN" altLang="en-US"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r>
              <a:rPr lang="zh-CN" altLang="en-US" sz="1600" b="1" dirty="0">
                <a:latin typeface="微软雅黑" pitchFamily="34" charset="-122"/>
                <a:ea typeface="微软雅黑" pitchFamily="34" charset="-122"/>
              </a:rPr>
              <a:t>范围：</a:t>
            </a:r>
            <a:r>
              <a:rPr lang="zh-CN" altLang="en-US" sz="1600" dirty="0">
                <a:latin typeface="微软雅黑" pitchFamily="34" charset="-122"/>
                <a:ea typeface="微软雅黑" pitchFamily="34" charset="-122"/>
              </a:rPr>
              <a:t>人工智能、智能决策，控制和观察、系统模型、自主车辆的建模，仿真和设计、有效载荷模型、自主车辆系统中的本体感受传感器和用于车辆的外部感受传感器、自主车辆与环境的相互作用、室外和网络物理室内试验场和研究设施、自动驾驶汽车仿真设计中的输入</a:t>
            </a:r>
            <a:r>
              <a:rPr lang="en-US" altLang="zh-CN" sz="1600" dirty="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输出及环境模型等。</a:t>
            </a:r>
            <a:endParaRPr lang="en-US" altLang="zh-CN" sz="1600" dirty="0" smtClean="0">
              <a:latin typeface="微软雅黑" pitchFamily="34" charset="-122"/>
              <a:ea typeface="微软雅黑" pitchFamily="34" charset="-122"/>
            </a:endParaRPr>
          </a:p>
          <a:p>
            <a:endParaRPr lang="zh-CN" altLang="en-US" sz="1600" dirty="0" smtClean="0">
              <a:latin typeface="微软雅黑" pitchFamily="34" charset="-122"/>
              <a:ea typeface="微软雅黑" pitchFamily="34" charset="-122"/>
            </a:endParaRPr>
          </a:p>
        </p:txBody>
      </p:sp>
      <p:sp>
        <p:nvSpPr>
          <p:cNvPr id="11" name="矩形 10"/>
          <p:cNvSpPr>
            <a:spLocks noChangeArrowheads="1"/>
          </p:cNvSpPr>
          <p:nvPr/>
        </p:nvSpPr>
        <p:spPr bwMode="auto">
          <a:xfrm>
            <a:off x="899592" y="1949712"/>
            <a:ext cx="6558617" cy="615553"/>
          </a:xfrm>
          <a:prstGeom prst="rect">
            <a:avLst/>
          </a:prstGeom>
          <a:noFill/>
          <a:ln w="9525">
            <a:noFill/>
            <a:miter lim="800000"/>
            <a:headEnd/>
            <a:tailEnd/>
          </a:ln>
        </p:spPr>
        <p:txBody>
          <a:bodyPr wrap="square">
            <a:spAutoFit/>
          </a:bodyPr>
          <a:lstStyle/>
          <a:p>
            <a:pPr>
              <a:buFont typeface="Wingdings" pitchFamily="2" charset="2"/>
              <a:buChar char="p"/>
            </a:pPr>
            <a:r>
              <a:rPr lang="en-US" altLang="zh-CN" sz="1600" b="1" dirty="0" smtClean="0">
                <a:latin typeface="微软雅黑" pitchFamily="34" charset="-122"/>
                <a:ea typeface="微软雅黑" pitchFamily="34" charset="-122"/>
              </a:rPr>
              <a:t> Journal of Autonomous Vehicles and </a:t>
            </a:r>
            <a:r>
              <a:rPr lang="en-US" altLang="zh-CN" sz="1600" b="1" dirty="0" err="1" smtClean="0">
                <a:latin typeface="微软雅黑" pitchFamily="34" charset="-122"/>
                <a:ea typeface="微软雅黑" pitchFamily="34" charset="-122"/>
              </a:rPr>
              <a:t>Systemsties</a:t>
            </a:r>
            <a:endParaRPr lang="en-US" altLang="zh-CN" sz="1600" b="1" dirty="0" smtClean="0">
              <a:latin typeface="微软雅黑" pitchFamily="34" charset="-122"/>
              <a:ea typeface="微软雅黑" pitchFamily="34" charset="-122"/>
            </a:endParaRPr>
          </a:p>
          <a:p>
            <a:r>
              <a:rPr lang="en-US" altLang="zh-CN" sz="1600" b="1" dirty="0" smtClean="0">
                <a:latin typeface="微软雅黑" pitchFamily="34" charset="-122"/>
                <a:ea typeface="微软雅黑" pitchFamily="34" charset="-122"/>
              </a:rPr>
              <a:t>《</a:t>
            </a:r>
            <a:r>
              <a:rPr lang="zh-CN" altLang="en-US" sz="1600" b="1" dirty="0">
                <a:latin typeface="微软雅黑" pitchFamily="34" charset="-122"/>
                <a:ea typeface="微软雅黑" pitchFamily="34" charset="-122"/>
              </a:rPr>
              <a:t>自动驾驶车辆和系统期刊</a:t>
            </a:r>
            <a:r>
              <a:rPr lang="en-US" altLang="zh-CN" sz="1600" b="1" dirty="0">
                <a:latin typeface="微软雅黑" pitchFamily="34" charset="-122"/>
                <a:ea typeface="微软雅黑" pitchFamily="34" charset="-122"/>
              </a:rPr>
              <a:t>》</a:t>
            </a:r>
            <a:r>
              <a:rPr lang="zh-CN" altLang="en-US" sz="1600" dirty="0">
                <a:latin typeface="Calibri" pitchFamily="34" charset="0"/>
              </a:rPr>
              <a:t>                 </a:t>
            </a:r>
            <a:r>
              <a:rPr lang="en-US" altLang="zh-CN" sz="1600" dirty="0" smtClean="0">
                <a:latin typeface="微软雅黑" pitchFamily="34" charset="-122"/>
                <a:ea typeface="微软雅黑" pitchFamily="34" charset="-122"/>
              </a:rPr>
              <a:t> </a:t>
            </a:r>
            <a:r>
              <a:rPr lang="zh-CN" altLang="en-US" dirty="0" smtClean="0">
                <a:latin typeface="Calibri" pitchFamily="34" charset="0"/>
              </a:rPr>
              <a:t>                       </a:t>
            </a:r>
            <a:endParaRPr lang="en-US" altLang="zh-CN" b="1" dirty="0">
              <a:latin typeface="微软雅黑" pitchFamily="34" charset="-122"/>
              <a:ea typeface="微软雅黑" pitchFamily="34" charset="-122"/>
            </a:endParaRPr>
          </a:p>
        </p:txBody>
      </p:sp>
    </p:spTree>
    <p:extLst>
      <p:ext uri="{BB962C8B-B14F-4D97-AF65-F5344CB8AC3E}">
        <p14:creationId xmlns:p14="http://schemas.microsoft.com/office/powerpoint/2010/main" val="173658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p:nvPr/>
        </p:nvPicPr>
        <p:blipFill>
          <a:blip r:embed="rId3">
            <a:extLst>
              <a:ext uri="{28A0092B-C50C-407E-A947-70E740481C1C}">
                <a14:useLocalDpi xmlns:a14="http://schemas.microsoft.com/office/drawing/2010/main" val="0"/>
              </a:ext>
            </a:extLst>
          </a:blip>
          <a:stretch>
            <a:fillRect/>
          </a:stretch>
        </p:blipFill>
        <p:spPr>
          <a:xfrm>
            <a:off x="795398" y="2802409"/>
            <a:ext cx="2006805" cy="2588779"/>
          </a:xfrm>
          <a:prstGeom prst="rect">
            <a:avLst/>
          </a:prstGeom>
          <a:ln>
            <a:solidFill>
              <a:schemeClr val="bg1">
                <a:lumMod val="75000"/>
              </a:schemeClr>
            </a:solidFill>
          </a:ln>
        </p:spPr>
      </p:pic>
      <p:sp>
        <p:nvSpPr>
          <p:cNvPr id="9" name="Title 1"/>
          <p:cNvSpPr txBox="1">
            <a:spLocks/>
          </p:cNvSpPr>
          <p:nvPr/>
        </p:nvSpPr>
        <p:spPr bwMode="auto">
          <a:xfrm>
            <a:off x="671513" y="980728"/>
            <a:ext cx="818673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最新期刊</a:t>
            </a:r>
            <a:r>
              <a:rPr lang="en-US" altLang="zh-CN" sz="44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2021</a:t>
            </a:r>
            <a:r>
              <a:rPr lang="zh-CN" altLang="en-US" sz="3200" dirty="0" smtClean="0">
                <a:latin typeface="微软雅黑" pitchFamily="34" charset="-122"/>
                <a:ea typeface="微软雅黑" pitchFamily="34" charset="-122"/>
              </a:rPr>
              <a:t>年即将上线！！！</a:t>
            </a:r>
            <a:endParaRPr lang="en-US" altLang="zh-CN" sz="3200" i="1" dirty="0">
              <a:latin typeface="微软雅黑" pitchFamily="34" charset="-122"/>
              <a:ea typeface="微软雅黑" pitchFamily="34" charset="-122"/>
            </a:endParaRPr>
          </a:p>
        </p:txBody>
      </p:sp>
      <p:sp>
        <p:nvSpPr>
          <p:cNvPr id="8" name="矩形 7"/>
          <p:cNvSpPr/>
          <p:nvPr/>
        </p:nvSpPr>
        <p:spPr>
          <a:xfrm>
            <a:off x="357158" y="5715016"/>
            <a:ext cx="8572528" cy="830997"/>
          </a:xfrm>
          <a:prstGeom prst="rect">
            <a:avLst/>
          </a:prstGeom>
        </p:spPr>
        <p:txBody>
          <a:bodyPr wrap="square">
            <a:spAutoFit/>
          </a:bodyPr>
          <a:lstStyle/>
          <a:p>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投稿入口：</a:t>
            </a:r>
            <a:endParaRPr lang="en-US" altLang="zh-CN" sz="1600" dirty="0" smtClean="0">
              <a:latin typeface="微软雅黑" pitchFamily="34" charset="-122"/>
              <a:ea typeface="微软雅黑" pitchFamily="34" charset="-122"/>
            </a:endParaRPr>
          </a:p>
          <a:p>
            <a:r>
              <a:rPr lang="en-US" altLang="zh-CN" sz="1600" b="1" dirty="0">
                <a:hlinkClick r:id="rId4"/>
              </a:rPr>
              <a:t>https://journaltool.asme.org/home/JournalDescriptions.cfm?JournalID=35&amp;Journal=ALDSC</a:t>
            </a:r>
            <a:endParaRPr lang="zh-CN" altLang="en-US" sz="1500" b="1"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TextBox 11"/>
          <p:cNvSpPr txBox="1"/>
          <p:nvPr/>
        </p:nvSpPr>
        <p:spPr>
          <a:xfrm>
            <a:off x="3458045" y="2802409"/>
            <a:ext cx="5366370" cy="2800767"/>
          </a:xfrm>
          <a:prstGeom prst="rect">
            <a:avLst/>
          </a:prstGeom>
          <a:noFill/>
        </p:spPr>
        <p:txBody>
          <a:bodyPr wrap="square" rtlCol="0">
            <a:spAutoFit/>
          </a:bodyPr>
          <a:lstStyle/>
          <a:p>
            <a:r>
              <a:rPr lang="zh-CN" altLang="en-US" sz="1600" dirty="0">
                <a:latin typeface="微软雅黑" pitchFamily="34" charset="-122"/>
                <a:ea typeface="微软雅黑" pitchFamily="34" charset="-122"/>
              </a:rPr>
              <a:t>本刊提供了动力学和控制领域有关理论或应用主题的高质量、前沿的原始发现的快速传播</a:t>
            </a:r>
            <a:r>
              <a:rPr lang="zh-CN" altLang="en-US" sz="1600" dirty="0" smtClean="0">
                <a:latin typeface="微软雅黑" pitchFamily="34" charset="-122"/>
                <a:ea typeface="微软雅黑" pitchFamily="34" charset="-122"/>
              </a:rPr>
              <a:t>。这本</a:t>
            </a:r>
            <a:r>
              <a:rPr lang="zh-CN" altLang="en-US" sz="1600" dirty="0">
                <a:latin typeface="微软雅黑" pitchFamily="34" charset="-122"/>
                <a:ea typeface="微软雅黑" pitchFamily="34" charset="-122"/>
              </a:rPr>
              <a:t>新出版物将发布动态系统和控制研究方面的最新技术，重点是动态系统和控制领域感兴趣的主题</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ASME </a:t>
            </a:r>
            <a:r>
              <a:rPr lang="zh-CN" altLang="en-US" sz="1600" dirty="0" smtClean="0">
                <a:latin typeface="微软雅黑" pitchFamily="34" charset="-122"/>
                <a:ea typeface="微软雅黑" pitchFamily="34" charset="-122"/>
              </a:rPr>
              <a:t>动态系统</a:t>
            </a:r>
            <a:r>
              <a:rPr lang="zh-CN" altLang="en-US" sz="1600" dirty="0">
                <a:latin typeface="微软雅黑" pitchFamily="34" charset="-122"/>
                <a:ea typeface="微软雅黑" pitchFamily="34" charset="-122"/>
              </a:rPr>
              <a:t>与控制</a:t>
            </a:r>
            <a:r>
              <a:rPr lang="zh-CN" altLang="en-US" sz="1600" dirty="0" smtClean="0">
                <a:latin typeface="微软雅黑" pitchFamily="34" charset="-122"/>
                <a:ea typeface="微软雅黑" pitchFamily="34" charset="-122"/>
              </a:rPr>
              <a:t>快报</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将</a:t>
            </a:r>
            <a:r>
              <a:rPr lang="zh-CN" altLang="en-US" sz="1600" dirty="0">
                <a:latin typeface="微软雅黑" pitchFamily="34" charset="-122"/>
                <a:ea typeface="微软雅黑" pitchFamily="34" charset="-122"/>
              </a:rPr>
              <a:t>为全球工程界提供一</a:t>
            </a:r>
            <a:r>
              <a:rPr lang="zh-CN" altLang="en-US" sz="1600" dirty="0" smtClean="0">
                <a:latin typeface="微软雅黑" pitchFamily="34" charset="-122"/>
                <a:ea typeface="微软雅黑" pitchFamily="34" charset="-122"/>
              </a:rPr>
              <a:t>个交流新兴研究思想的</a:t>
            </a:r>
            <a:r>
              <a:rPr lang="zh-CN" altLang="en-US" sz="1600" dirty="0">
                <a:latin typeface="微软雅黑" pitchFamily="34" charset="-122"/>
                <a:ea typeface="微软雅黑" pitchFamily="34" charset="-122"/>
              </a:rPr>
              <a:t>论坛</a:t>
            </a:r>
            <a:r>
              <a:rPr lang="zh-CN" altLang="en-US" sz="1600" dirty="0" smtClean="0">
                <a:latin typeface="微软雅黑" pitchFamily="34" charset="-122"/>
                <a:ea typeface="微软雅黑" pitchFamily="34" charset="-122"/>
              </a:rPr>
              <a:t>，</a:t>
            </a:r>
            <a:r>
              <a:rPr lang="zh-CN" altLang="en-US" sz="1600" dirty="0">
                <a:latin typeface="微软雅黑" pitchFamily="34" charset="-122"/>
                <a:ea typeface="微软雅黑" pitchFamily="34" charset="-122"/>
              </a:rPr>
              <a:t>这些思想将影响动态系统与</a:t>
            </a:r>
            <a:r>
              <a:rPr lang="zh-CN" altLang="en-US" sz="1600" dirty="0" smtClean="0">
                <a:latin typeface="微软雅黑" pitchFamily="34" charset="-122"/>
                <a:ea typeface="微软雅黑" pitchFamily="34" charset="-122"/>
              </a:rPr>
              <a:t>控制领域的</a:t>
            </a:r>
            <a:r>
              <a:rPr lang="zh-CN" altLang="en-US" sz="1600" dirty="0">
                <a:latin typeface="微软雅黑" pitchFamily="34" charset="-122"/>
                <a:ea typeface="微软雅黑" pitchFamily="34" charset="-122"/>
              </a:rPr>
              <a:t>未来工作。</a:t>
            </a:r>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r>
              <a:rPr lang="zh-CN" altLang="en-US" sz="1600" b="1" dirty="0">
                <a:latin typeface="微软雅黑" pitchFamily="34" charset="-122"/>
                <a:ea typeface="微软雅黑" pitchFamily="34" charset="-122"/>
              </a:rPr>
              <a:t>范围</a:t>
            </a:r>
            <a:r>
              <a:rPr lang="zh-CN" altLang="en-US" sz="1600" b="1"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汽车</a:t>
            </a:r>
            <a:r>
              <a:rPr lang="zh-CN" altLang="en-US" sz="1600" dirty="0">
                <a:latin typeface="微软雅黑" pitchFamily="34" charset="-122"/>
                <a:ea typeface="微软雅黑" pitchFamily="34" charset="-122"/>
              </a:rPr>
              <a:t>系统、生物医学工程、动力系统与控制、能源、环境工程、内燃机、制造与加工、纳米技术、噪声控制与声学、海洋、近海与北极工程、可再生能源、机器人与机电一体化、</a:t>
            </a:r>
            <a:r>
              <a:rPr lang="zh-CN" altLang="en-US" sz="1600" dirty="0" smtClean="0">
                <a:latin typeface="微软雅黑" pitchFamily="34" charset="-122"/>
                <a:ea typeface="微软雅黑" pitchFamily="34" charset="-122"/>
              </a:rPr>
              <a:t>运输。</a:t>
            </a:r>
          </a:p>
        </p:txBody>
      </p:sp>
      <p:sp>
        <p:nvSpPr>
          <p:cNvPr id="11" name="矩形 10"/>
          <p:cNvSpPr>
            <a:spLocks noChangeArrowheads="1"/>
          </p:cNvSpPr>
          <p:nvPr/>
        </p:nvSpPr>
        <p:spPr bwMode="auto">
          <a:xfrm>
            <a:off x="899592" y="1949712"/>
            <a:ext cx="6558617" cy="615553"/>
          </a:xfrm>
          <a:prstGeom prst="rect">
            <a:avLst/>
          </a:prstGeom>
          <a:noFill/>
          <a:ln w="9525">
            <a:noFill/>
            <a:miter lim="800000"/>
            <a:headEnd/>
            <a:tailEnd/>
          </a:ln>
        </p:spPr>
        <p:txBody>
          <a:bodyPr wrap="square">
            <a:spAutoFit/>
          </a:bodyPr>
          <a:lstStyle/>
          <a:p>
            <a:pPr>
              <a:buFont typeface="Wingdings" pitchFamily="2" charset="2"/>
              <a:buChar char="p"/>
            </a:pPr>
            <a:r>
              <a:rPr lang="en-US" altLang="zh-CN" sz="1600" b="1" dirty="0" smtClean="0">
                <a:latin typeface="微软雅黑" pitchFamily="34" charset="-122"/>
                <a:ea typeface="微软雅黑" pitchFamily="34" charset="-122"/>
              </a:rPr>
              <a:t> </a:t>
            </a:r>
            <a:r>
              <a:rPr lang="en-US" altLang="zh-CN" sz="1600" b="1" dirty="0">
                <a:latin typeface="微软雅黑" pitchFamily="34" charset="-122"/>
                <a:ea typeface="微软雅黑" pitchFamily="34" charset="-122"/>
              </a:rPr>
              <a:t>ASME Letters in Dynamic Systems and Control</a:t>
            </a:r>
            <a:endParaRPr lang="en-US" altLang="zh-CN" sz="1600" b="1" dirty="0" smtClean="0">
              <a:latin typeface="微软雅黑" pitchFamily="34" charset="-122"/>
              <a:ea typeface="微软雅黑" pitchFamily="34" charset="-122"/>
            </a:endParaRPr>
          </a:p>
          <a:p>
            <a:r>
              <a:rPr lang="en-US" altLang="zh-CN" sz="1600" b="1" dirty="0">
                <a:latin typeface="微软雅黑" pitchFamily="34" charset="-122"/>
                <a:ea typeface="微软雅黑" pitchFamily="34" charset="-122"/>
              </a:rPr>
              <a:t>《</a:t>
            </a:r>
            <a:r>
              <a:rPr lang="en-US" altLang="zh-CN" sz="1600" b="1" dirty="0" smtClean="0">
                <a:latin typeface="微软雅黑" pitchFamily="34" charset="-122"/>
                <a:ea typeface="微软雅黑" pitchFamily="34" charset="-122"/>
              </a:rPr>
              <a:t>ASME </a:t>
            </a:r>
            <a:r>
              <a:rPr lang="zh-CN" altLang="en-US" sz="1600" b="1" dirty="0" smtClean="0">
                <a:latin typeface="微软雅黑" pitchFamily="34" charset="-122"/>
                <a:ea typeface="微软雅黑" pitchFamily="34" charset="-122"/>
              </a:rPr>
              <a:t>动态系统与控制快报</a:t>
            </a:r>
            <a:r>
              <a:rPr lang="en-US" altLang="zh-CN" sz="1600" b="1" dirty="0" smtClean="0">
                <a:latin typeface="微软雅黑" pitchFamily="34" charset="-122"/>
                <a:ea typeface="微软雅黑" pitchFamily="34" charset="-122"/>
              </a:rPr>
              <a:t>》</a:t>
            </a:r>
            <a:r>
              <a:rPr lang="zh-CN" altLang="en-US" sz="1600" dirty="0">
                <a:latin typeface="Calibri" pitchFamily="34" charset="0"/>
              </a:rPr>
              <a:t>                 </a:t>
            </a:r>
            <a:r>
              <a:rPr lang="en-US" altLang="zh-CN" sz="1600" dirty="0" smtClean="0">
                <a:latin typeface="微软雅黑" pitchFamily="34" charset="-122"/>
                <a:ea typeface="微软雅黑" pitchFamily="34" charset="-122"/>
              </a:rPr>
              <a:t> </a:t>
            </a:r>
            <a:r>
              <a:rPr lang="zh-CN" altLang="en-US" dirty="0" smtClean="0">
                <a:latin typeface="Calibri" pitchFamily="34" charset="0"/>
              </a:rPr>
              <a:t>                       </a:t>
            </a:r>
            <a:endParaRPr lang="en-US" altLang="zh-CN" b="1" dirty="0">
              <a:latin typeface="微软雅黑" pitchFamily="34" charset="-122"/>
              <a:ea typeface="微软雅黑" pitchFamily="34" charset="-122"/>
            </a:endParaRPr>
          </a:p>
        </p:txBody>
      </p:sp>
    </p:spTree>
    <p:extLst>
      <p:ext uri="{BB962C8B-B14F-4D97-AF65-F5344CB8AC3E}">
        <p14:creationId xmlns:p14="http://schemas.microsoft.com/office/powerpoint/2010/main" val="351616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txBox="1">
            <a:spLocks/>
          </p:cNvSpPr>
          <p:nvPr/>
        </p:nvSpPr>
        <p:spPr bwMode="auto">
          <a:xfrm>
            <a:off x="609600" y="2169939"/>
            <a:ext cx="4748218" cy="4643437"/>
          </a:xfrm>
          <a:prstGeom prst="rect">
            <a:avLst/>
          </a:prstGeom>
          <a:noFill/>
          <a:ln w="9525">
            <a:noFill/>
            <a:miter lim="800000"/>
            <a:headEnd/>
            <a:tailEnd/>
          </a:ln>
        </p:spPr>
        <p:txBody>
          <a:bodyPr/>
          <a:lstStyle/>
          <a:p>
            <a:pPr marL="342900" indent="-342900">
              <a:spcBef>
                <a:spcPts val="1200"/>
              </a:spcBef>
              <a:buFont typeface="Wingdings" pitchFamily="2" charset="2"/>
              <a:buChar char="p"/>
              <a:defRPr/>
            </a:pPr>
            <a:r>
              <a:rPr lang="zh-CN" altLang="en-US" dirty="0">
                <a:latin typeface="微软雅黑" pitchFamily="34" charset="-122"/>
                <a:ea typeface="微软雅黑" pitchFamily="34" charset="-122"/>
              </a:rPr>
              <a:t> </a:t>
            </a:r>
            <a:r>
              <a:rPr lang="zh-CN" altLang="en-US" dirty="0" smtClean="0">
                <a:latin typeface="微软雅黑" pitchFamily="34" charset="-122"/>
                <a:ea typeface="微软雅黑" pitchFamily="34" charset="-122"/>
              </a:rPr>
              <a:t>由</a:t>
            </a:r>
            <a:r>
              <a:rPr lang="en-US" altLang="zh-CN" dirty="0">
                <a:latin typeface="微软雅黑" pitchFamily="34" charset="-122"/>
                <a:ea typeface="微软雅黑" pitchFamily="34" charset="-122"/>
              </a:rPr>
              <a:t>ASME </a:t>
            </a:r>
            <a:r>
              <a:rPr lang="zh-CN" altLang="en-US" dirty="0">
                <a:latin typeface="微软雅黑" pitchFamily="34" charset="-122"/>
                <a:ea typeface="微软雅黑" pitchFamily="34" charset="-122"/>
              </a:rPr>
              <a:t>技术部门主办</a:t>
            </a:r>
            <a:endParaRPr lang="en-US" altLang="zh-CN" dirty="0">
              <a:latin typeface="微软雅黑" pitchFamily="34" charset="-122"/>
              <a:ea typeface="微软雅黑" pitchFamily="34" charset="-122"/>
            </a:endParaRPr>
          </a:p>
          <a:p>
            <a:pPr marL="342900" indent="-342900">
              <a:spcBef>
                <a:spcPts val="1200"/>
              </a:spcBef>
              <a:buFont typeface="Wingdings" pitchFamily="2" charset="2"/>
              <a:buChar char="p"/>
              <a:defRPr/>
            </a:pPr>
            <a:r>
              <a:rPr lang="zh-CN" altLang="en-US" dirty="0">
                <a:latin typeface="微软雅黑" pitchFamily="34" charset="-122"/>
                <a:ea typeface="微软雅黑" pitchFamily="34" charset="-122"/>
              </a:rPr>
              <a:t> </a:t>
            </a:r>
            <a:r>
              <a:rPr lang="zh-CN" altLang="en-US" dirty="0" smtClean="0">
                <a:latin typeface="微软雅黑" pitchFamily="34" charset="-122"/>
                <a:ea typeface="微软雅黑" pitchFamily="34" charset="-122"/>
              </a:rPr>
              <a:t>图书类型：专业参考书、专题著作、技术</a:t>
            </a:r>
            <a:r>
              <a:rPr lang="zh-CN" altLang="en-US" dirty="0">
                <a:latin typeface="微软雅黑" pitchFamily="34" charset="-122"/>
                <a:ea typeface="微软雅黑" pitchFamily="34" charset="-122"/>
              </a:rPr>
              <a:t>手册、</a:t>
            </a:r>
            <a:r>
              <a:rPr lang="zh-CN" altLang="en-US" dirty="0" smtClean="0">
                <a:latin typeface="微软雅黑" pitchFamily="34" charset="-122"/>
                <a:ea typeface="微软雅黑" pitchFamily="34" charset="-122"/>
              </a:rPr>
              <a:t>规章解读、非 </a:t>
            </a:r>
            <a:r>
              <a:rPr lang="en-US" altLang="zh-CN" dirty="0">
                <a:latin typeface="微软雅黑" pitchFamily="34" charset="-122"/>
                <a:ea typeface="微软雅黑" pitchFamily="34" charset="-122"/>
              </a:rPr>
              <a:t>ASME </a:t>
            </a:r>
            <a:r>
              <a:rPr lang="zh-CN" altLang="en-US" dirty="0">
                <a:latin typeface="微软雅黑" pitchFamily="34" charset="-122"/>
                <a:ea typeface="微软雅黑" pitchFamily="34" charset="-122"/>
              </a:rPr>
              <a:t>主办会议的会议</a:t>
            </a:r>
            <a:r>
              <a:rPr lang="zh-CN" altLang="en-US" dirty="0" smtClean="0">
                <a:latin typeface="微软雅黑" pitchFamily="34" charset="-122"/>
                <a:ea typeface="微软雅黑" pitchFamily="34" charset="-122"/>
              </a:rPr>
              <a:t>录</a:t>
            </a:r>
            <a:endParaRPr lang="en-US" altLang="zh-CN" dirty="0" smtClean="0">
              <a:latin typeface="微软雅黑" pitchFamily="34" charset="-122"/>
              <a:ea typeface="微软雅黑" pitchFamily="34" charset="-122"/>
            </a:endParaRPr>
          </a:p>
          <a:p>
            <a:pPr marL="342900" indent="-342900">
              <a:spcBef>
                <a:spcPts val="1200"/>
              </a:spcBef>
              <a:buFont typeface="Wingdings" pitchFamily="2" charset="2"/>
              <a:buChar char="p"/>
              <a:defRPr/>
            </a:pPr>
            <a:r>
              <a:rPr lang="zh-CN" altLang="en-US" dirty="0" smtClean="0">
                <a:latin typeface="微软雅黑" pitchFamily="34" charset="-122"/>
                <a:ea typeface="微软雅黑" pitchFamily="34" charset="-122"/>
              </a:rPr>
              <a:t>图书主题：设计和制造、新兴技术（如医疗技术、人工智能）、工程技术管理、压力容器和管线、燃气轮机和动力系统、传热、电子封装、风险和补救、摩擦学</a:t>
            </a:r>
            <a:endParaRPr lang="en-US" altLang="zh-CN" dirty="0">
              <a:latin typeface="微软雅黑" pitchFamily="34" charset="-122"/>
              <a:ea typeface="微软雅黑" pitchFamily="34" charset="-122"/>
            </a:endParaRPr>
          </a:p>
          <a:p>
            <a:pPr marL="342900" indent="-342900">
              <a:spcBef>
                <a:spcPts val="1200"/>
              </a:spcBef>
              <a:buFont typeface="Wingdings" pitchFamily="2" charset="2"/>
              <a:buChar char="p"/>
              <a:defRPr/>
            </a:pPr>
            <a:r>
              <a:rPr lang="en-US" altLang="zh-CN" dirty="0" smtClean="0">
                <a:latin typeface="微软雅黑" pitchFamily="34" charset="-122"/>
                <a:ea typeface="微软雅黑" pitchFamily="34" charset="-122"/>
              </a:rPr>
              <a:t>1993~2005 </a:t>
            </a:r>
            <a:r>
              <a:rPr lang="zh-CN" altLang="en-US" dirty="0" smtClean="0">
                <a:latin typeface="微软雅黑" pitchFamily="34" charset="-122"/>
                <a:ea typeface="微软雅黑" pitchFamily="34" charset="-122"/>
              </a:rPr>
              <a:t>年出版的精选图书 </a:t>
            </a:r>
            <a:r>
              <a:rPr lang="en-US" altLang="zh-CN" dirty="0" smtClean="0">
                <a:latin typeface="微软雅黑" pitchFamily="34" charset="-122"/>
                <a:ea typeface="微软雅黑" pitchFamily="34" charset="-122"/>
              </a:rPr>
              <a:t>+ 2006~2019</a:t>
            </a:r>
            <a:r>
              <a:rPr lang="zh-CN" altLang="en-US" dirty="0" smtClean="0">
                <a:latin typeface="微软雅黑" pitchFamily="34" charset="-122"/>
                <a:ea typeface="微软雅黑" pitchFamily="34" charset="-122"/>
              </a:rPr>
              <a:t>年出版的全部</a:t>
            </a:r>
            <a:r>
              <a:rPr lang="zh-CN" altLang="en-US" dirty="0">
                <a:latin typeface="微软雅黑" pitchFamily="34" charset="-122"/>
                <a:ea typeface="微软雅黑" pitchFamily="34" charset="-122"/>
              </a:rPr>
              <a:t>图书</a:t>
            </a:r>
          </a:p>
          <a:p>
            <a:pPr marL="342900" indent="-342900">
              <a:spcBef>
                <a:spcPts val="1200"/>
              </a:spcBef>
              <a:buFont typeface="Wingdings" pitchFamily="2" charset="2"/>
              <a:buChar char="p"/>
              <a:defRPr/>
            </a:pPr>
            <a:r>
              <a:rPr lang="zh-CN" altLang="en-US" dirty="0" smtClean="0">
                <a:latin typeface="微软雅黑" pitchFamily="34" charset="-122"/>
                <a:ea typeface="微软雅黑" pitchFamily="34" charset="-122"/>
              </a:rPr>
              <a:t>每年</a:t>
            </a:r>
            <a:r>
              <a:rPr lang="zh-CN" altLang="en-US" dirty="0">
                <a:latin typeface="微软雅黑" pitchFamily="34" charset="-122"/>
                <a:ea typeface="微软雅黑" pitchFamily="34" charset="-122"/>
              </a:rPr>
              <a:t>新增 </a:t>
            </a:r>
            <a:r>
              <a:rPr lang="en-US" altLang="zh-CN" dirty="0" smtClean="0">
                <a:latin typeface="微软雅黑" pitchFamily="34" charset="-122"/>
                <a:ea typeface="微软雅黑" pitchFamily="34" charset="-122"/>
              </a:rPr>
              <a:t>10~20 </a:t>
            </a:r>
            <a:r>
              <a:rPr lang="zh-CN" altLang="en-US" dirty="0">
                <a:latin typeface="微软雅黑" pitchFamily="34" charset="-122"/>
                <a:ea typeface="微软雅黑" pitchFamily="34" charset="-122"/>
              </a:rPr>
              <a:t>本</a:t>
            </a:r>
            <a:r>
              <a:rPr lang="zh-CN" altLang="en-US" dirty="0" smtClean="0">
                <a:latin typeface="微软雅黑" pitchFamily="34" charset="-122"/>
                <a:ea typeface="微软雅黑" pitchFamily="34" charset="-122"/>
              </a:rPr>
              <a:t>，至</a:t>
            </a:r>
            <a:r>
              <a:rPr lang="en-US" altLang="zh-CN" dirty="0" smtClean="0">
                <a:latin typeface="微软雅黑" pitchFamily="34" charset="-122"/>
                <a:ea typeface="微软雅黑" pitchFamily="34" charset="-122"/>
              </a:rPr>
              <a:t>2020</a:t>
            </a:r>
            <a:r>
              <a:rPr lang="zh-CN" altLang="en-US" dirty="0" smtClean="0">
                <a:latin typeface="微软雅黑" pitchFamily="34" charset="-122"/>
                <a:ea typeface="微软雅黑" pitchFamily="34" charset="-122"/>
              </a:rPr>
              <a:t>年底</a:t>
            </a:r>
            <a:r>
              <a:rPr lang="zh-CN" altLang="en-US" dirty="0" smtClean="0">
                <a:latin typeface="微软雅黑" pitchFamily="34" charset="-122"/>
                <a:ea typeface="微软雅黑" pitchFamily="34" charset="-122"/>
              </a:rPr>
              <a:t>增长到</a:t>
            </a:r>
            <a:r>
              <a:rPr lang="en-US" altLang="zh-CN" dirty="0" smtClean="0">
                <a:latin typeface="微软雅黑" pitchFamily="34" charset="-122"/>
                <a:ea typeface="微软雅黑" pitchFamily="34" charset="-122"/>
              </a:rPr>
              <a:t>250</a:t>
            </a:r>
            <a:r>
              <a:rPr lang="zh-CN" altLang="en-US" dirty="0" smtClean="0">
                <a:latin typeface="微软雅黑" pitchFamily="34" charset="-122"/>
                <a:ea typeface="微软雅黑" pitchFamily="34" charset="-122"/>
              </a:rPr>
              <a:t>多本</a:t>
            </a:r>
            <a:endParaRPr lang="zh-CN" altLang="en-US" dirty="0">
              <a:latin typeface="微软雅黑" pitchFamily="34" charset="-122"/>
              <a:ea typeface="微软雅黑" pitchFamily="34" charset="-122"/>
            </a:endParaRPr>
          </a:p>
        </p:txBody>
      </p:sp>
      <p:grpSp>
        <p:nvGrpSpPr>
          <p:cNvPr id="2" name="组合 21"/>
          <p:cNvGrpSpPr>
            <a:grpSpLocks/>
          </p:cNvGrpSpPr>
          <p:nvPr/>
        </p:nvGrpSpPr>
        <p:grpSpPr bwMode="auto">
          <a:xfrm>
            <a:off x="5796136" y="2192932"/>
            <a:ext cx="2786063" cy="4116388"/>
            <a:chOff x="4857752" y="1714488"/>
            <a:chExt cx="3143272" cy="4643470"/>
          </a:xfrm>
        </p:grpSpPr>
        <p:pic>
          <p:nvPicPr>
            <p:cNvPr id="11270" name="图片 17" descr="ebook cover-1.jpg"/>
            <p:cNvPicPr>
              <a:picLocks noChangeAspect="1"/>
            </p:cNvPicPr>
            <p:nvPr/>
          </p:nvPicPr>
          <p:blipFill>
            <a:blip r:embed="rId3" cstate="print">
              <a:lum contrast="10000"/>
            </a:blip>
            <a:srcRect/>
            <a:stretch>
              <a:fillRect/>
            </a:stretch>
          </p:blipFill>
          <p:spPr bwMode="auto">
            <a:xfrm>
              <a:off x="4857752" y="1714488"/>
              <a:ext cx="1524000" cy="2286000"/>
            </a:xfrm>
            <a:prstGeom prst="rect">
              <a:avLst/>
            </a:prstGeom>
            <a:noFill/>
            <a:ln w="9525">
              <a:noFill/>
              <a:miter lim="800000"/>
              <a:headEnd/>
              <a:tailEnd/>
            </a:ln>
          </p:spPr>
        </p:pic>
        <p:pic>
          <p:nvPicPr>
            <p:cNvPr id="11271" name="图片 18" descr="ebook cover-2.jpg"/>
            <p:cNvPicPr>
              <a:picLocks noChangeAspect="1"/>
            </p:cNvPicPr>
            <p:nvPr/>
          </p:nvPicPr>
          <p:blipFill>
            <a:blip r:embed="rId4" cstate="print">
              <a:lum contrast="10000"/>
            </a:blip>
            <a:srcRect/>
            <a:stretch>
              <a:fillRect/>
            </a:stretch>
          </p:blipFill>
          <p:spPr bwMode="auto">
            <a:xfrm>
              <a:off x="6461784" y="1714488"/>
              <a:ext cx="1539240" cy="2286000"/>
            </a:xfrm>
            <a:prstGeom prst="rect">
              <a:avLst/>
            </a:prstGeom>
            <a:noFill/>
            <a:ln w="9525">
              <a:noFill/>
              <a:miter lim="800000"/>
              <a:headEnd/>
              <a:tailEnd/>
            </a:ln>
          </p:spPr>
        </p:pic>
        <p:pic>
          <p:nvPicPr>
            <p:cNvPr id="11272" name="图片 19" descr="ebook cover-3.jpg"/>
            <p:cNvPicPr>
              <a:picLocks noChangeAspect="1"/>
            </p:cNvPicPr>
            <p:nvPr/>
          </p:nvPicPr>
          <p:blipFill>
            <a:blip r:embed="rId5" cstate="print">
              <a:lum contrast="10000"/>
            </a:blip>
            <a:srcRect/>
            <a:stretch>
              <a:fillRect/>
            </a:stretch>
          </p:blipFill>
          <p:spPr bwMode="auto">
            <a:xfrm>
              <a:off x="4857752" y="4071942"/>
              <a:ext cx="1527048" cy="2286000"/>
            </a:xfrm>
            <a:prstGeom prst="rect">
              <a:avLst/>
            </a:prstGeom>
            <a:noFill/>
            <a:ln w="9525">
              <a:noFill/>
              <a:miter lim="800000"/>
              <a:headEnd/>
              <a:tailEnd/>
            </a:ln>
          </p:spPr>
        </p:pic>
        <p:pic>
          <p:nvPicPr>
            <p:cNvPr id="11273" name="图片 20" descr="ebook cover-4.jpg"/>
            <p:cNvPicPr>
              <a:picLocks/>
            </p:cNvPicPr>
            <p:nvPr/>
          </p:nvPicPr>
          <p:blipFill>
            <a:blip r:embed="rId6" cstate="print">
              <a:lum contrast="10000"/>
            </a:blip>
            <a:srcRect/>
            <a:stretch>
              <a:fillRect/>
            </a:stretch>
          </p:blipFill>
          <p:spPr bwMode="auto">
            <a:xfrm>
              <a:off x="6463824" y="4071942"/>
              <a:ext cx="1537200" cy="2286016"/>
            </a:xfrm>
            <a:prstGeom prst="rect">
              <a:avLst/>
            </a:prstGeom>
            <a:noFill/>
            <a:ln w="9525">
              <a:noFill/>
              <a:miter lim="800000"/>
              <a:headEnd/>
              <a:tailEnd/>
            </a:ln>
          </p:spPr>
        </p:pic>
      </p:grpSp>
      <p:pic>
        <p:nvPicPr>
          <p:cNvPr id="11269" name="Picture 2"/>
          <p:cNvPicPr>
            <a:picLocks noChangeAspect="1" noChangeArrowheads="1"/>
          </p:cNvPicPr>
          <p:nvPr/>
        </p:nvPicPr>
        <p:blipFill>
          <a:blip r:embed="rId7" cstate="print"/>
          <a:srcRect/>
          <a:stretch>
            <a:fillRect/>
          </a:stretch>
        </p:blipFill>
        <p:spPr bwMode="auto">
          <a:xfrm>
            <a:off x="7560890" y="908720"/>
            <a:ext cx="971550" cy="600075"/>
          </a:xfrm>
          <a:prstGeom prst="rect">
            <a:avLst/>
          </a:prstGeom>
          <a:noFill/>
          <a:ln w="9525">
            <a:noFill/>
            <a:miter lim="800000"/>
            <a:headEnd/>
            <a:tailEnd/>
          </a:ln>
        </p:spPr>
      </p:pic>
      <p:sp>
        <p:nvSpPr>
          <p:cNvPr id="10" name="五边形 9"/>
          <p:cNvSpPr/>
          <p:nvPr/>
        </p:nvSpPr>
        <p:spPr>
          <a:xfrm flipH="1">
            <a:off x="5292080" y="1628800"/>
            <a:ext cx="3286148" cy="400110"/>
          </a:xfrm>
          <a:prstGeom prst="homePlate">
            <a:avLst/>
          </a:prstGeom>
        </p:spPr>
        <p:style>
          <a:lnRef idx="0">
            <a:schemeClr val="accent5"/>
          </a:lnRef>
          <a:fillRef idx="3">
            <a:schemeClr val="accent5"/>
          </a:fillRef>
          <a:effectRef idx="3">
            <a:schemeClr val="accent5"/>
          </a:effectRef>
          <a:fontRef idx="minor">
            <a:schemeClr val="lt1"/>
          </a:fontRef>
        </p:style>
        <p:txBody>
          <a:bodyPr>
            <a:spAutoFit/>
          </a:bodyPr>
          <a:lstStyle/>
          <a:p>
            <a:pPr algn="r">
              <a:spcBef>
                <a:spcPts val="600"/>
              </a:spcBef>
              <a:defRPr/>
            </a:pPr>
            <a:r>
              <a:rPr lang="en-US" altLang="zh-CN" sz="2000" b="1" dirty="0" smtClean="0">
                <a:ln/>
                <a:solidFill>
                  <a:schemeClr val="bg1"/>
                </a:solidFill>
              </a:rPr>
              <a:t>1998~now   </a:t>
            </a:r>
            <a:r>
              <a:rPr lang="en-US" altLang="zh-CN" sz="2000" b="1" dirty="0">
                <a:ln/>
                <a:solidFill>
                  <a:schemeClr val="bg1"/>
                </a:solidFill>
              </a:rPr>
              <a:t>ASME </a:t>
            </a:r>
            <a:r>
              <a:rPr lang="en-US" altLang="zh-CN" sz="2000" b="1" dirty="0" smtClean="0">
                <a:ln/>
                <a:solidFill>
                  <a:schemeClr val="bg1"/>
                </a:solidFill>
              </a:rPr>
              <a:t>eBooks</a:t>
            </a:r>
            <a:endParaRPr lang="en-US" altLang="zh-CN" sz="2000" b="1" dirty="0">
              <a:ln/>
              <a:solidFill>
                <a:schemeClr val="bg1"/>
              </a:solidFill>
            </a:endParaRPr>
          </a:p>
        </p:txBody>
      </p:sp>
      <p:sp>
        <p:nvSpPr>
          <p:cNvPr id="11" name="Title 1"/>
          <p:cNvSpPr txBox="1">
            <a:spLocks/>
          </p:cNvSpPr>
          <p:nvPr/>
        </p:nvSpPr>
        <p:spPr bwMode="auto">
          <a:xfrm>
            <a:off x="671513" y="1026939"/>
            <a:ext cx="7908925"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电子图书</a:t>
            </a:r>
            <a:endParaRPr lang="en-US" altLang="zh-CN" sz="4400" dirty="0">
              <a:latin typeface="微软雅黑" pitchFamily="34" charset="-122"/>
              <a:ea typeface="微软雅黑" pitchFamily="34" charset="-122"/>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blinds(horizontal)">
                                      <p:cBhvr>
                                        <p:cTn id="13"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539552" y="1001837"/>
            <a:ext cx="847248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电子图书推荐</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核能电力系列</a:t>
            </a:r>
            <a:endParaRPr lang="en-US" altLang="zh-CN" sz="3200" dirty="0">
              <a:latin typeface="微软雅黑" pitchFamily="34" charset="-122"/>
              <a:ea typeface="微软雅黑" pitchFamily="34" charset="-122"/>
            </a:endParaRPr>
          </a:p>
        </p:txBody>
      </p:sp>
      <p:sp>
        <p:nvSpPr>
          <p:cNvPr id="12292" name="矩形 9"/>
          <p:cNvSpPr>
            <a:spLocks noChangeArrowheads="1"/>
          </p:cNvSpPr>
          <p:nvPr/>
        </p:nvSpPr>
        <p:spPr bwMode="auto">
          <a:xfrm>
            <a:off x="728637" y="4741981"/>
            <a:ext cx="5643563" cy="2031325"/>
          </a:xfrm>
          <a:prstGeom prst="rect">
            <a:avLst/>
          </a:prstGeom>
          <a:noFill/>
          <a:ln w="9525">
            <a:noFill/>
            <a:miter lim="800000"/>
            <a:headEnd/>
            <a:tailEnd/>
          </a:ln>
        </p:spPr>
        <p:txBody>
          <a:bodyPr wrap="square">
            <a:spAutoFit/>
          </a:bodyPr>
          <a:lstStyle/>
          <a:p>
            <a:r>
              <a:rPr lang="en-US" altLang="zh-CN" b="1" dirty="0" smtClean="0">
                <a:latin typeface="微软雅黑" pitchFamily="34" charset="-122"/>
                <a:ea typeface="微软雅黑" pitchFamily="34" charset="-122"/>
              </a:rPr>
              <a:t>Energy </a:t>
            </a:r>
            <a:r>
              <a:rPr lang="en-US" altLang="zh-CN" b="1" dirty="0">
                <a:latin typeface="微软雅黑" pitchFamily="34" charset="-122"/>
                <a:ea typeface="微软雅黑" pitchFamily="34" charset="-122"/>
              </a:rPr>
              <a:t>and Power Generation Handbook: Established and Emerging Technologies</a:t>
            </a:r>
          </a:p>
          <a:p>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能源和发电手册：现有技术与新兴技术</a:t>
            </a:r>
            <a:r>
              <a:rPr lang="en-US" altLang="zh-CN" b="1" dirty="0">
                <a:latin typeface="微软雅黑" pitchFamily="34" charset="-122"/>
                <a:ea typeface="微软雅黑" pitchFamily="34" charset="-122"/>
              </a:rPr>
              <a:t>》</a:t>
            </a:r>
          </a:p>
          <a:p>
            <a:endParaRPr lang="en-US" altLang="zh-CN" sz="2000" dirty="0">
              <a:latin typeface="微软雅黑" pitchFamily="34" charset="-122"/>
              <a:ea typeface="微软雅黑" pitchFamily="34" charset="-122"/>
            </a:endParaRPr>
          </a:p>
          <a:p>
            <a:pPr algn="just"/>
            <a:r>
              <a:rPr lang="zh-CN" altLang="en-US" sz="1600" dirty="0">
                <a:latin typeface="微软雅黑" pitchFamily="34" charset="-122"/>
                <a:ea typeface="微软雅黑" pitchFamily="34" charset="-122"/>
              </a:rPr>
              <a:t>来自全球的</a:t>
            </a:r>
            <a:r>
              <a:rPr lang="en-US" altLang="zh-CN" sz="1600" dirty="0">
                <a:latin typeface="微软雅黑" pitchFamily="34" charset="-122"/>
                <a:ea typeface="微软雅黑" pitchFamily="34" charset="-122"/>
              </a:rPr>
              <a:t>50 </a:t>
            </a:r>
            <a:r>
              <a:rPr lang="zh-CN" altLang="en-US" sz="1600" dirty="0">
                <a:latin typeface="微软雅黑" pitchFamily="34" charset="-122"/>
                <a:ea typeface="微软雅黑" pitchFamily="34" charset="-122"/>
              </a:rPr>
              <a:t>位专家就已知的所有发电方式给出了全面的学术讨论和建议。包含约</a:t>
            </a:r>
            <a:r>
              <a:rPr lang="en-US" altLang="zh-CN" sz="1600" dirty="0">
                <a:latin typeface="微软雅黑" pitchFamily="34" charset="-122"/>
                <a:ea typeface="微软雅黑" pitchFamily="34" charset="-122"/>
              </a:rPr>
              <a:t>1250 </a:t>
            </a:r>
            <a:r>
              <a:rPr lang="zh-CN" altLang="en-US" sz="1600" dirty="0">
                <a:latin typeface="微软雅黑" pitchFamily="34" charset="-122"/>
                <a:ea typeface="微软雅黑" pitchFamily="34" charset="-122"/>
              </a:rPr>
              <a:t>条参考和</a:t>
            </a:r>
            <a:r>
              <a:rPr lang="en-US" altLang="zh-CN" sz="1600" dirty="0">
                <a:latin typeface="微软雅黑" pitchFamily="34" charset="-122"/>
                <a:ea typeface="微软雅黑" pitchFamily="34" charset="-122"/>
              </a:rPr>
              <a:t>750 </a:t>
            </a:r>
            <a:r>
              <a:rPr lang="zh-CN" altLang="en-US" sz="1600" dirty="0">
                <a:latin typeface="微软雅黑" pitchFamily="34" charset="-122"/>
                <a:ea typeface="微软雅黑" pitchFamily="34" charset="-122"/>
              </a:rPr>
              <a:t>多张插图</a:t>
            </a:r>
            <a:r>
              <a:rPr lang="zh-CN" altLang="en-US" dirty="0">
                <a:latin typeface="微软雅黑" pitchFamily="34" charset="-122"/>
                <a:ea typeface="微软雅黑" pitchFamily="34" charset="-122"/>
              </a:rPr>
              <a:t>。 </a:t>
            </a:r>
            <a:r>
              <a:rPr lang="zh-CN" altLang="en-US" b="1" dirty="0">
                <a:latin typeface="微软雅黑" pitchFamily="34" charset="-122"/>
                <a:ea typeface="微软雅黑" pitchFamily="34" charset="-122"/>
              </a:rPr>
              <a:t>	</a:t>
            </a:r>
            <a:endParaRPr lang="en-US" altLang="zh-CN" b="1" dirty="0">
              <a:latin typeface="微软雅黑" pitchFamily="34" charset="-122"/>
              <a:ea typeface="微软雅黑" pitchFamily="34" charset="-122"/>
            </a:endParaRPr>
          </a:p>
        </p:txBody>
      </p:sp>
      <p:pic>
        <p:nvPicPr>
          <p:cNvPr id="12293" name="图片 10" descr="ebook cover-6.jpg"/>
          <p:cNvPicPr>
            <a:picLocks noChangeAspect="1"/>
          </p:cNvPicPr>
          <p:nvPr/>
        </p:nvPicPr>
        <p:blipFill>
          <a:blip r:embed="rId3" cstate="print"/>
          <a:srcRect/>
          <a:stretch>
            <a:fillRect/>
          </a:stretch>
        </p:blipFill>
        <p:spPr bwMode="auto">
          <a:xfrm>
            <a:off x="6932521" y="4455368"/>
            <a:ext cx="1599919" cy="2069976"/>
          </a:xfrm>
          <a:prstGeom prst="rect">
            <a:avLst/>
          </a:prstGeom>
          <a:noFill/>
          <a:ln w="9525">
            <a:noFill/>
            <a:miter lim="800000"/>
            <a:headEnd/>
            <a:tailEnd/>
          </a:ln>
        </p:spPr>
      </p:pic>
      <p:pic>
        <p:nvPicPr>
          <p:cNvPr id="8" name="图片 7"/>
          <p:cNvPicPr/>
          <p:nvPr/>
        </p:nvPicPr>
        <p:blipFill>
          <a:blip r:embed="rId4" cstate="print">
            <a:clrChange>
              <a:clrFrom>
                <a:srgbClr val="FFFFFF"/>
              </a:clrFrom>
              <a:clrTo>
                <a:srgbClr val="FFFFFF">
                  <a:alpha val="0"/>
                </a:srgbClr>
              </a:clrTo>
            </a:clrChange>
          </a:blip>
          <a:srcRect l="1887" r="3396"/>
          <a:stretch>
            <a:fillRect/>
          </a:stretch>
        </p:blipFill>
        <p:spPr bwMode="auto">
          <a:xfrm>
            <a:off x="683568" y="1988840"/>
            <a:ext cx="1944216" cy="2448272"/>
          </a:xfrm>
          <a:prstGeom prst="rect">
            <a:avLst/>
          </a:prstGeom>
          <a:noFill/>
          <a:ln w="9525">
            <a:noFill/>
            <a:miter lim="800000"/>
            <a:headEnd/>
            <a:tailEnd/>
          </a:ln>
        </p:spPr>
      </p:pic>
      <p:sp>
        <p:nvSpPr>
          <p:cNvPr id="9" name="矩形 9"/>
          <p:cNvSpPr>
            <a:spLocks noChangeArrowheads="1"/>
          </p:cNvSpPr>
          <p:nvPr/>
        </p:nvSpPr>
        <p:spPr bwMode="auto">
          <a:xfrm>
            <a:off x="2699793" y="1872694"/>
            <a:ext cx="5904656" cy="2708434"/>
          </a:xfrm>
          <a:prstGeom prst="rect">
            <a:avLst/>
          </a:prstGeom>
          <a:noFill/>
          <a:ln w="9525">
            <a:noFill/>
            <a:miter lim="800000"/>
            <a:headEnd/>
            <a:tailEnd/>
          </a:ln>
        </p:spPr>
        <p:txBody>
          <a:bodyPr wrap="square">
            <a:spAutoFit/>
          </a:bodyPr>
          <a:lstStyle/>
          <a:p>
            <a:r>
              <a:rPr lang="en-US" altLang="zh-CN" b="1" dirty="0" smtClean="0">
                <a:latin typeface="微软雅黑" pitchFamily="34" charset="-122"/>
                <a:ea typeface="微软雅黑" pitchFamily="34" charset="-122"/>
              </a:rPr>
              <a:t>Companion Guide to the ASME Boiler and Pressure Vessel Code 《ASME</a:t>
            </a:r>
            <a:r>
              <a:rPr lang="zh-CN" altLang="en-US" b="1" dirty="0" smtClean="0">
                <a:latin typeface="微软雅黑" pitchFamily="34" charset="-122"/>
                <a:ea typeface="微软雅黑" pitchFamily="34" charset="-122"/>
              </a:rPr>
              <a:t>锅炉和压力容器规范参考指南（第四版）</a:t>
            </a:r>
            <a:r>
              <a:rPr lang="en-US" altLang="zh-CN" b="1" dirty="0" smtClean="0">
                <a:latin typeface="微软雅黑" pitchFamily="34" charset="-122"/>
                <a:ea typeface="微软雅黑" pitchFamily="34" charset="-122"/>
              </a:rPr>
              <a:t>》</a:t>
            </a:r>
            <a:endParaRPr lang="zh-CN" altLang="en-US" b="1" dirty="0" smtClean="0">
              <a:latin typeface="微软雅黑" pitchFamily="34" charset="-122"/>
              <a:ea typeface="微软雅黑" pitchFamily="34" charset="-122"/>
            </a:endParaRPr>
          </a:p>
          <a:p>
            <a:endParaRPr lang="en-US" altLang="zh-CN" sz="2000" dirty="0">
              <a:latin typeface="微软雅黑" pitchFamily="34" charset="-122"/>
              <a:ea typeface="微软雅黑" pitchFamily="34" charset="-122"/>
            </a:endParaRPr>
          </a:p>
          <a:p>
            <a:pPr algn="just"/>
            <a:r>
              <a:rPr lang="zh-CN" altLang="en-US" sz="1600" dirty="0" smtClean="0">
                <a:latin typeface="微软雅黑" pitchFamily="34" charset="-122"/>
                <a:ea typeface="微软雅黑" pitchFamily="34" charset="-122"/>
              </a:rPr>
              <a:t>第四版指南是在</a:t>
            </a:r>
            <a:r>
              <a:rPr lang="en-US" altLang="zh-CN" sz="1600" dirty="0" smtClean="0">
                <a:latin typeface="微软雅黑" pitchFamily="34" charset="-122"/>
                <a:ea typeface="微软雅黑" pitchFamily="34" charset="-122"/>
              </a:rPr>
              <a:t>2010</a:t>
            </a:r>
            <a:r>
              <a:rPr lang="zh-CN" altLang="en-US" sz="1600" dirty="0" smtClean="0">
                <a:latin typeface="微软雅黑" pitchFamily="34" charset="-122"/>
                <a:ea typeface="微软雅黑" pitchFamily="34" charset="-122"/>
              </a:rPr>
              <a:t>版</a:t>
            </a:r>
            <a:r>
              <a:rPr lang="en-US" altLang="zh-CN" sz="1600" dirty="0" smtClean="0">
                <a:latin typeface="微软雅黑" pitchFamily="34" charset="-122"/>
                <a:ea typeface="微软雅黑" pitchFamily="34" charset="-122"/>
              </a:rPr>
              <a:t>ASME</a:t>
            </a:r>
            <a:r>
              <a:rPr lang="zh-CN" altLang="en-US" sz="1600" dirty="0" smtClean="0">
                <a:latin typeface="微软雅黑" pitchFamily="34" charset="-122"/>
                <a:ea typeface="微软雅黑" pitchFamily="34" charset="-122"/>
              </a:rPr>
              <a:t>锅炉与压力容器规范规范及其</a:t>
            </a:r>
            <a:r>
              <a:rPr lang="en-US" altLang="zh-CN" sz="1600" dirty="0" smtClean="0">
                <a:latin typeface="微软雅黑" pitchFamily="34" charset="-122"/>
                <a:ea typeface="微软雅黑" pitchFamily="34" charset="-122"/>
              </a:rPr>
              <a:t>2011</a:t>
            </a:r>
            <a:r>
              <a:rPr lang="zh-CN" altLang="en-US" sz="1600" dirty="0" smtClean="0">
                <a:latin typeface="微软雅黑" pitchFamily="34" charset="-122"/>
                <a:ea typeface="微软雅黑" pitchFamily="34" charset="-122"/>
              </a:rPr>
              <a:t>版附录基础上编写的，共有</a:t>
            </a:r>
            <a:r>
              <a:rPr lang="en-US" altLang="zh-CN" sz="1600" dirty="0" smtClean="0">
                <a:latin typeface="微软雅黑" pitchFamily="34" charset="-122"/>
                <a:ea typeface="微软雅黑" pitchFamily="34" charset="-122"/>
              </a:rPr>
              <a:t>38</a:t>
            </a:r>
            <a:r>
              <a:rPr lang="zh-CN" altLang="en-US" sz="1600" dirty="0" smtClean="0">
                <a:latin typeface="微软雅黑" pitchFamily="34" charset="-122"/>
                <a:ea typeface="微软雅黑" pitchFamily="34" charset="-122"/>
              </a:rPr>
              <a:t>个章节，由</a:t>
            </a:r>
            <a:r>
              <a:rPr lang="en-US" altLang="zh-CN" sz="1600" dirty="0" smtClean="0">
                <a:latin typeface="微软雅黑" pitchFamily="34" charset="-122"/>
                <a:ea typeface="微软雅黑" pitchFamily="34" charset="-122"/>
              </a:rPr>
              <a:t>49</a:t>
            </a:r>
            <a:r>
              <a:rPr lang="zh-CN" altLang="en-US" sz="1600" dirty="0" smtClean="0">
                <a:latin typeface="微软雅黑" pitchFamily="34" charset="-122"/>
                <a:ea typeface="微软雅黑" pitchFamily="34" charset="-122"/>
              </a:rPr>
              <a:t>名专家共同书写完成，很大程度地更新并改进了第三版内容，并增加了至少五个全新章节。本书</a:t>
            </a:r>
            <a:r>
              <a:rPr lang="zh-CN" altLang="zh-CN" sz="1600" dirty="0" smtClean="0">
                <a:latin typeface="微软雅黑" pitchFamily="34" charset="-122"/>
                <a:ea typeface="微软雅黑" pitchFamily="34" charset="-122"/>
              </a:rPr>
              <a:t>解释分析了</a:t>
            </a:r>
            <a:r>
              <a:rPr lang="en-US" altLang="zh-CN" sz="1600" dirty="0" smtClean="0">
                <a:latin typeface="微软雅黑" pitchFamily="34" charset="-122"/>
                <a:ea typeface="微软雅黑" pitchFamily="34" charset="-122"/>
              </a:rPr>
              <a:t>BPVC</a:t>
            </a:r>
            <a:r>
              <a:rPr lang="zh-CN" altLang="zh-CN" sz="1600" dirty="0" smtClean="0">
                <a:latin typeface="微软雅黑" pitchFamily="34" charset="-122"/>
                <a:ea typeface="微软雅黑" pitchFamily="34" charset="-122"/>
              </a:rPr>
              <a:t>规范全部</a:t>
            </a:r>
            <a:r>
              <a:rPr lang="en-US" altLang="zh-CN" sz="1600" dirty="0" smtClean="0">
                <a:latin typeface="微软雅黑" pitchFamily="34" charset="-122"/>
                <a:ea typeface="微软雅黑" pitchFamily="34" charset="-122"/>
              </a:rPr>
              <a:t>12</a:t>
            </a:r>
            <a:r>
              <a:rPr lang="zh-CN" altLang="zh-CN" sz="1600" dirty="0" smtClean="0">
                <a:latin typeface="微软雅黑" pitchFamily="34" charset="-122"/>
                <a:ea typeface="微软雅黑" pitchFamily="34" charset="-122"/>
              </a:rPr>
              <a:t>个部分里的前沿技术和管控措施，并适当加入</a:t>
            </a:r>
            <a:r>
              <a:rPr lang="en-US" altLang="zh-CN" sz="1600" dirty="0" smtClean="0">
                <a:latin typeface="微软雅黑" pitchFamily="34" charset="-122"/>
                <a:ea typeface="微软雅黑" pitchFamily="34" charset="-122"/>
              </a:rPr>
              <a:t>ASME</a:t>
            </a:r>
            <a:r>
              <a:rPr lang="zh-CN" altLang="zh-CN" sz="1600" dirty="0" smtClean="0">
                <a:latin typeface="微软雅黑" pitchFamily="34" charset="-122"/>
                <a:ea typeface="微软雅黑" pitchFamily="34" charset="-122"/>
              </a:rPr>
              <a:t>管线规范和标准的相关内容，成为了核电工程师的经典参考资料</a:t>
            </a:r>
            <a:r>
              <a:rPr lang="zh-CN" altLang="en-US" sz="1600" dirty="0" smtClean="0">
                <a:latin typeface="微软雅黑" pitchFamily="34" charset="-122"/>
                <a:ea typeface="微软雅黑" pitchFamily="34" charset="-122"/>
              </a:rPr>
              <a:t>。</a:t>
            </a:r>
            <a:endParaRPr lang="en-US" altLang="zh-CN" sz="1600" dirty="0">
              <a:latin typeface="微软雅黑" pitchFamily="34" charset="-122"/>
              <a:ea typeface="微软雅黑" pitchFamily="34" charset="-122"/>
            </a:endParaRPr>
          </a:p>
        </p:txBody>
      </p:sp>
      <p:pic>
        <p:nvPicPr>
          <p:cNvPr id="10" name="Picture 2"/>
          <p:cNvPicPr>
            <a:picLocks noChangeAspect="1" noChangeArrowheads="1"/>
          </p:cNvPicPr>
          <p:nvPr/>
        </p:nvPicPr>
        <p:blipFill>
          <a:blip r:embed="rId5" cstate="print"/>
          <a:srcRect/>
          <a:stretch>
            <a:fillRect/>
          </a:stretch>
        </p:blipFill>
        <p:spPr bwMode="auto">
          <a:xfrm>
            <a:off x="7560890" y="908720"/>
            <a:ext cx="971550" cy="6000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539552" y="1167656"/>
            <a:ext cx="847248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电子图书推荐</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生物纳米系列</a:t>
            </a:r>
            <a:endParaRPr lang="en-US" altLang="zh-CN" sz="3200" dirty="0" smtClean="0">
              <a:latin typeface="微软雅黑" pitchFamily="34" charset="-122"/>
              <a:ea typeface="微软雅黑" pitchFamily="34" charset="-122"/>
            </a:endParaRPr>
          </a:p>
          <a:p>
            <a:pPr algn="r"/>
            <a:r>
              <a:rPr lang="zh-CN" altLang="en-US" dirty="0" smtClean="0">
                <a:latin typeface="微软雅黑" pitchFamily="34" charset="-122"/>
                <a:ea typeface="微软雅黑" pitchFamily="34" charset="-122"/>
              </a:rPr>
              <a:t>（预计出</a:t>
            </a:r>
            <a:r>
              <a:rPr lang="en-US" altLang="zh-CN" dirty="0" smtClean="0">
                <a:latin typeface="微软雅黑" pitchFamily="34" charset="-122"/>
                <a:ea typeface="微软雅黑" pitchFamily="34" charset="-122"/>
              </a:rPr>
              <a:t>40</a:t>
            </a:r>
            <a:r>
              <a:rPr lang="zh-CN" altLang="en-US" dirty="0" smtClean="0">
                <a:latin typeface="微软雅黑" pitchFamily="34" charset="-122"/>
                <a:ea typeface="微软雅黑" pitchFamily="34" charset="-122"/>
              </a:rPr>
              <a:t>本，已出约</a:t>
            </a:r>
            <a:r>
              <a:rPr lang="en-US" altLang="zh-CN" dirty="0" smtClean="0">
                <a:latin typeface="微软雅黑" pitchFamily="34" charset="-122"/>
                <a:ea typeface="微软雅黑" pitchFamily="34" charset="-122"/>
              </a:rPr>
              <a:t>20</a:t>
            </a:r>
            <a:r>
              <a:rPr lang="zh-CN" altLang="en-US" dirty="0" smtClean="0">
                <a:latin typeface="微软雅黑" pitchFamily="34" charset="-122"/>
                <a:ea typeface="微软雅黑" pitchFamily="34" charset="-122"/>
              </a:rPr>
              <a:t>本）</a:t>
            </a:r>
            <a:endParaRPr lang="en-US" altLang="zh-CN" sz="3200" dirty="0">
              <a:latin typeface="微软雅黑" pitchFamily="34" charset="-122"/>
              <a:ea typeface="微软雅黑" pitchFamily="34" charset="-122"/>
            </a:endParaRPr>
          </a:p>
        </p:txBody>
      </p:sp>
      <p:sp>
        <p:nvSpPr>
          <p:cNvPr id="12294" name="矩形 11"/>
          <p:cNvSpPr>
            <a:spLocks noChangeArrowheads="1"/>
          </p:cNvSpPr>
          <p:nvPr/>
        </p:nvSpPr>
        <p:spPr bwMode="auto">
          <a:xfrm>
            <a:off x="611560" y="4597226"/>
            <a:ext cx="6175003" cy="2123658"/>
          </a:xfrm>
          <a:prstGeom prst="rect">
            <a:avLst/>
          </a:prstGeom>
          <a:noFill/>
          <a:ln w="9525">
            <a:noFill/>
            <a:miter lim="800000"/>
            <a:headEnd/>
            <a:tailEnd/>
          </a:ln>
        </p:spPr>
        <p:txBody>
          <a:bodyPr wrap="square">
            <a:spAutoFit/>
          </a:bodyPr>
          <a:lstStyle/>
          <a:p>
            <a:pPr algn="just"/>
            <a:r>
              <a:rPr lang="en-US" altLang="zh-CN" b="1" dirty="0">
                <a:latin typeface="微软雅黑" pitchFamily="34" charset="-122"/>
                <a:ea typeface="微软雅黑" pitchFamily="34" charset="-122"/>
              </a:rPr>
              <a:t>Biomedical Applications of Vibration and Acoustics in Therapy, </a:t>
            </a:r>
            <a:r>
              <a:rPr lang="en-US" altLang="zh-CN" b="1" dirty="0" err="1">
                <a:latin typeface="微软雅黑" pitchFamily="34" charset="-122"/>
                <a:ea typeface="微软雅黑" pitchFamily="34" charset="-122"/>
              </a:rPr>
              <a:t>Bioeffect</a:t>
            </a:r>
            <a:r>
              <a:rPr lang="en-US" altLang="zh-CN" b="1" dirty="0">
                <a:latin typeface="微软雅黑" pitchFamily="34" charset="-122"/>
                <a:ea typeface="微软雅黑" pitchFamily="34" charset="-122"/>
              </a:rPr>
              <a:t> and Modeling </a:t>
            </a:r>
            <a:r>
              <a:rPr lang="en-US" altLang="zh-CN" b="1" dirty="0" smtClean="0">
                <a:latin typeface="微软雅黑" pitchFamily="34" charset="-122"/>
                <a:ea typeface="微软雅黑" pitchFamily="34" charset="-122"/>
              </a:rPr>
              <a:t>《</a:t>
            </a:r>
            <a:r>
              <a:rPr lang="zh-CN" altLang="en-US" b="1" dirty="0">
                <a:latin typeface="微软雅黑" pitchFamily="34" charset="-122"/>
                <a:ea typeface="微软雅黑" pitchFamily="34" charset="-122"/>
              </a:rPr>
              <a:t>应用于医疗、生物效应和建模的震动和声学</a:t>
            </a:r>
            <a:r>
              <a:rPr lang="en-US" altLang="zh-CN" b="1" dirty="0">
                <a:latin typeface="微软雅黑" pitchFamily="34" charset="-122"/>
                <a:ea typeface="微软雅黑" pitchFamily="34" charset="-122"/>
              </a:rPr>
              <a:t>》</a:t>
            </a:r>
          </a:p>
          <a:p>
            <a:pPr algn="just"/>
            <a:endParaRPr lang="en-US" altLang="zh-CN" sz="2000" dirty="0">
              <a:latin typeface="微软雅黑" pitchFamily="34" charset="-122"/>
              <a:ea typeface="微软雅黑" pitchFamily="34" charset="-122"/>
            </a:endParaRPr>
          </a:p>
          <a:p>
            <a:pPr algn="just"/>
            <a:r>
              <a:rPr lang="zh-CN" altLang="en-US" sz="2000" dirty="0">
                <a:latin typeface="微软雅黑" pitchFamily="34" charset="-122"/>
                <a:ea typeface="微软雅黑" pitchFamily="34" charset="-122"/>
              </a:rPr>
              <a:t>本书中的生物医疗研究课题将引导读者探索该领域的最新技术，适合临床医生、医师、讲师和学生阅读。 </a:t>
            </a:r>
            <a:r>
              <a:rPr lang="zh-CN" altLang="en-US" b="1" dirty="0">
                <a:latin typeface="微软雅黑" pitchFamily="34" charset="-122"/>
                <a:ea typeface="微软雅黑" pitchFamily="34" charset="-122"/>
              </a:rPr>
              <a:t>	</a:t>
            </a:r>
          </a:p>
        </p:txBody>
      </p:sp>
      <p:pic>
        <p:nvPicPr>
          <p:cNvPr id="12295" name="图片 12" descr="ebook cover-1.jpg"/>
          <p:cNvPicPr>
            <a:picLocks noChangeAspect="1"/>
          </p:cNvPicPr>
          <p:nvPr/>
        </p:nvPicPr>
        <p:blipFill>
          <a:blip r:embed="rId3" cstate="print"/>
          <a:srcRect/>
          <a:stretch>
            <a:fillRect/>
          </a:stretch>
        </p:blipFill>
        <p:spPr bwMode="auto">
          <a:xfrm>
            <a:off x="6948264" y="4437112"/>
            <a:ext cx="1458416" cy="1944216"/>
          </a:xfrm>
          <a:prstGeom prst="rect">
            <a:avLst/>
          </a:prstGeom>
          <a:noFill/>
          <a:ln w="9525">
            <a:noFill/>
            <a:miter lim="800000"/>
            <a:headEnd/>
            <a:tailEnd/>
          </a:ln>
        </p:spPr>
      </p:pic>
      <p:sp>
        <p:nvSpPr>
          <p:cNvPr id="8" name="矩形 11"/>
          <p:cNvSpPr>
            <a:spLocks noChangeArrowheads="1"/>
          </p:cNvSpPr>
          <p:nvPr/>
        </p:nvSpPr>
        <p:spPr bwMode="auto">
          <a:xfrm>
            <a:off x="2267744" y="2149113"/>
            <a:ext cx="6215063" cy="2215991"/>
          </a:xfrm>
          <a:prstGeom prst="rect">
            <a:avLst/>
          </a:prstGeom>
          <a:noFill/>
          <a:ln w="9525">
            <a:noFill/>
            <a:miter lim="800000"/>
            <a:headEnd/>
            <a:tailEnd/>
          </a:ln>
        </p:spPr>
        <p:txBody>
          <a:bodyPr>
            <a:spAutoFit/>
          </a:bodyPr>
          <a:lstStyle/>
          <a:p>
            <a:pPr algn="just"/>
            <a:r>
              <a:rPr lang="en-US" altLang="zh-CN" b="1" dirty="0" smtClean="0">
                <a:latin typeface="微软雅黑" pitchFamily="34" charset="-122"/>
                <a:ea typeface="微软雅黑" pitchFamily="34" charset="-122"/>
              </a:rPr>
              <a:t>Design of Mechanical Bearings in Cardiac Assist Devices </a:t>
            </a:r>
            <a:r>
              <a:rPr lang="en-US" altLang="zh-CN"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心脏辅助设备中的机械轴承设计</a:t>
            </a:r>
            <a:r>
              <a:rPr lang="en-US" altLang="zh-CN" sz="2000" b="1" dirty="0" smtClean="0">
                <a:latin typeface="微软雅黑" pitchFamily="34" charset="-122"/>
                <a:ea typeface="微软雅黑" pitchFamily="34" charset="-122"/>
              </a:rPr>
              <a:t>》</a:t>
            </a:r>
            <a:endParaRPr lang="en-US" altLang="zh-CN" sz="2000" b="1" dirty="0">
              <a:latin typeface="微软雅黑" pitchFamily="34" charset="-122"/>
              <a:ea typeface="微软雅黑" pitchFamily="34" charset="-122"/>
            </a:endParaRPr>
          </a:p>
          <a:p>
            <a:pPr algn="just"/>
            <a:endParaRPr lang="en-US" altLang="zh-CN" sz="2000" dirty="0">
              <a:latin typeface="微软雅黑" pitchFamily="34" charset="-122"/>
              <a:ea typeface="微软雅黑" pitchFamily="34" charset="-122"/>
            </a:endParaRPr>
          </a:p>
          <a:p>
            <a:pPr algn="just"/>
            <a:r>
              <a:rPr lang="zh-CN" altLang="en-US" sz="2000" dirty="0" smtClean="0">
                <a:latin typeface="微软雅黑" pitchFamily="34" charset="-122"/>
                <a:ea typeface="微软雅黑" pitchFamily="34" charset="-122"/>
              </a:rPr>
              <a:t>机械性心脏辅助设备依靠旋转叶轮来加强供血，支撑这一旋转结构的机械轴承就显得尤为重要。本书为机械轴承的重要设计原则和评价原则提供了完整综述，尤其注重于第二代和第三代心室辅助器（</a:t>
            </a:r>
            <a:r>
              <a:rPr lang="en-US" altLang="zh-CN" sz="2000" dirty="0" smtClean="0">
                <a:latin typeface="微软雅黑" pitchFamily="34" charset="-122"/>
                <a:ea typeface="微软雅黑" pitchFamily="34" charset="-122"/>
              </a:rPr>
              <a:t>VAD</a:t>
            </a:r>
            <a:r>
              <a:rPr lang="zh-CN" altLang="en-US" sz="20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a:t>
            </a:r>
            <a:endParaRPr lang="zh-CN" altLang="en-US" b="1" dirty="0">
              <a:latin typeface="微软雅黑" pitchFamily="34" charset="-122"/>
              <a:ea typeface="微软雅黑" pitchFamily="34" charset="-122"/>
            </a:endParaRPr>
          </a:p>
        </p:txBody>
      </p:sp>
      <p:pic>
        <p:nvPicPr>
          <p:cNvPr id="131074" name="Picture 2" descr="http://ebooks.asmedigitalcollection.asme.org/data/books/1927/s_cover_860427.jpeg"/>
          <p:cNvPicPr>
            <a:picLocks noChangeAspect="1" noChangeArrowheads="1"/>
          </p:cNvPicPr>
          <p:nvPr/>
        </p:nvPicPr>
        <p:blipFill>
          <a:blip r:embed="rId4" cstate="print"/>
          <a:srcRect b="9091"/>
          <a:stretch>
            <a:fillRect/>
          </a:stretch>
        </p:blipFill>
        <p:spPr bwMode="auto">
          <a:xfrm>
            <a:off x="611560" y="2132856"/>
            <a:ext cx="1584176" cy="2160240"/>
          </a:xfrm>
          <a:prstGeom prst="rect">
            <a:avLst/>
          </a:prstGeom>
          <a:noFill/>
        </p:spPr>
      </p:pic>
      <p:pic>
        <p:nvPicPr>
          <p:cNvPr id="9" name="Picture 2"/>
          <p:cNvPicPr>
            <a:picLocks noChangeAspect="1" noChangeArrowheads="1"/>
          </p:cNvPicPr>
          <p:nvPr/>
        </p:nvPicPr>
        <p:blipFill>
          <a:blip r:embed="rId5" cstate="print"/>
          <a:srcRect/>
          <a:stretch>
            <a:fillRect/>
          </a:stretch>
        </p:blipFill>
        <p:spPr bwMode="auto">
          <a:xfrm>
            <a:off x="7560890" y="908720"/>
            <a:ext cx="971550" cy="6000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671513" y="987306"/>
            <a:ext cx="847248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电子书图书推荐</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标准应用指导手册</a:t>
            </a:r>
            <a:endParaRPr lang="en-US" altLang="zh-CN" i="1" u="sng" dirty="0">
              <a:solidFill>
                <a:srgbClr val="FF0000"/>
              </a:solidFill>
              <a:latin typeface="微软雅黑" pitchFamily="34" charset="-122"/>
              <a:ea typeface="微软雅黑" pitchFamily="34" charset="-122"/>
            </a:endParaRPr>
          </a:p>
        </p:txBody>
      </p:sp>
      <p:pic>
        <p:nvPicPr>
          <p:cNvPr id="8" name="Picture 2"/>
          <p:cNvPicPr>
            <a:picLocks noChangeAspect="1" noChangeArrowheads="1"/>
          </p:cNvPicPr>
          <p:nvPr/>
        </p:nvPicPr>
        <p:blipFill>
          <a:blip r:embed="rId3"/>
          <a:stretch>
            <a:fillRect/>
          </a:stretch>
        </p:blipFill>
        <p:spPr bwMode="auto">
          <a:xfrm>
            <a:off x="285720" y="2143116"/>
            <a:ext cx="6480000" cy="2184517"/>
          </a:xfrm>
          <a:prstGeom prst="rect">
            <a:avLst/>
          </a:prstGeom>
          <a:noFill/>
          <a:ln w="9525">
            <a:solidFill>
              <a:schemeClr val="accent1"/>
            </a:solidFill>
            <a:miter lim="800000"/>
            <a:headEnd/>
            <a:tailEnd/>
          </a:ln>
        </p:spPr>
      </p:pic>
      <p:pic>
        <p:nvPicPr>
          <p:cNvPr id="9" name="Picture 2"/>
          <p:cNvPicPr>
            <a:picLocks noChangeAspect="1" noChangeArrowheads="1"/>
          </p:cNvPicPr>
          <p:nvPr/>
        </p:nvPicPr>
        <p:blipFill>
          <a:blip r:embed="rId4"/>
          <a:stretch>
            <a:fillRect/>
          </a:stretch>
        </p:blipFill>
        <p:spPr bwMode="auto">
          <a:xfrm>
            <a:off x="1000100" y="3000372"/>
            <a:ext cx="6914299" cy="2000264"/>
          </a:xfrm>
          <a:prstGeom prst="rect">
            <a:avLst/>
          </a:prstGeom>
          <a:noFill/>
          <a:ln w="9525">
            <a:solidFill>
              <a:schemeClr val="accent1"/>
            </a:solidFill>
            <a:miter lim="800000"/>
            <a:headEnd/>
            <a:tailEnd/>
          </a:ln>
        </p:spPr>
      </p:pic>
      <p:pic>
        <p:nvPicPr>
          <p:cNvPr id="10" name="Picture 3"/>
          <p:cNvPicPr>
            <a:picLocks noChangeAspect="1" noChangeArrowheads="1"/>
          </p:cNvPicPr>
          <p:nvPr/>
        </p:nvPicPr>
        <p:blipFill>
          <a:blip r:embed="rId5"/>
          <a:stretch>
            <a:fillRect/>
          </a:stretch>
        </p:blipFill>
        <p:spPr bwMode="auto">
          <a:xfrm>
            <a:off x="2067625" y="4082481"/>
            <a:ext cx="6824135" cy="1989725"/>
          </a:xfrm>
          <a:prstGeom prst="rect">
            <a:avLst/>
          </a:prstGeom>
          <a:noFill/>
          <a:ln w="9525">
            <a:solidFill>
              <a:schemeClr val="accent1"/>
            </a:solidFill>
            <a:miter lim="800000"/>
            <a:headEnd/>
            <a:tailEnd/>
          </a:ln>
        </p:spPr>
      </p:pic>
      <p:sp>
        <p:nvSpPr>
          <p:cNvPr id="12292" name="矩形 9"/>
          <p:cNvSpPr>
            <a:spLocks noChangeArrowheads="1"/>
          </p:cNvSpPr>
          <p:nvPr/>
        </p:nvSpPr>
        <p:spPr bwMode="auto">
          <a:xfrm>
            <a:off x="4071934" y="1785926"/>
            <a:ext cx="4357718" cy="374571"/>
          </a:xfrm>
          <a:prstGeom prst="wedgeRoundRectCallout">
            <a:avLst>
              <a:gd name="adj1" fmla="val -37353"/>
              <a:gd name="adj2" fmla="val 110584"/>
              <a:gd name="adj3" fmla="val 16667"/>
            </a:avLst>
          </a:prstGeom>
          <a:noFill/>
          <a:ln>
            <a:solidFill>
              <a:srgbClr val="FF0000"/>
            </a:solidFill>
            <a:prstDash val="sysDot"/>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1600" dirty="0" smtClean="0">
                <a:latin typeface="Calibri" pitchFamily="34" charset="0"/>
              </a:rPr>
              <a:t> </a:t>
            </a:r>
            <a:r>
              <a:rPr lang="en-US" altLang="zh-CN" sz="1600" b="1" dirty="0" smtClean="0">
                <a:latin typeface="Calibri" pitchFamily="34" charset="0"/>
              </a:rPr>
              <a:t>ASME</a:t>
            </a:r>
            <a:r>
              <a:rPr lang="zh-CN" altLang="en-US" sz="1600" b="1" dirty="0" smtClean="0">
                <a:latin typeface="Calibri" pitchFamily="34" charset="0"/>
              </a:rPr>
              <a:t>锅炉和压力容器标准参考指南（共三卷）</a:t>
            </a:r>
            <a:endParaRPr lang="en-US" altLang="zh-CN" sz="1600" b="1" dirty="0"/>
          </a:p>
        </p:txBody>
      </p:sp>
      <p:sp>
        <p:nvSpPr>
          <p:cNvPr id="11" name="矩形 9"/>
          <p:cNvSpPr>
            <a:spLocks noChangeArrowheads="1"/>
          </p:cNvSpPr>
          <p:nvPr/>
        </p:nvSpPr>
        <p:spPr bwMode="auto">
          <a:xfrm>
            <a:off x="4143372" y="3571877"/>
            <a:ext cx="3146692" cy="374571"/>
          </a:xfrm>
          <a:prstGeom prst="wedgeRoundRectCallout">
            <a:avLst>
              <a:gd name="adj1" fmla="val -35302"/>
              <a:gd name="adj2" fmla="val -92849"/>
              <a:gd name="adj3" fmla="val 16667"/>
            </a:avLst>
          </a:prstGeom>
          <a:noFill/>
          <a:ln>
            <a:solidFill>
              <a:srgbClr val="FF0000"/>
            </a:solidFill>
            <a:prstDash val="sysDot"/>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1600" dirty="0" smtClean="0">
                <a:latin typeface="Calibri" pitchFamily="34" charset="0"/>
              </a:rPr>
              <a:t> </a:t>
            </a:r>
            <a:r>
              <a:rPr lang="en-US" altLang="zh-CN" sz="1600" b="1" dirty="0" smtClean="0">
                <a:latin typeface="Calibri" pitchFamily="34" charset="0"/>
              </a:rPr>
              <a:t>ASME B31.3</a:t>
            </a:r>
            <a:r>
              <a:rPr lang="zh-CN" altLang="en-US" sz="1600" b="1" dirty="0" smtClean="0">
                <a:latin typeface="Calibri" pitchFamily="34" charset="0"/>
              </a:rPr>
              <a:t>加工管线标准指南</a:t>
            </a:r>
            <a:endParaRPr lang="en-US" altLang="zh-CN" sz="1600" b="1" dirty="0"/>
          </a:p>
        </p:txBody>
      </p:sp>
      <p:sp>
        <p:nvSpPr>
          <p:cNvPr id="12" name="矩形 9"/>
          <p:cNvSpPr>
            <a:spLocks noChangeArrowheads="1"/>
          </p:cNvSpPr>
          <p:nvPr/>
        </p:nvSpPr>
        <p:spPr bwMode="auto">
          <a:xfrm>
            <a:off x="285720" y="6215082"/>
            <a:ext cx="4968552" cy="374571"/>
          </a:xfrm>
          <a:prstGeom prst="wedgeRoundRectCallout">
            <a:avLst>
              <a:gd name="adj1" fmla="val 40294"/>
              <a:gd name="adj2" fmla="val -406582"/>
              <a:gd name="adj3" fmla="val 16667"/>
            </a:avLst>
          </a:prstGeom>
          <a:noFill/>
          <a:ln>
            <a:solidFill>
              <a:srgbClr val="FF0000"/>
            </a:solidFill>
            <a:prstDash val="sysDot"/>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1600" dirty="0" smtClean="0">
                <a:latin typeface="Calibri" pitchFamily="34" charset="0"/>
              </a:rPr>
              <a:t> </a:t>
            </a:r>
            <a:r>
              <a:rPr lang="en-US" altLang="zh-CN" sz="1600" b="1" dirty="0" smtClean="0">
                <a:latin typeface="Calibri" pitchFamily="34" charset="0"/>
              </a:rPr>
              <a:t>ASME</a:t>
            </a:r>
            <a:r>
              <a:rPr lang="zh-CN" altLang="en-US" sz="1600" b="1" dirty="0" smtClean="0">
                <a:latin typeface="Calibri" pitchFamily="34" charset="0"/>
              </a:rPr>
              <a:t>标准应用：工厂管道安设和压力容器（共两卷）</a:t>
            </a:r>
            <a:endParaRPr lang="en-US" altLang="zh-CN" sz="1600" b="1" dirty="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09601" y="2520838"/>
            <a:ext cx="3314327" cy="3500450"/>
          </a:xfrm>
          <a:prstGeom prst="rect">
            <a:avLst/>
          </a:prstGeom>
        </p:spPr>
        <p:txBody>
          <a:bodyPr/>
          <a:lstStyle/>
          <a:p>
            <a:pPr>
              <a:spcBef>
                <a:spcPts val="1200"/>
              </a:spcBef>
              <a:buFont typeface="Wingdings" pitchFamily="2" charset="2"/>
              <a:buChar char="p"/>
              <a:defRPr/>
            </a:pPr>
            <a:r>
              <a:rPr lang="zh-CN" altLang="en-US" sz="2000" dirty="0" smtClean="0">
                <a:latin typeface="微软雅黑" pitchFamily="34" charset="-122"/>
                <a:ea typeface="微软雅黑" pitchFamily="34" charset="-122"/>
              </a:rPr>
              <a:t> 每年</a:t>
            </a:r>
            <a:r>
              <a:rPr lang="zh-CN" altLang="en-US" sz="2000" dirty="0">
                <a:latin typeface="微软雅黑" pitchFamily="34" charset="-122"/>
                <a:ea typeface="微软雅黑" pitchFamily="34" charset="-122"/>
              </a:rPr>
              <a:t>举办约</a:t>
            </a:r>
            <a:r>
              <a:rPr lang="en-US" sz="2000" dirty="0">
                <a:latin typeface="微软雅黑" pitchFamily="34" charset="-122"/>
                <a:ea typeface="微软雅黑" pitchFamily="34" charset="-122"/>
              </a:rPr>
              <a:t>30</a:t>
            </a:r>
            <a:r>
              <a:rPr lang="zh-CN" altLang="en-US" sz="2000" dirty="0">
                <a:latin typeface="微软雅黑" pitchFamily="34" charset="-122"/>
                <a:ea typeface="微软雅黑" pitchFamily="34" charset="-122"/>
              </a:rPr>
              <a:t>场会议，</a:t>
            </a:r>
            <a:r>
              <a:rPr lang="zh-CN" altLang="en-US" sz="2000" dirty="0" smtClean="0">
                <a:latin typeface="微软雅黑" pitchFamily="34" charset="-122"/>
                <a:ea typeface="微软雅黑" pitchFamily="34" charset="-122"/>
              </a:rPr>
              <a:t>出版</a:t>
            </a:r>
            <a:r>
              <a:rPr lang="zh-CN" altLang="en-US" sz="2000" dirty="0">
                <a:latin typeface="微软雅黑" pitchFamily="34" charset="-122"/>
                <a:ea typeface="微软雅黑" pitchFamily="34" charset="-122"/>
              </a:rPr>
              <a:t>约</a:t>
            </a:r>
            <a:r>
              <a:rPr lang="en-US" sz="2000" dirty="0" smtClean="0">
                <a:latin typeface="微软雅黑" pitchFamily="34" charset="-122"/>
                <a:ea typeface="微软雅黑" pitchFamily="34" charset="-122"/>
              </a:rPr>
              <a:t>100</a:t>
            </a:r>
            <a:r>
              <a:rPr lang="zh-CN" altLang="en-US" sz="2000" dirty="0">
                <a:latin typeface="微软雅黑" pitchFamily="34" charset="-122"/>
                <a:ea typeface="微软雅黑" pitchFamily="34" charset="-122"/>
              </a:rPr>
              <a:t>卷会议资料</a:t>
            </a:r>
            <a:endParaRPr lang="en-US" altLang="zh-CN" sz="2000" dirty="0">
              <a:latin typeface="微软雅黑" pitchFamily="34" charset="-122"/>
              <a:ea typeface="微软雅黑" pitchFamily="34" charset="-122"/>
            </a:endParaRPr>
          </a:p>
          <a:p>
            <a:pPr>
              <a:spcBef>
                <a:spcPts val="1200"/>
              </a:spcBef>
              <a:buFont typeface="Wingdings" pitchFamily="2" charset="2"/>
              <a:buChar char="p"/>
              <a:defRPr/>
            </a:pPr>
            <a:r>
              <a:rPr lang="zh-CN" altLang="en-US" sz="2000" dirty="0" smtClean="0">
                <a:latin typeface="微软雅黑" pitchFamily="34" charset="-122"/>
                <a:ea typeface="微软雅黑" pitchFamily="34" charset="-122"/>
              </a:rPr>
              <a:t> 可订购访问</a:t>
            </a:r>
            <a:r>
              <a:rPr lang="en-US" sz="2000" dirty="0" smtClean="0">
                <a:latin typeface="微软雅黑" pitchFamily="34" charset="-122"/>
                <a:ea typeface="微软雅黑" pitchFamily="34" charset="-122"/>
              </a:rPr>
              <a:t>2000</a:t>
            </a:r>
            <a:r>
              <a:rPr lang="zh-CN" altLang="en-US" sz="2000" dirty="0" smtClean="0">
                <a:latin typeface="微软雅黑" pitchFamily="34" charset="-122"/>
                <a:ea typeface="微软雅黑" pitchFamily="34" charset="-122"/>
              </a:rPr>
              <a:t>年</a:t>
            </a:r>
            <a:r>
              <a:rPr lang="zh-CN" altLang="en-US" sz="2000" dirty="0">
                <a:latin typeface="微软雅黑" pitchFamily="34" charset="-122"/>
                <a:ea typeface="微软雅黑" pitchFamily="34" charset="-122"/>
              </a:rPr>
              <a:t>至今的所有</a:t>
            </a:r>
            <a:r>
              <a:rPr lang="zh-CN" altLang="en-US" sz="2000" dirty="0" smtClean="0">
                <a:latin typeface="微软雅黑" pitchFamily="34" charset="-122"/>
                <a:ea typeface="微软雅黑" pitchFamily="34" charset="-122"/>
              </a:rPr>
              <a:t>会议的</a:t>
            </a:r>
            <a:r>
              <a:rPr lang="zh-CN" altLang="en-US" sz="2000" dirty="0">
                <a:latin typeface="微软雅黑" pitchFamily="34" charset="-122"/>
                <a:ea typeface="微软雅黑" pitchFamily="34" charset="-122"/>
              </a:rPr>
              <a:t>资料</a:t>
            </a:r>
          </a:p>
          <a:p>
            <a:pPr>
              <a:spcBef>
                <a:spcPts val="1200"/>
              </a:spcBef>
              <a:buFont typeface="Wingdings" pitchFamily="2" charset="2"/>
              <a:buChar char="p"/>
              <a:defRPr/>
            </a:pPr>
            <a:r>
              <a:rPr lang="zh-CN" altLang="en-US" sz="2000" dirty="0" smtClean="0">
                <a:latin typeface="微软雅黑" pitchFamily="34" charset="-122"/>
                <a:ea typeface="微软雅黑" pitchFamily="34" charset="-122"/>
              </a:rPr>
              <a:t> 会议</a:t>
            </a:r>
            <a:r>
              <a:rPr lang="zh-CN" altLang="en-US" sz="2000" dirty="0">
                <a:latin typeface="微软雅黑" pitchFamily="34" charset="-122"/>
                <a:ea typeface="微软雅黑" pitchFamily="34" charset="-122"/>
              </a:rPr>
              <a:t>录</a:t>
            </a:r>
            <a:r>
              <a:rPr lang="zh-CN" altLang="en-US" sz="2000" dirty="0" smtClean="0">
                <a:latin typeface="微软雅黑" pitchFamily="34" charset="-122"/>
                <a:ea typeface="微软雅黑" pitchFamily="34" charset="-122"/>
              </a:rPr>
              <a:t>数</a:t>
            </a:r>
            <a:r>
              <a:rPr lang="zh-CN" altLang="en-US" sz="2000" dirty="0">
                <a:latin typeface="微软雅黑" pitchFamily="34" charset="-122"/>
                <a:ea typeface="微软雅黑" pitchFamily="34" charset="-122"/>
              </a:rPr>
              <a:t>超</a:t>
            </a:r>
            <a:r>
              <a:rPr lang="en-US" sz="2000" dirty="0" smtClean="0">
                <a:latin typeface="微软雅黑" pitchFamily="34" charset="-122"/>
                <a:ea typeface="微软雅黑" pitchFamily="34" charset="-122"/>
              </a:rPr>
              <a:t>1,</a:t>
            </a:r>
            <a:r>
              <a:rPr lang="en-US" altLang="zh-CN" sz="2000" dirty="0" smtClean="0">
                <a:latin typeface="微软雅黑" pitchFamily="34" charset="-122"/>
                <a:ea typeface="微软雅黑" pitchFamily="34" charset="-122"/>
              </a:rPr>
              <a:t>6</a:t>
            </a:r>
            <a:r>
              <a:rPr lang="en-US" sz="2000" dirty="0" smtClean="0">
                <a:latin typeface="微软雅黑" pitchFamily="34" charset="-122"/>
                <a:ea typeface="微软雅黑" pitchFamily="34" charset="-122"/>
              </a:rPr>
              <a:t>00</a:t>
            </a:r>
            <a:r>
              <a:rPr lang="zh-CN" altLang="en-US" sz="2000" dirty="0">
                <a:latin typeface="微软雅黑" pitchFamily="34" charset="-122"/>
                <a:ea typeface="微软雅黑" pitchFamily="34" charset="-122"/>
              </a:rPr>
              <a:t>卷，文章</a:t>
            </a:r>
            <a:r>
              <a:rPr lang="zh-CN" altLang="en-US" sz="2000" dirty="0" smtClean="0">
                <a:latin typeface="微软雅黑" pitchFamily="34" charset="-122"/>
                <a:ea typeface="微软雅黑" pitchFamily="34" charset="-122"/>
              </a:rPr>
              <a:t>超过</a:t>
            </a:r>
            <a:r>
              <a:rPr lang="en-US" altLang="zh-CN" sz="2000" dirty="0" smtClean="0">
                <a:latin typeface="微软雅黑" pitchFamily="34" charset="-122"/>
                <a:ea typeface="微软雅黑" pitchFamily="34" charset="-122"/>
              </a:rPr>
              <a:t>14.5</a:t>
            </a:r>
            <a:r>
              <a:rPr lang="zh-CN" altLang="en-US" sz="2000" dirty="0" smtClean="0">
                <a:latin typeface="微软雅黑" pitchFamily="34" charset="-122"/>
                <a:ea typeface="微软雅黑" pitchFamily="34" charset="-122"/>
              </a:rPr>
              <a:t>万篇</a:t>
            </a:r>
            <a:endParaRPr lang="en-US" altLang="zh-CN" sz="2000" dirty="0">
              <a:latin typeface="微软雅黑" pitchFamily="34" charset="-122"/>
              <a:ea typeface="微软雅黑" pitchFamily="34" charset="-122"/>
            </a:endParaRPr>
          </a:p>
          <a:p>
            <a:pPr>
              <a:spcBef>
                <a:spcPts val="1200"/>
              </a:spcBef>
              <a:buFont typeface="Wingdings" pitchFamily="2" charset="2"/>
              <a:buChar char="p"/>
              <a:defRPr/>
            </a:pPr>
            <a:r>
              <a:rPr lang="zh-CN" altLang="en-US" sz="2000" dirty="0" smtClean="0">
                <a:latin typeface="微软雅黑" pitchFamily="34" charset="-122"/>
                <a:ea typeface="微软雅黑" pitchFamily="34" charset="-122"/>
              </a:rPr>
              <a:t> 绝大部分</a:t>
            </a:r>
            <a:r>
              <a:rPr lang="zh-CN" altLang="en-US" sz="2000" dirty="0">
                <a:latin typeface="微软雅黑" pitchFamily="34" charset="-122"/>
                <a:ea typeface="微软雅黑" pitchFamily="34" charset="-122"/>
              </a:rPr>
              <a:t>内容被</a:t>
            </a:r>
            <a:r>
              <a:rPr lang="en-US" sz="2000" dirty="0">
                <a:latin typeface="微软雅黑" pitchFamily="34" charset="-122"/>
                <a:ea typeface="微软雅黑" pitchFamily="34" charset="-122"/>
              </a:rPr>
              <a:t>EI</a:t>
            </a:r>
            <a:r>
              <a:rPr lang="zh-CN" altLang="en-US" sz="2000" dirty="0">
                <a:latin typeface="微软雅黑" pitchFamily="34" charset="-122"/>
                <a:ea typeface="微软雅黑" pitchFamily="34" charset="-122"/>
              </a:rPr>
              <a:t>（工程信息）和</a:t>
            </a:r>
            <a:r>
              <a:rPr lang="en-US" sz="2000" dirty="0">
                <a:latin typeface="微软雅黑" pitchFamily="34" charset="-122"/>
                <a:ea typeface="微软雅黑" pitchFamily="34" charset="-122"/>
              </a:rPr>
              <a:t>SCI</a:t>
            </a:r>
            <a:r>
              <a:rPr lang="zh-CN" altLang="en-US" sz="2000" dirty="0">
                <a:latin typeface="微软雅黑" pitchFamily="34" charset="-122"/>
                <a:ea typeface="微软雅黑" pitchFamily="34" charset="-122"/>
              </a:rPr>
              <a:t>（科学引文索引）</a:t>
            </a:r>
            <a:r>
              <a:rPr lang="zh-CN" altLang="en-US" sz="2000" dirty="0" smtClean="0">
                <a:latin typeface="微软雅黑" pitchFamily="34" charset="-122"/>
                <a:ea typeface="微软雅黑" pitchFamily="34" charset="-122"/>
              </a:rPr>
              <a:t>收录</a:t>
            </a:r>
            <a:endParaRPr lang="en-US" altLang="zh-CN" sz="1600" dirty="0">
              <a:latin typeface="微软雅黑" pitchFamily="34" charset="-122"/>
              <a:ea typeface="微软雅黑" pitchFamily="34" charset="-122"/>
            </a:endParaRPr>
          </a:p>
        </p:txBody>
      </p:sp>
      <p:sp>
        <p:nvSpPr>
          <p:cNvPr id="17412" name="Title 1"/>
          <p:cNvSpPr txBox="1">
            <a:spLocks/>
          </p:cNvSpPr>
          <p:nvPr/>
        </p:nvSpPr>
        <p:spPr bwMode="auto">
          <a:xfrm>
            <a:off x="671513" y="1520712"/>
            <a:ext cx="847248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会议录</a:t>
            </a:r>
            <a:endParaRPr lang="en-US" altLang="zh-CN" u="sng" dirty="0">
              <a:solidFill>
                <a:srgbClr val="00B0F0"/>
              </a:solidFill>
              <a:latin typeface="微软雅黑" pitchFamily="34" charset="-122"/>
              <a:ea typeface="微软雅黑" pitchFamily="34" charset="-122"/>
            </a:endParaRPr>
          </a:p>
        </p:txBody>
      </p:sp>
      <p:sp>
        <p:nvSpPr>
          <p:cNvPr id="9" name="矩形 8"/>
          <p:cNvSpPr/>
          <p:nvPr/>
        </p:nvSpPr>
        <p:spPr>
          <a:xfrm>
            <a:off x="5214942" y="2085420"/>
            <a:ext cx="3500462"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spcBef>
                <a:spcPts val="600"/>
              </a:spcBef>
              <a:defRPr/>
            </a:pPr>
            <a:r>
              <a:rPr lang="en-US" altLang="zh-CN" sz="2000" b="1" dirty="0" smtClean="0">
                <a:ln/>
                <a:solidFill>
                  <a:schemeClr val="bg1"/>
                </a:solidFill>
              </a:rPr>
              <a:t>2002~now   </a:t>
            </a:r>
            <a:r>
              <a:rPr lang="en-US" altLang="zh-CN" sz="2000" b="1" dirty="0">
                <a:ln/>
                <a:solidFill>
                  <a:schemeClr val="bg1"/>
                </a:solidFill>
              </a:rPr>
              <a:t>ASME </a:t>
            </a:r>
            <a:r>
              <a:rPr lang="en-US" altLang="zh-CN" sz="2000" b="1" dirty="0" smtClean="0">
                <a:ln/>
                <a:solidFill>
                  <a:schemeClr val="bg1"/>
                </a:solidFill>
              </a:rPr>
              <a:t>Proceedings</a:t>
            </a:r>
            <a:endParaRPr lang="en-US" altLang="zh-CN" sz="2000" b="1" dirty="0">
              <a:ln/>
              <a:solidFill>
                <a:schemeClr val="bg1"/>
              </a:solidFill>
            </a:endParaRPr>
          </a:p>
        </p:txBody>
      </p:sp>
      <p:graphicFrame>
        <p:nvGraphicFramePr>
          <p:cNvPr id="7" name="表格 6"/>
          <p:cNvGraphicFramePr>
            <a:graphicFrameLocks noGrp="1"/>
          </p:cNvGraphicFramePr>
          <p:nvPr/>
        </p:nvGraphicFramePr>
        <p:xfrm>
          <a:off x="5220072" y="2768064"/>
          <a:ext cx="3456384" cy="2677160"/>
        </p:xfrm>
        <a:graphic>
          <a:graphicData uri="http://schemas.openxmlformats.org/drawingml/2006/table">
            <a:tbl>
              <a:tblPr firstRow="1" bandRow="1">
                <a:tableStyleId>{5A111915-BE36-4E01-A7E5-04B1672EAD32}</a:tableStyleId>
              </a:tblPr>
              <a:tblGrid>
                <a:gridCol w="3456384">
                  <a:extLst>
                    <a:ext uri="{9D8B030D-6E8A-4147-A177-3AD203B41FA5}">
                      <a16:colId xmlns:a16="http://schemas.microsoft.com/office/drawing/2014/main" val="20000"/>
                    </a:ext>
                  </a:extLst>
                </a:gridCol>
              </a:tblGrid>
              <a:tr h="370840">
                <a:tc>
                  <a:txBody>
                    <a:bodyPr/>
                    <a:lstStyle/>
                    <a:p>
                      <a:pPr algn="ctr"/>
                      <a:r>
                        <a:rPr lang="zh-CN" altLang="en-US" b="1" dirty="0" smtClean="0">
                          <a:latin typeface="微软雅黑" pitchFamily="34" charset="-122"/>
                          <a:ea typeface="微软雅黑" pitchFamily="34" charset="-122"/>
                        </a:rPr>
                        <a:t>会议录浏览结构</a:t>
                      </a:r>
                      <a:endParaRPr lang="zh-CN" altLang="en-US" b="1" dirty="0">
                        <a:latin typeface="微软雅黑" pitchFamily="34" charset="-122"/>
                        <a:ea typeface="微软雅黑" pitchFamily="34" charset="-122"/>
                      </a:endParaRPr>
                    </a:p>
                  </a:txBody>
                  <a:tcPr/>
                </a:tc>
                <a:extLst>
                  <a:ext uri="{0D108BD9-81ED-4DB2-BD59-A6C34878D82A}">
                    <a16:rowId xmlns:a16="http://schemas.microsoft.com/office/drawing/2014/main" val="10000"/>
                  </a:ext>
                </a:extLst>
              </a:tr>
              <a:tr h="370840">
                <a:tc>
                  <a:txBody>
                    <a:bodyPr/>
                    <a:lstStyle/>
                    <a:p>
                      <a:pPr algn="ctr"/>
                      <a:r>
                        <a:rPr lang="zh-CN" altLang="en-US" sz="1600" dirty="0" smtClean="0">
                          <a:latin typeface="微软雅黑" pitchFamily="34" charset="-122"/>
                          <a:ea typeface="微软雅黑" pitchFamily="34" charset="-122"/>
                        </a:rPr>
                        <a:t>系列名称（如</a:t>
                      </a:r>
                      <a:r>
                        <a:rPr lang="en-US" altLang="zh-CN" sz="1600" dirty="0" smtClean="0">
                          <a:latin typeface="微软雅黑" pitchFamily="34" charset="-122"/>
                          <a:ea typeface="微软雅黑" pitchFamily="34" charset="-122"/>
                        </a:rPr>
                        <a:t>IMECE</a:t>
                      </a:r>
                      <a:r>
                        <a:rPr lang="zh-CN" altLang="en-US"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a:txBody>
                  <a:tcPr/>
                </a:tc>
                <a:extLst>
                  <a:ext uri="{0D108BD9-81ED-4DB2-BD59-A6C34878D82A}">
                    <a16:rowId xmlns:a16="http://schemas.microsoft.com/office/drawing/2014/main" val="10001"/>
                  </a:ext>
                </a:extLst>
              </a:tr>
              <a:tr h="370840">
                <a:tc>
                  <a:txBody>
                    <a:bodyPr/>
                    <a:lstStyle/>
                    <a:p>
                      <a:pPr algn="ctr"/>
                      <a:r>
                        <a:rPr lang="zh-CN" altLang="en-US" sz="1600" dirty="0" smtClean="0">
                          <a:latin typeface="微软雅黑" pitchFamily="34" charset="-122"/>
                          <a:ea typeface="微软雅黑" pitchFamily="34" charset="-122"/>
                        </a:rPr>
                        <a:t>年份（如</a:t>
                      </a:r>
                      <a:r>
                        <a:rPr lang="en-US" altLang="zh-CN" sz="1600" dirty="0" smtClean="0">
                          <a:latin typeface="微软雅黑" pitchFamily="34" charset="-122"/>
                          <a:ea typeface="微软雅黑" pitchFamily="34" charset="-122"/>
                        </a:rPr>
                        <a:t>2017</a:t>
                      </a:r>
                      <a:r>
                        <a:rPr lang="zh-CN" altLang="en-US"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a:txBody>
                  <a:tcPr/>
                </a:tc>
                <a:extLst>
                  <a:ext uri="{0D108BD9-81ED-4DB2-BD59-A6C34878D82A}">
                    <a16:rowId xmlns:a16="http://schemas.microsoft.com/office/drawing/2014/main" val="10002"/>
                  </a:ext>
                </a:extLst>
              </a:tr>
              <a:tr h="370840">
                <a:tc>
                  <a:txBody>
                    <a:bodyPr/>
                    <a:lstStyle/>
                    <a:p>
                      <a:pPr algn="ctr"/>
                      <a:r>
                        <a:rPr lang="zh-CN" altLang="en-US" sz="1600" dirty="0" smtClean="0">
                          <a:latin typeface="微软雅黑" pitchFamily="34" charset="-122"/>
                          <a:ea typeface="微软雅黑" pitchFamily="34" charset="-122"/>
                        </a:rPr>
                        <a:t>卷（如</a:t>
                      </a:r>
                      <a:r>
                        <a:rPr lang="en-US" altLang="zh-CN" sz="1600" dirty="0" smtClean="0">
                          <a:latin typeface="微软雅黑" pitchFamily="34" charset="-122"/>
                          <a:ea typeface="微软雅黑" pitchFamily="34" charset="-122"/>
                        </a:rPr>
                        <a:t>Advanced Manufacturing </a:t>
                      </a:r>
                      <a:r>
                        <a:rPr lang="zh-CN" altLang="en-US"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a:txBody>
                  <a:tcPr/>
                </a:tc>
                <a:extLst>
                  <a:ext uri="{0D108BD9-81ED-4DB2-BD59-A6C34878D82A}">
                    <a16:rowId xmlns:a16="http://schemas.microsoft.com/office/drawing/2014/main" val="10003"/>
                  </a:ext>
                </a:extLst>
              </a:tr>
              <a:tr h="370840">
                <a:tc>
                  <a:txBody>
                    <a:bodyPr/>
                    <a:lstStyle/>
                    <a:p>
                      <a:pPr algn="ctr"/>
                      <a:r>
                        <a:rPr lang="zh-CN" altLang="en-US" sz="1600" dirty="0" smtClean="0">
                          <a:latin typeface="微软雅黑" pitchFamily="34" charset="-122"/>
                          <a:ea typeface="微软雅黑" pitchFamily="34" charset="-122"/>
                        </a:rPr>
                        <a:t>栏目（如</a:t>
                      </a:r>
                      <a:r>
                        <a:rPr lang="en-US" altLang="zh-CN" sz="1600" dirty="0" smtClean="0">
                          <a:latin typeface="微软雅黑" pitchFamily="34" charset="-122"/>
                          <a:ea typeface="微软雅黑" pitchFamily="34" charset="-122"/>
                        </a:rPr>
                        <a:t>Manufacturing and Assembly of Two-Dimensional Materials and Composites</a:t>
                      </a:r>
                      <a:r>
                        <a:rPr lang="zh-CN" altLang="en-US"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a:txBody>
                  <a:tcPr/>
                </a:tc>
                <a:extLst>
                  <a:ext uri="{0D108BD9-81ED-4DB2-BD59-A6C34878D82A}">
                    <a16:rowId xmlns:a16="http://schemas.microsoft.com/office/drawing/2014/main" val="10004"/>
                  </a:ext>
                </a:extLst>
              </a:tr>
              <a:tr h="370840">
                <a:tc>
                  <a:txBody>
                    <a:bodyPr/>
                    <a:lstStyle/>
                    <a:p>
                      <a:pPr algn="ctr"/>
                      <a:r>
                        <a:rPr lang="zh-CN" altLang="en-US" sz="1600" dirty="0" smtClean="0">
                          <a:latin typeface="微软雅黑" pitchFamily="34" charset="-122"/>
                          <a:ea typeface="微软雅黑" pitchFamily="34" charset="-122"/>
                        </a:rPr>
                        <a:t>文章（</a:t>
                      </a:r>
                      <a:r>
                        <a:rPr lang="en-US" altLang="zh-CN" sz="1600" dirty="0" smtClean="0">
                          <a:latin typeface="微软雅黑" pitchFamily="34" charset="-122"/>
                          <a:ea typeface="微软雅黑" pitchFamily="34" charset="-122"/>
                        </a:rPr>
                        <a:t>PDF</a:t>
                      </a:r>
                      <a:r>
                        <a:rPr lang="zh-CN" altLang="en-US" sz="1600" dirty="0" smtClean="0">
                          <a:latin typeface="微软雅黑" pitchFamily="34" charset="-122"/>
                          <a:ea typeface="微软雅黑" pitchFamily="34" charset="-122"/>
                        </a:rPr>
                        <a:t>格式）</a:t>
                      </a:r>
                      <a:endParaRPr lang="zh-CN" altLang="en-US" sz="1600" dirty="0">
                        <a:latin typeface="微软雅黑" pitchFamily="34" charset="-122"/>
                        <a:ea typeface="微软雅黑" pitchFamily="34" charset="-122"/>
                      </a:endParaRPr>
                    </a:p>
                  </a:txBody>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a:hlinkClick r:id="rId3"/>
          </p:cNvPr>
          <p:cNvPicPr>
            <a:picLocks noChangeAspect="1" noChangeArrowheads="1"/>
          </p:cNvPicPr>
          <p:nvPr/>
        </p:nvPicPr>
        <p:blipFill>
          <a:blip r:embed="rId4" cstate="print"/>
          <a:srcRect/>
          <a:stretch>
            <a:fillRect/>
          </a:stretch>
        </p:blipFill>
        <p:spPr bwMode="auto">
          <a:xfrm>
            <a:off x="642880" y="3795886"/>
            <a:ext cx="8286806"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8" name="Picture 4">
            <a:hlinkClick r:id="rId5"/>
          </p:cNvPr>
          <p:cNvPicPr>
            <a:picLocks noChangeAspect="1" noChangeArrowheads="1"/>
          </p:cNvPicPr>
          <p:nvPr/>
        </p:nvPicPr>
        <p:blipFill>
          <a:blip r:embed="rId6" cstate="print"/>
          <a:srcRect/>
          <a:stretch>
            <a:fillRect/>
          </a:stretch>
        </p:blipFill>
        <p:spPr bwMode="auto">
          <a:xfrm>
            <a:off x="642878" y="2499742"/>
            <a:ext cx="8286808" cy="862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2"/>
          <p:cNvSpPr txBox="1">
            <a:spLocks/>
          </p:cNvSpPr>
          <p:nvPr/>
        </p:nvSpPr>
        <p:spPr>
          <a:xfrm>
            <a:off x="609600" y="2067694"/>
            <a:ext cx="7820025" cy="3744416"/>
          </a:xfrm>
          <a:prstGeom prst="rect">
            <a:avLst/>
          </a:prstGeom>
        </p:spPr>
        <p:txBody>
          <a:bodyPr/>
          <a:lstStyle/>
          <a:p>
            <a:pPr>
              <a:spcBef>
                <a:spcPts val="1200"/>
              </a:spcBef>
              <a:defRPr/>
            </a:pPr>
            <a:r>
              <a:rPr lang="en-US" altLang="zh-CN" u="sng" dirty="0" smtClean="0">
                <a:solidFill>
                  <a:srgbClr val="00B0F0"/>
                </a:solidFill>
                <a:latin typeface="微软雅黑" pitchFamily="34" charset="-122"/>
                <a:ea typeface="微软雅黑" pitchFamily="34" charset="-122"/>
              </a:rPr>
              <a:t>Turbo </a:t>
            </a:r>
            <a:r>
              <a:rPr lang="en-US" altLang="zh-CN" u="sng" dirty="0">
                <a:solidFill>
                  <a:srgbClr val="00B0F0"/>
                </a:solidFill>
                <a:latin typeface="微软雅黑" pitchFamily="34" charset="-122"/>
                <a:ea typeface="微软雅黑" pitchFamily="34" charset="-122"/>
              </a:rPr>
              <a:t>Expo: Power for Land, Sea, and Air (GT) </a:t>
            </a:r>
            <a:r>
              <a:rPr lang="zh-CN" altLang="en-US" sz="2000" dirty="0">
                <a:latin typeface="微软雅黑" pitchFamily="34" charset="-122"/>
                <a:ea typeface="微软雅黑" pitchFamily="34" charset="-122"/>
              </a:rPr>
              <a:t>涡轮博览会</a:t>
            </a:r>
            <a:endParaRPr lang="en-US" altLang="zh-CN" sz="2000" dirty="0">
              <a:latin typeface="微软雅黑" pitchFamily="34" charset="-122"/>
              <a:ea typeface="微软雅黑" pitchFamily="34" charset="-122"/>
            </a:endParaRPr>
          </a:p>
          <a:p>
            <a:pPr>
              <a:spcBef>
                <a:spcPts val="1200"/>
              </a:spcBef>
              <a:defRPr/>
            </a:pPr>
            <a:endParaRPr lang="en-US" altLang="zh-CN" u="sng" dirty="0">
              <a:solidFill>
                <a:srgbClr val="00B0F0"/>
              </a:solidFill>
              <a:latin typeface="微软雅黑" pitchFamily="34" charset="-122"/>
              <a:ea typeface="微软雅黑" pitchFamily="34" charset="-122"/>
            </a:endParaRPr>
          </a:p>
          <a:p>
            <a:pPr>
              <a:spcBef>
                <a:spcPts val="1200"/>
              </a:spcBef>
              <a:defRPr/>
            </a:pPr>
            <a:endParaRPr lang="en-US" altLang="zh-CN" u="sng" dirty="0">
              <a:solidFill>
                <a:srgbClr val="00B0F0"/>
              </a:solidFill>
              <a:latin typeface="微软雅黑" pitchFamily="34" charset="-122"/>
              <a:ea typeface="微软雅黑" pitchFamily="34" charset="-122"/>
            </a:endParaRPr>
          </a:p>
          <a:p>
            <a:pPr>
              <a:spcBef>
                <a:spcPts val="1200"/>
              </a:spcBef>
              <a:defRPr/>
            </a:pPr>
            <a:r>
              <a:rPr lang="en-US" altLang="zh-CN" u="sng" dirty="0" smtClean="0">
                <a:solidFill>
                  <a:srgbClr val="00B0F0"/>
                </a:solidFill>
                <a:latin typeface="微软雅黑" pitchFamily="34" charset="-122"/>
                <a:ea typeface="微软雅黑" pitchFamily="34" charset="-122"/>
              </a:rPr>
              <a:t>Heat </a:t>
            </a:r>
            <a:r>
              <a:rPr lang="en-US" altLang="zh-CN" u="sng" dirty="0">
                <a:solidFill>
                  <a:srgbClr val="00B0F0"/>
                </a:solidFill>
                <a:latin typeface="微软雅黑" pitchFamily="34" charset="-122"/>
                <a:ea typeface="微软雅黑" pitchFamily="34" charset="-122"/>
              </a:rPr>
              <a:t>Transfer Summer Conference (HT) </a:t>
            </a:r>
            <a:r>
              <a:rPr lang="zh-CN" altLang="en-US" sz="2000" dirty="0">
                <a:latin typeface="微软雅黑" pitchFamily="34" charset="-122"/>
                <a:ea typeface="微软雅黑" pitchFamily="34" charset="-122"/>
              </a:rPr>
              <a:t>传热</a:t>
            </a:r>
            <a:r>
              <a:rPr lang="zh-CN" altLang="en-US" sz="2000" dirty="0" smtClean="0">
                <a:latin typeface="微软雅黑" pitchFamily="34" charset="-122"/>
                <a:ea typeface="微软雅黑" pitchFamily="34" charset="-122"/>
              </a:rPr>
              <a:t>会议</a:t>
            </a:r>
            <a:endParaRPr lang="en-US" altLang="zh-CN" sz="1600" dirty="0" smtClean="0">
              <a:latin typeface="微软雅黑" pitchFamily="34" charset="-122"/>
              <a:ea typeface="微软雅黑" pitchFamily="34" charset="-122"/>
            </a:endParaRPr>
          </a:p>
          <a:p>
            <a:pPr>
              <a:spcBef>
                <a:spcPts val="1200"/>
              </a:spcBef>
              <a:buFont typeface="Wingdings" pitchFamily="2" charset="2"/>
              <a:buChar char="Ø"/>
              <a:defRPr/>
            </a:pPr>
            <a:endParaRPr lang="en-US" altLang="zh-CN" sz="1600" dirty="0" smtClean="0">
              <a:latin typeface="微软雅黑" pitchFamily="34" charset="-122"/>
              <a:ea typeface="微软雅黑" pitchFamily="34" charset="-122"/>
            </a:endParaRPr>
          </a:p>
          <a:p>
            <a:pPr>
              <a:spcBef>
                <a:spcPts val="1200"/>
              </a:spcBef>
              <a:buFont typeface="Wingdings" pitchFamily="2" charset="2"/>
              <a:buChar char="Ø"/>
              <a:defRPr/>
            </a:pPr>
            <a:endParaRPr lang="en-US" altLang="zh-CN" sz="1600" dirty="0" smtClean="0">
              <a:latin typeface="微软雅黑" pitchFamily="34" charset="-122"/>
              <a:ea typeface="微软雅黑" pitchFamily="34" charset="-122"/>
            </a:endParaRPr>
          </a:p>
          <a:p>
            <a:endParaRPr lang="zh-CN" altLang="en-US" sz="1600" dirty="0" smtClean="0">
              <a:latin typeface="微软雅黑" pitchFamily="34" charset="-122"/>
              <a:ea typeface="微软雅黑" pitchFamily="34" charset="-122"/>
            </a:endParaRPr>
          </a:p>
          <a:p>
            <a:endParaRPr lang="en-US" altLang="zh-CN" u="sng" dirty="0" smtClean="0">
              <a:solidFill>
                <a:srgbClr val="00B0F0"/>
              </a:solidFill>
              <a:latin typeface="微软雅黑" pitchFamily="34" charset="-122"/>
              <a:ea typeface="微软雅黑" pitchFamily="34" charset="-122"/>
            </a:endParaRPr>
          </a:p>
          <a:p>
            <a:r>
              <a:rPr lang="en-US" altLang="zh-CN" u="sng" dirty="0" smtClean="0">
                <a:solidFill>
                  <a:srgbClr val="00B0F0"/>
                </a:solidFill>
                <a:latin typeface="微软雅黑" pitchFamily="34" charset="-122"/>
                <a:ea typeface="微软雅黑" pitchFamily="34" charset="-122"/>
              </a:rPr>
              <a:t>International Mechanical Engineering Congress &amp; Exposition</a:t>
            </a:r>
            <a:endParaRPr lang="en-US" altLang="zh-CN" sz="1600" u="sng" dirty="0" smtClean="0">
              <a:solidFill>
                <a:srgbClr val="00B0F0"/>
              </a:solidFill>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国际机械工程大会和博览（</a:t>
            </a:r>
            <a:r>
              <a:rPr lang="en-US" altLang="zh-CN" sz="2000" dirty="0" smtClean="0">
                <a:latin typeface="微软雅黑" pitchFamily="34" charset="-122"/>
                <a:ea typeface="微软雅黑" pitchFamily="34" charset="-122"/>
              </a:rPr>
              <a:t>IMECE</a:t>
            </a:r>
            <a:r>
              <a:rPr lang="zh-CN" altLang="en-US" sz="2000" dirty="0" smtClean="0">
                <a:latin typeface="微软雅黑" pitchFamily="34" charset="-122"/>
                <a:ea typeface="微软雅黑" pitchFamily="34" charset="-122"/>
              </a:rPr>
              <a:t>）</a:t>
            </a:r>
            <a:endParaRPr lang="en-US" altLang="zh-CN" sz="1600" dirty="0">
              <a:latin typeface="微软雅黑" pitchFamily="34" charset="-122"/>
              <a:ea typeface="微软雅黑" pitchFamily="34" charset="-122"/>
            </a:endParaRPr>
          </a:p>
        </p:txBody>
      </p:sp>
      <p:sp>
        <p:nvSpPr>
          <p:cNvPr id="17412" name="Title 1"/>
          <p:cNvSpPr txBox="1">
            <a:spLocks/>
          </p:cNvSpPr>
          <p:nvPr/>
        </p:nvSpPr>
        <p:spPr bwMode="auto">
          <a:xfrm>
            <a:off x="671513" y="1152699"/>
            <a:ext cx="847248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知名会议</a:t>
            </a:r>
            <a:endParaRPr lang="en-US" altLang="zh-CN" u="sng" dirty="0">
              <a:solidFill>
                <a:srgbClr val="00B0F0"/>
              </a:solidFill>
              <a:latin typeface="微软雅黑" pitchFamily="34" charset="-122"/>
              <a:ea typeface="微软雅黑" pitchFamily="34" charset="-122"/>
            </a:endParaRPr>
          </a:p>
        </p:txBody>
      </p:sp>
      <p:sp>
        <p:nvSpPr>
          <p:cNvPr id="7" name="五边形 6"/>
          <p:cNvSpPr/>
          <p:nvPr/>
        </p:nvSpPr>
        <p:spPr>
          <a:xfrm>
            <a:off x="6215042" y="4227934"/>
            <a:ext cx="2928958" cy="4320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1600" b="1" dirty="0">
                <a:solidFill>
                  <a:schemeClr val="bg1"/>
                </a:solidFill>
                <a:latin typeface="微软雅黑" pitchFamily="34" charset="-122"/>
                <a:ea typeface="微软雅黑" pitchFamily="34" charset="-122"/>
              </a:rPr>
              <a:t>互补期刊：</a:t>
            </a:r>
            <a:r>
              <a:rPr lang="en-US" altLang="zh-CN" sz="1600" b="1" dirty="0">
                <a:solidFill>
                  <a:schemeClr val="bg1"/>
                </a:solidFill>
                <a:latin typeface="微软雅黑" pitchFamily="34" charset="-122"/>
                <a:ea typeface="微软雅黑" pitchFamily="34" charset="-122"/>
              </a:rPr>
              <a:t>《</a:t>
            </a:r>
            <a:r>
              <a:rPr lang="zh-CN" altLang="en-US" sz="1600" b="1" dirty="0">
                <a:solidFill>
                  <a:schemeClr val="bg1"/>
                </a:solidFill>
                <a:latin typeface="微软雅黑" pitchFamily="34" charset="-122"/>
                <a:ea typeface="微软雅黑" pitchFamily="34" charset="-122"/>
              </a:rPr>
              <a:t>传热期刊</a:t>
            </a:r>
            <a:r>
              <a:rPr lang="en-US" altLang="zh-CN" sz="1600" b="1" dirty="0">
                <a:solidFill>
                  <a:schemeClr val="bg1"/>
                </a:solidFill>
                <a:latin typeface="微软雅黑" pitchFamily="34" charset="-122"/>
                <a:ea typeface="微软雅黑" pitchFamily="34" charset="-122"/>
              </a:rPr>
              <a:t>》</a:t>
            </a:r>
            <a:endParaRPr lang="zh-CN" altLang="en-US" sz="1600" b="1" dirty="0">
              <a:solidFill>
                <a:schemeClr val="bg1"/>
              </a:solidFill>
              <a:latin typeface="微软雅黑" pitchFamily="34" charset="-122"/>
              <a:ea typeface="微软雅黑" pitchFamily="34" charset="-122"/>
            </a:endParaRPr>
          </a:p>
        </p:txBody>
      </p:sp>
      <p:sp>
        <p:nvSpPr>
          <p:cNvPr id="8" name="五边形 7"/>
          <p:cNvSpPr/>
          <p:nvPr/>
        </p:nvSpPr>
        <p:spPr>
          <a:xfrm>
            <a:off x="6215042" y="2938630"/>
            <a:ext cx="2928958" cy="4320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1600" b="1" dirty="0">
                <a:solidFill>
                  <a:schemeClr val="bg1"/>
                </a:solidFill>
                <a:latin typeface="微软雅黑" pitchFamily="34" charset="-122"/>
                <a:ea typeface="微软雅黑" pitchFamily="34" charset="-122"/>
              </a:rPr>
              <a:t>互补期刊：</a:t>
            </a:r>
            <a:r>
              <a:rPr lang="en-US" altLang="zh-CN" sz="1600" b="1" dirty="0">
                <a:solidFill>
                  <a:schemeClr val="bg1"/>
                </a:solidFill>
                <a:latin typeface="微软雅黑" pitchFamily="34" charset="-122"/>
                <a:ea typeface="微软雅黑" pitchFamily="34" charset="-122"/>
              </a:rPr>
              <a:t>《</a:t>
            </a:r>
            <a:r>
              <a:rPr lang="zh-CN" altLang="en-US" sz="1600" b="1" dirty="0">
                <a:solidFill>
                  <a:schemeClr val="bg1"/>
                </a:solidFill>
                <a:latin typeface="微软雅黑" pitchFamily="34" charset="-122"/>
                <a:ea typeface="微软雅黑" pitchFamily="34" charset="-122"/>
              </a:rPr>
              <a:t> 涡轮机械期刊</a:t>
            </a:r>
            <a:r>
              <a:rPr lang="en-US" altLang="zh-CN" sz="1600" b="1" dirty="0">
                <a:solidFill>
                  <a:schemeClr val="bg1"/>
                </a:solidFill>
                <a:latin typeface="微软雅黑" pitchFamily="34" charset="-122"/>
                <a:ea typeface="微软雅黑" pitchFamily="34" charset="-122"/>
              </a:rPr>
              <a:t>》</a:t>
            </a:r>
            <a:endParaRPr lang="zh-CN" altLang="en-US" sz="1600" b="1" dirty="0">
              <a:solidFill>
                <a:schemeClr val="bg1"/>
              </a:solidFill>
              <a:latin typeface="微软雅黑" pitchFamily="34" charset="-122"/>
              <a:ea typeface="微软雅黑" pitchFamily="34" charset="-122"/>
            </a:endParaRPr>
          </a:p>
        </p:txBody>
      </p:sp>
      <p:sp>
        <p:nvSpPr>
          <p:cNvPr id="87042" name="AutoShape 2" descr="https://tpc.googlesyndication.com/simgad/13920019386145149387"/>
          <p:cNvSpPr>
            <a:spLocks noChangeAspect="1" noChangeArrowheads="1"/>
          </p:cNvSpPr>
          <p:nvPr/>
        </p:nvSpPr>
        <p:spPr bwMode="auto">
          <a:xfrm>
            <a:off x="155575" y="22242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1" name="图片 10" descr="https://tpc.googlesyndication.com/simgad/13920019386145149387"/>
          <p:cNvPicPr/>
          <p:nvPr/>
        </p:nvPicPr>
        <p:blipFill>
          <a:blip r:embed="rId7" cstate="print"/>
          <a:srcRect/>
          <a:stretch>
            <a:fillRect/>
          </a:stretch>
        </p:blipFill>
        <p:spPr bwMode="auto">
          <a:xfrm>
            <a:off x="611560" y="5668094"/>
            <a:ext cx="6934200" cy="857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txBox="1">
            <a:spLocks/>
          </p:cNvSpPr>
          <p:nvPr/>
        </p:nvSpPr>
        <p:spPr bwMode="auto">
          <a:xfrm>
            <a:off x="708670" y="2204864"/>
            <a:ext cx="5807546" cy="2928094"/>
          </a:xfrm>
          <a:prstGeom prst="rect">
            <a:avLst/>
          </a:prstGeom>
          <a:noFill/>
          <a:ln w="9525">
            <a:noFill/>
            <a:miter lim="800000"/>
            <a:headEnd/>
            <a:tailEnd/>
          </a:ln>
        </p:spPr>
        <p:txBody>
          <a:bodyPr/>
          <a:lstStyle/>
          <a:p>
            <a:pPr>
              <a:lnSpc>
                <a:spcPct val="150000"/>
              </a:lnSpc>
            </a:pPr>
            <a:r>
              <a:rPr lang="zh-CN" altLang="en-US" sz="2400" dirty="0">
                <a:latin typeface="微软雅黑" pitchFamily="34" charset="-122"/>
                <a:ea typeface="微软雅黑" pitchFamily="34" charset="-122"/>
              </a:rPr>
              <a:t>美国机械工程</a:t>
            </a:r>
            <a:r>
              <a:rPr lang="zh-CN" altLang="en-US" sz="2400" dirty="0" smtClean="0">
                <a:latin typeface="微软雅黑" pitchFamily="34" charset="-122"/>
                <a:ea typeface="微软雅黑" pitchFamily="34" charset="-122"/>
              </a:rPr>
              <a:t>师学会</a:t>
            </a: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American Society of Mechanical Engineers</a:t>
            </a:r>
            <a:r>
              <a:rPr lang="zh-CN" altLang="en-US" sz="2400" dirty="0">
                <a:latin typeface="微软雅黑" pitchFamily="34" charset="-122"/>
                <a:ea typeface="微软雅黑" pitchFamily="34" charset="-122"/>
              </a:rPr>
              <a:t>）成立于</a:t>
            </a:r>
            <a:r>
              <a:rPr lang="en-US" altLang="zh-CN" sz="2400" dirty="0">
                <a:latin typeface="微软雅黑" pitchFamily="34" charset="-122"/>
                <a:ea typeface="微软雅黑" pitchFamily="34" charset="-122"/>
              </a:rPr>
              <a:t>1880</a:t>
            </a:r>
            <a:r>
              <a:rPr lang="zh-CN" altLang="en-US" sz="2400" dirty="0">
                <a:latin typeface="微软雅黑" pitchFamily="34" charset="-122"/>
                <a:ea typeface="微软雅黑" pitchFamily="34" charset="-122"/>
              </a:rPr>
              <a:t>年。现已成为一家拥有</a:t>
            </a:r>
            <a:r>
              <a:rPr lang="zh-CN" altLang="en-US" sz="2400" dirty="0" smtClean="0">
                <a:latin typeface="微软雅黑" pitchFamily="34" charset="-122"/>
                <a:ea typeface="微软雅黑" pitchFamily="34" charset="-122"/>
              </a:rPr>
              <a:t>全球</a:t>
            </a:r>
            <a:r>
              <a:rPr lang="en-US" altLang="zh-CN" sz="2400" dirty="0" smtClean="0">
                <a:latin typeface="微软雅黑" pitchFamily="34" charset="-122"/>
                <a:ea typeface="微软雅黑" pitchFamily="34" charset="-122"/>
              </a:rPr>
              <a:t>130,000</a:t>
            </a:r>
            <a:r>
              <a:rPr lang="zh-CN" altLang="en-US" sz="2400" dirty="0">
                <a:latin typeface="微软雅黑" pitchFamily="34" charset="-122"/>
                <a:ea typeface="微软雅黑" pitchFamily="34" charset="-122"/>
              </a:rPr>
              <a:t>名会员的国际性非赢利</a:t>
            </a:r>
            <a:r>
              <a:rPr lang="zh-CN" altLang="en-US" sz="2400" b="1" dirty="0">
                <a:latin typeface="微软雅黑" pitchFamily="34" charset="-122"/>
                <a:ea typeface="微软雅黑" pitchFamily="34" charset="-122"/>
              </a:rPr>
              <a:t>教育</a:t>
            </a:r>
            <a:r>
              <a:rPr lang="zh-CN" altLang="en-US" sz="2400" dirty="0">
                <a:latin typeface="微软雅黑" pitchFamily="34" charset="-122"/>
                <a:ea typeface="微软雅黑" pitchFamily="34" charset="-122"/>
              </a:rPr>
              <a:t>和</a:t>
            </a:r>
            <a:r>
              <a:rPr lang="zh-CN" altLang="en-US" sz="2400" b="1" dirty="0">
                <a:latin typeface="微软雅黑" pitchFamily="34" charset="-122"/>
                <a:ea typeface="微软雅黑" pitchFamily="34" charset="-122"/>
              </a:rPr>
              <a:t>技术</a:t>
            </a:r>
            <a:r>
              <a:rPr lang="zh-CN" altLang="en-US" sz="2400" dirty="0">
                <a:latin typeface="微软雅黑" pitchFamily="34" charset="-122"/>
                <a:ea typeface="微软雅黑" pitchFamily="34" charset="-122"/>
              </a:rPr>
              <a:t>组织，也是世界上最大的技术出版机构之一。</a:t>
            </a:r>
          </a:p>
        </p:txBody>
      </p:sp>
      <p:pic>
        <p:nvPicPr>
          <p:cNvPr id="7172" name="Picture 2"/>
          <p:cNvPicPr>
            <a:picLocks noChangeAspect="1" noChangeArrowheads="1"/>
          </p:cNvPicPr>
          <p:nvPr/>
        </p:nvPicPr>
        <p:blipFill>
          <a:blip r:embed="rId2" cstate="print"/>
          <a:srcRect/>
          <a:stretch>
            <a:fillRect/>
          </a:stretch>
        </p:blipFill>
        <p:spPr bwMode="auto">
          <a:xfrm>
            <a:off x="7077075" y="1714500"/>
            <a:ext cx="2066925" cy="962025"/>
          </a:xfrm>
          <a:prstGeom prst="rect">
            <a:avLst/>
          </a:prstGeom>
          <a:noFill/>
          <a:ln w="9525">
            <a:noFill/>
            <a:miter lim="800000"/>
            <a:headEnd/>
            <a:tailEnd/>
          </a:ln>
        </p:spPr>
      </p:pic>
      <p:sp>
        <p:nvSpPr>
          <p:cNvPr id="5" name="Title 1"/>
          <p:cNvSpPr txBox="1">
            <a:spLocks/>
          </p:cNvSpPr>
          <p:nvPr/>
        </p:nvSpPr>
        <p:spPr bwMode="auto">
          <a:xfrm>
            <a:off x="671513" y="1217861"/>
            <a:ext cx="7908925" cy="965200"/>
          </a:xfrm>
          <a:prstGeom prst="rect">
            <a:avLst/>
          </a:prstGeom>
          <a:noFill/>
          <a:ln w="9525">
            <a:noFill/>
            <a:miter lim="800000"/>
            <a:headEnd/>
            <a:tailEnd/>
          </a:ln>
        </p:spPr>
        <p:txBody>
          <a:bodyPr anchor="ctr"/>
          <a:lstStyle/>
          <a:p>
            <a:r>
              <a:rPr lang="en-US" altLang="zh-CN" sz="4400" dirty="0" smtClean="0">
                <a:latin typeface="微软雅黑" pitchFamily="34" charset="-122"/>
                <a:ea typeface="微软雅黑" pitchFamily="34" charset="-122"/>
              </a:rPr>
              <a:t>ASME </a:t>
            </a:r>
            <a:r>
              <a:rPr lang="zh-CN" altLang="en-US" sz="4400" dirty="0" smtClean="0">
                <a:latin typeface="微软雅黑" pitchFamily="34" charset="-122"/>
                <a:ea typeface="微软雅黑" pitchFamily="34" charset="-122"/>
              </a:rPr>
              <a:t>学会简介</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五边形 9"/>
          <p:cNvSpPr/>
          <p:nvPr/>
        </p:nvSpPr>
        <p:spPr>
          <a:xfrm flipH="1">
            <a:off x="6011863" y="4686878"/>
            <a:ext cx="2663825" cy="647700"/>
          </a:xfrm>
          <a:prstGeom prst="homePlat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zh-CN" altLang="en-US" sz="1600" dirty="0" smtClean="0">
                <a:latin typeface="微软雅黑" pitchFamily="34" charset="-122"/>
                <a:ea typeface="微软雅黑" pitchFamily="34" charset="-122"/>
              </a:rPr>
              <a:t>来自多</a:t>
            </a:r>
            <a:r>
              <a:rPr lang="zh-CN" altLang="en-US" sz="1600" dirty="0">
                <a:latin typeface="微软雅黑" pitchFamily="34" charset="-122"/>
                <a:ea typeface="微软雅黑" pitchFamily="34" charset="-122"/>
              </a:rPr>
              <a:t>体动力系统、非线性动力和控制工程分会</a:t>
            </a:r>
          </a:p>
        </p:txBody>
      </p:sp>
      <p:sp>
        <p:nvSpPr>
          <p:cNvPr id="11" name="五边形 10"/>
          <p:cNvSpPr/>
          <p:nvPr/>
        </p:nvSpPr>
        <p:spPr>
          <a:xfrm flipH="1">
            <a:off x="6011863" y="2742835"/>
            <a:ext cx="2663825" cy="647700"/>
          </a:xfrm>
          <a:prstGeom prst="homePlat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zh-CN" altLang="en-US" sz="1600" dirty="0" smtClean="0">
                <a:latin typeface="微软雅黑" pitchFamily="34" charset="-122"/>
                <a:ea typeface="微软雅黑" pitchFamily="34" charset="-122"/>
              </a:rPr>
              <a:t>来自先进</a:t>
            </a:r>
            <a:r>
              <a:rPr lang="zh-CN" altLang="en-US" sz="1600" dirty="0">
                <a:latin typeface="微软雅黑" pitchFamily="34" charset="-122"/>
                <a:ea typeface="微软雅黑" pitchFamily="34" charset="-122"/>
              </a:rPr>
              <a:t>交通设备分会</a:t>
            </a:r>
          </a:p>
        </p:txBody>
      </p:sp>
      <p:sp>
        <p:nvSpPr>
          <p:cNvPr id="12" name="五边形 11"/>
          <p:cNvSpPr/>
          <p:nvPr/>
        </p:nvSpPr>
        <p:spPr>
          <a:xfrm flipH="1">
            <a:off x="6011863" y="5406015"/>
            <a:ext cx="2663825" cy="649288"/>
          </a:xfrm>
          <a:prstGeom prst="homePlat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zh-CN" altLang="en-US" sz="1600" dirty="0" smtClean="0">
                <a:latin typeface="微软雅黑" pitchFamily="34" charset="-122"/>
                <a:ea typeface="微软雅黑" pitchFamily="34" charset="-122"/>
              </a:rPr>
              <a:t>来自机电</a:t>
            </a:r>
            <a:r>
              <a:rPr lang="zh-CN" altLang="en-US" sz="1600" dirty="0">
                <a:latin typeface="微软雅黑" pitchFamily="34" charset="-122"/>
                <a:ea typeface="微软雅黑" pitchFamily="34" charset="-122"/>
              </a:rPr>
              <a:t>与嵌入式系统</a:t>
            </a:r>
            <a:r>
              <a:rPr lang="zh-CN" altLang="en-US" sz="1600" dirty="0" smtClean="0">
                <a:latin typeface="微软雅黑" pitchFamily="34" charset="-122"/>
                <a:ea typeface="微软雅黑" pitchFamily="34" charset="-122"/>
              </a:rPr>
              <a:t>分会（</a:t>
            </a:r>
            <a:r>
              <a:rPr lang="zh-CN" altLang="en-US" sz="1600" dirty="0">
                <a:latin typeface="微软雅黑" pitchFamily="34" charset="-122"/>
                <a:ea typeface="微软雅黑" pitchFamily="34" charset="-122"/>
              </a:rPr>
              <a:t>与</a:t>
            </a:r>
            <a:r>
              <a:rPr lang="en-US" altLang="zh-CN" sz="1600" dirty="0">
                <a:latin typeface="微软雅黑" pitchFamily="34" charset="-122"/>
                <a:ea typeface="微软雅黑" pitchFamily="34" charset="-122"/>
              </a:rPr>
              <a:t>IEEE</a:t>
            </a:r>
            <a:r>
              <a:rPr lang="zh-CN" altLang="en-US" sz="1600" dirty="0">
                <a:latin typeface="微软雅黑" pitchFamily="34" charset="-122"/>
                <a:ea typeface="微软雅黑" pitchFamily="34" charset="-122"/>
              </a:rPr>
              <a:t>合办）</a:t>
            </a:r>
          </a:p>
        </p:txBody>
      </p:sp>
      <p:pic>
        <p:nvPicPr>
          <p:cNvPr id="13" name="图片 12" descr="https://tpc.googlesyndication.com/simgad/13920019386145149387">
            <a:hlinkClick r:id="rId3"/>
          </p:cNvPr>
          <p:cNvPicPr/>
          <p:nvPr/>
        </p:nvPicPr>
        <p:blipFill>
          <a:blip r:embed="rId4" cstate="print"/>
          <a:srcRect/>
          <a:stretch>
            <a:fillRect/>
          </a:stretch>
        </p:blipFill>
        <p:spPr bwMode="auto">
          <a:xfrm>
            <a:off x="539552" y="1374311"/>
            <a:ext cx="6934200" cy="857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五边形 7"/>
          <p:cNvSpPr/>
          <p:nvPr/>
        </p:nvSpPr>
        <p:spPr>
          <a:xfrm flipH="1">
            <a:off x="4932040" y="2022383"/>
            <a:ext cx="3744416" cy="369332"/>
          </a:xfrm>
          <a:prstGeom prst="homePlate">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fontAlgn="auto">
              <a:spcBef>
                <a:spcPts val="600"/>
              </a:spcBef>
              <a:spcAft>
                <a:spcPts val="0"/>
              </a:spcAft>
              <a:defRPr/>
            </a:pPr>
            <a:r>
              <a:rPr lang="zh-CN" altLang="en-US" b="1" dirty="0" smtClean="0">
                <a:ln/>
                <a:solidFill>
                  <a:schemeClr val="bg1"/>
                </a:solidFill>
                <a:latin typeface="微软雅黑" pitchFamily="34" charset="-122"/>
                <a:ea typeface="微软雅黑" pitchFamily="34" charset="-122"/>
              </a:rPr>
              <a:t>点击题图进入</a:t>
            </a:r>
            <a:r>
              <a:rPr lang="en-US" altLang="zh-CN" b="1" dirty="0" smtClean="0">
                <a:ln/>
                <a:solidFill>
                  <a:schemeClr val="bg1"/>
                </a:solidFill>
                <a:latin typeface="微软雅黑" pitchFamily="34" charset="-122"/>
                <a:ea typeface="微软雅黑" pitchFamily="34" charset="-122"/>
              </a:rPr>
              <a:t>IMECE</a:t>
            </a:r>
            <a:r>
              <a:rPr lang="zh-CN" altLang="en-US" b="1" dirty="0" smtClean="0">
                <a:ln/>
                <a:solidFill>
                  <a:schemeClr val="bg1"/>
                </a:solidFill>
                <a:latin typeface="微软雅黑" pitchFamily="34" charset="-122"/>
                <a:ea typeface="微软雅黑" pitchFamily="34" charset="-122"/>
              </a:rPr>
              <a:t>会议日程</a:t>
            </a:r>
            <a:endParaRPr lang="en-US" altLang="zh-CN" b="1" dirty="0">
              <a:ln/>
              <a:solidFill>
                <a:schemeClr val="bg1"/>
              </a:solidFill>
              <a:latin typeface="微软雅黑" pitchFamily="34" charset="-122"/>
              <a:ea typeface="微软雅黑" pitchFamily="34" charset="-122"/>
            </a:endParaRPr>
          </a:p>
        </p:txBody>
      </p:sp>
      <p:graphicFrame>
        <p:nvGraphicFramePr>
          <p:cNvPr id="15" name="表格 14"/>
          <p:cNvGraphicFramePr>
            <a:graphicFrameLocks noGrp="1"/>
          </p:cNvGraphicFramePr>
          <p:nvPr/>
        </p:nvGraphicFramePr>
        <p:xfrm>
          <a:off x="611188" y="2526290"/>
          <a:ext cx="7704856" cy="3783030"/>
        </p:xfrm>
        <a:graphic>
          <a:graphicData uri="http://schemas.openxmlformats.org/drawingml/2006/table">
            <a:tbl>
              <a:tblPr/>
              <a:tblGrid>
                <a:gridCol w="7704856">
                  <a:extLst>
                    <a:ext uri="{9D8B030D-6E8A-4147-A177-3AD203B41FA5}">
                      <a16:colId xmlns:a16="http://schemas.microsoft.com/office/drawing/2014/main" val="20000"/>
                    </a:ext>
                  </a:extLst>
                </a:gridCol>
              </a:tblGrid>
              <a:tr h="252202">
                <a:tc>
                  <a:txBody>
                    <a:bodyPr/>
                    <a:lstStyle/>
                    <a:p>
                      <a:pPr algn="l" fontAlgn="ctr">
                        <a:buFont typeface="Wingdings" pitchFamily="2" charset="2"/>
                        <a:buNone/>
                      </a:pPr>
                      <a:r>
                        <a:rPr lang="en-US" sz="1400" b="1" i="0" u="none" strike="noStrike" dirty="0" smtClean="0">
                          <a:solidFill>
                            <a:schemeClr val="tx1"/>
                          </a:solidFill>
                          <a:latin typeface="微软雅黑" pitchFamily="34" charset="-122"/>
                          <a:ea typeface="微软雅黑" pitchFamily="34" charset="-122"/>
                        </a:rPr>
                        <a:t>IMECE</a:t>
                      </a:r>
                      <a:r>
                        <a:rPr lang="zh-CN" altLang="en-US" sz="1400" b="1" i="0" u="none" strike="noStrike" dirty="0" smtClean="0">
                          <a:solidFill>
                            <a:schemeClr val="tx1"/>
                          </a:solidFill>
                          <a:latin typeface="微软雅黑" pitchFamily="34" charset="-122"/>
                          <a:ea typeface="微软雅黑" pitchFamily="34" charset="-122"/>
                        </a:rPr>
                        <a:t>会议录分为</a:t>
                      </a:r>
                      <a:r>
                        <a:rPr lang="en-US" altLang="zh-CN" sz="1400" b="1" i="0" u="none" strike="noStrike" dirty="0" smtClean="0">
                          <a:solidFill>
                            <a:schemeClr val="tx1"/>
                          </a:solidFill>
                          <a:latin typeface="微软雅黑" pitchFamily="34" charset="-122"/>
                          <a:ea typeface="微软雅黑" pitchFamily="34" charset="-122"/>
                        </a:rPr>
                        <a:t>14</a:t>
                      </a:r>
                      <a:r>
                        <a:rPr lang="zh-CN" altLang="en-US" sz="1400" b="1" i="0" u="none" strike="noStrike" dirty="0" smtClean="0">
                          <a:solidFill>
                            <a:schemeClr val="tx1"/>
                          </a:solidFill>
                          <a:latin typeface="微软雅黑" pitchFamily="34" charset="-122"/>
                          <a:ea typeface="微软雅黑" pitchFamily="34" charset="-122"/>
                        </a:rPr>
                        <a:t>卷</a:t>
                      </a:r>
                      <a:endParaRPr lang="en-US" sz="1400" b="1" i="0" u="none"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extLst>
                  <a:ext uri="{0D108BD9-81ED-4DB2-BD59-A6C34878D82A}">
                    <a16:rowId xmlns:a16="http://schemas.microsoft.com/office/drawing/2014/main" val="10000"/>
                  </a:ext>
                </a:extLst>
              </a:tr>
              <a:tr h="252202">
                <a:tc>
                  <a:txBody>
                    <a:bodyPr/>
                    <a:lstStyle/>
                    <a:p>
                      <a:pPr algn="l" fontAlgn="ctr">
                        <a:buFont typeface="Wingdings" pitchFamily="2" charset="2"/>
                        <a:buNone/>
                      </a:pPr>
                      <a:r>
                        <a:rPr lang="en-US" sz="1200" b="0" i="0" u="sng" strike="noStrike" dirty="0">
                          <a:solidFill>
                            <a:schemeClr val="tx1"/>
                          </a:solidFill>
                          <a:latin typeface="微软雅黑" pitchFamily="34" charset="-122"/>
                          <a:ea typeface="微软雅黑" pitchFamily="34" charset="-122"/>
                          <a:hlinkClick r:id="rId5"/>
                        </a:rPr>
                        <a:t>1: Advances in Aerospace Technology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extLst>
                  <a:ext uri="{0D108BD9-81ED-4DB2-BD59-A6C34878D82A}">
                    <a16:rowId xmlns:a16="http://schemas.microsoft.com/office/drawing/2014/main" val="10001"/>
                  </a:ext>
                </a:extLst>
              </a:tr>
              <a:tr h="252202">
                <a:tc>
                  <a:txBody>
                    <a:bodyPr/>
                    <a:lstStyle/>
                    <a:p>
                      <a:pPr algn="l" fontAlgn="ctr">
                        <a:buFont typeface="Wingdings" pitchFamily="2" charset="2"/>
                        <a:buNone/>
                      </a:pPr>
                      <a:r>
                        <a:rPr lang="en-US" sz="1200" b="0" i="0" u="sng" strike="noStrike">
                          <a:solidFill>
                            <a:schemeClr val="tx1"/>
                          </a:solidFill>
                          <a:latin typeface="微软雅黑" pitchFamily="34" charset="-122"/>
                          <a:ea typeface="微软雅黑" pitchFamily="34" charset="-122"/>
                          <a:hlinkClick r:id="rId6"/>
                        </a:rPr>
                        <a:t>2: Advanced Manufacturing </a:t>
                      </a:r>
                      <a:endParaRPr lang="en-US" sz="1200" b="0" i="0" u="sng" strike="noStrike">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extLst>
                  <a:ext uri="{0D108BD9-81ED-4DB2-BD59-A6C34878D82A}">
                    <a16:rowId xmlns:a16="http://schemas.microsoft.com/office/drawing/2014/main" val="10002"/>
                  </a:ext>
                </a:extLst>
              </a:tr>
              <a:tr h="252202">
                <a:tc>
                  <a:txBody>
                    <a:bodyPr/>
                    <a:lstStyle/>
                    <a:p>
                      <a:pPr algn="l" fontAlgn="ctr">
                        <a:buFont typeface="Wingdings" pitchFamily="2" charset="2"/>
                        <a:buNone/>
                      </a:pPr>
                      <a:r>
                        <a:rPr lang="en-US" sz="1200" b="0" i="0" u="sng" strike="noStrike" dirty="0">
                          <a:solidFill>
                            <a:schemeClr val="tx1"/>
                          </a:solidFill>
                          <a:latin typeface="微软雅黑" pitchFamily="34" charset="-122"/>
                          <a:ea typeface="微软雅黑" pitchFamily="34" charset="-122"/>
                          <a:hlinkClick r:id="rId7"/>
                        </a:rPr>
                        <a:t>3: Biomedical and Biotechnology Engineering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extLst>
                  <a:ext uri="{0D108BD9-81ED-4DB2-BD59-A6C34878D82A}">
                    <a16:rowId xmlns:a16="http://schemas.microsoft.com/office/drawing/2014/main" val="10003"/>
                  </a:ext>
                </a:extLst>
              </a:tr>
              <a:tr h="252202">
                <a:tc>
                  <a:txBody>
                    <a:bodyPr/>
                    <a:lstStyle/>
                    <a:p>
                      <a:pPr algn="l" fontAlgn="ctr">
                        <a:buFont typeface="Wingdings" pitchFamily="2" charset="2"/>
                        <a:buNone/>
                      </a:pPr>
                      <a:r>
                        <a:rPr lang="en-US" sz="1200" b="0" i="0" u="sng" strike="noStrike" dirty="0" smtClean="0">
                          <a:solidFill>
                            <a:schemeClr val="tx1"/>
                          </a:solidFill>
                          <a:latin typeface="微软雅黑" pitchFamily="34" charset="-122"/>
                          <a:ea typeface="微软雅黑" pitchFamily="34" charset="-122"/>
                          <a:hlinkClick r:id="rId8"/>
                        </a:rPr>
                        <a:t>4: </a:t>
                      </a:r>
                      <a:r>
                        <a:rPr lang="en-US" sz="1200" b="0" i="0" u="sng" strike="noStrike" dirty="0">
                          <a:solidFill>
                            <a:schemeClr val="tx1"/>
                          </a:solidFill>
                          <a:latin typeface="微软雅黑" pitchFamily="34" charset="-122"/>
                          <a:ea typeface="微软雅黑" pitchFamily="34" charset="-122"/>
                          <a:hlinkClick r:id="rId8"/>
                        </a:rPr>
                        <a:t>Dynamics, Vibration, and Control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extLst>
                  <a:ext uri="{0D108BD9-81ED-4DB2-BD59-A6C34878D82A}">
                    <a16:rowId xmlns:a16="http://schemas.microsoft.com/office/drawing/2014/main" val="10004"/>
                  </a:ext>
                </a:extLst>
              </a:tr>
              <a:tr h="252202">
                <a:tc>
                  <a:txBody>
                    <a:bodyPr/>
                    <a:lstStyle/>
                    <a:p>
                      <a:pPr algn="l" fontAlgn="ctr">
                        <a:buFont typeface="Wingdings" pitchFamily="2" charset="2"/>
                        <a:buNone/>
                      </a:pPr>
                      <a:r>
                        <a:rPr lang="en-US" sz="1200" b="0" i="0" u="sng" strike="noStrike" dirty="0">
                          <a:solidFill>
                            <a:schemeClr val="tx1"/>
                          </a:solidFill>
                          <a:latin typeface="微软雅黑" pitchFamily="34" charset="-122"/>
                          <a:ea typeface="微软雅黑" pitchFamily="34" charset="-122"/>
                          <a:hlinkClick r:id="rId9"/>
                        </a:rPr>
                        <a:t>5: Education and Globalization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extLst>
                  <a:ext uri="{0D108BD9-81ED-4DB2-BD59-A6C34878D82A}">
                    <a16:rowId xmlns:a16="http://schemas.microsoft.com/office/drawing/2014/main" val="10005"/>
                  </a:ext>
                </a:extLst>
              </a:tr>
              <a:tr h="252202">
                <a:tc>
                  <a:txBody>
                    <a:bodyPr/>
                    <a:lstStyle/>
                    <a:p>
                      <a:pPr algn="l" fontAlgn="ctr">
                        <a:buFont typeface="Wingdings" pitchFamily="2" charset="2"/>
                        <a:buNone/>
                      </a:pPr>
                      <a:r>
                        <a:rPr lang="en-US" sz="1200" b="0" i="0" u="sng" strike="noStrike" dirty="0" smtClean="0">
                          <a:solidFill>
                            <a:schemeClr val="tx1"/>
                          </a:solidFill>
                          <a:latin typeface="微软雅黑" pitchFamily="34" charset="-122"/>
                          <a:ea typeface="微软雅黑" pitchFamily="34" charset="-122"/>
                          <a:hlinkClick r:id="rId10"/>
                        </a:rPr>
                        <a:t>6: </a:t>
                      </a:r>
                      <a:r>
                        <a:rPr lang="en-US" sz="1200" b="0" i="0" u="sng" strike="noStrike" dirty="0">
                          <a:solidFill>
                            <a:schemeClr val="tx1"/>
                          </a:solidFill>
                          <a:latin typeface="微软雅黑" pitchFamily="34" charset="-122"/>
                          <a:ea typeface="微软雅黑" pitchFamily="34" charset="-122"/>
                          <a:hlinkClick r:id="rId10"/>
                        </a:rPr>
                        <a:t>Energy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extLst>
                  <a:ext uri="{0D108BD9-81ED-4DB2-BD59-A6C34878D82A}">
                    <a16:rowId xmlns:a16="http://schemas.microsoft.com/office/drawing/2014/main" val="10006"/>
                  </a:ext>
                </a:extLst>
              </a:tr>
              <a:tr h="252202">
                <a:tc>
                  <a:txBody>
                    <a:bodyPr/>
                    <a:lstStyle/>
                    <a:p>
                      <a:pPr algn="l" fontAlgn="ctr">
                        <a:buFont typeface="Wingdings" pitchFamily="2" charset="2"/>
                        <a:buNone/>
                      </a:pPr>
                      <a:r>
                        <a:rPr lang="en-US" sz="1200" b="0" i="0" u="sng" strike="noStrike">
                          <a:solidFill>
                            <a:schemeClr val="tx1"/>
                          </a:solidFill>
                          <a:latin typeface="微软雅黑" pitchFamily="34" charset="-122"/>
                          <a:ea typeface="微软雅黑" pitchFamily="34" charset="-122"/>
                          <a:hlinkClick r:id="rId11"/>
                        </a:rPr>
                        <a:t>7: Fluids Engineering </a:t>
                      </a:r>
                      <a:endParaRPr lang="en-US" sz="1200" b="0" i="0" u="sng" strike="noStrike">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extLst>
                  <a:ext uri="{0D108BD9-81ED-4DB2-BD59-A6C34878D82A}">
                    <a16:rowId xmlns:a16="http://schemas.microsoft.com/office/drawing/2014/main" val="10007"/>
                  </a:ext>
                </a:extLst>
              </a:tr>
              <a:tr h="252202">
                <a:tc>
                  <a:txBody>
                    <a:bodyPr/>
                    <a:lstStyle/>
                    <a:p>
                      <a:pPr algn="l" fontAlgn="ctr">
                        <a:buFont typeface="Wingdings" pitchFamily="2" charset="2"/>
                        <a:buNone/>
                      </a:pPr>
                      <a:r>
                        <a:rPr lang="en-US" sz="1200" b="0" i="0" u="sng" strike="noStrike" dirty="0">
                          <a:solidFill>
                            <a:schemeClr val="tx1"/>
                          </a:solidFill>
                          <a:latin typeface="微软雅黑" pitchFamily="34" charset="-122"/>
                          <a:ea typeface="微软雅黑" pitchFamily="34" charset="-122"/>
                          <a:hlinkClick r:id="rId12"/>
                        </a:rPr>
                        <a:t>8: Heat Transfer and Thermal Engineering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extLst>
                  <a:ext uri="{0D108BD9-81ED-4DB2-BD59-A6C34878D82A}">
                    <a16:rowId xmlns:a16="http://schemas.microsoft.com/office/drawing/2014/main" val="10008"/>
                  </a:ext>
                </a:extLst>
              </a:tr>
              <a:tr h="252202">
                <a:tc>
                  <a:txBody>
                    <a:bodyPr/>
                    <a:lstStyle/>
                    <a:p>
                      <a:pPr algn="l" fontAlgn="ctr">
                        <a:buFont typeface="Wingdings" pitchFamily="2" charset="2"/>
                        <a:buNone/>
                      </a:pPr>
                      <a:r>
                        <a:rPr lang="en-US" sz="1200" b="0" i="0" u="sng" strike="noStrike" dirty="0">
                          <a:solidFill>
                            <a:schemeClr val="tx1"/>
                          </a:solidFill>
                          <a:latin typeface="微软雅黑" pitchFamily="34" charset="-122"/>
                          <a:ea typeface="微软雅黑" pitchFamily="34" charset="-122"/>
                          <a:hlinkClick r:id="rId13"/>
                        </a:rPr>
                        <a:t>9: Mechanics of Solids, Structures and Fluids; NDE, Diagnosis, and Prognosis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extLst>
                  <a:ext uri="{0D108BD9-81ED-4DB2-BD59-A6C34878D82A}">
                    <a16:rowId xmlns:a16="http://schemas.microsoft.com/office/drawing/2014/main" val="10009"/>
                  </a:ext>
                </a:extLst>
              </a:tr>
              <a:tr h="252202">
                <a:tc>
                  <a:txBody>
                    <a:bodyPr/>
                    <a:lstStyle/>
                    <a:p>
                      <a:pPr algn="l" fontAlgn="ctr">
                        <a:buFont typeface="Wingdings" pitchFamily="2" charset="2"/>
                        <a:buNone/>
                      </a:pPr>
                      <a:r>
                        <a:rPr lang="en-US" sz="1200" b="0" i="0" u="sng" strike="noStrike" dirty="0">
                          <a:solidFill>
                            <a:schemeClr val="tx1"/>
                          </a:solidFill>
                          <a:latin typeface="微软雅黑" pitchFamily="34" charset="-122"/>
                          <a:ea typeface="微软雅黑" pitchFamily="34" charset="-122"/>
                          <a:hlinkClick r:id="rId14"/>
                        </a:rPr>
                        <a:t>10: Micro- and </a:t>
                      </a:r>
                      <a:r>
                        <a:rPr lang="en-US" sz="1200" b="0" i="0" u="sng" strike="noStrike" dirty="0" err="1">
                          <a:solidFill>
                            <a:schemeClr val="tx1"/>
                          </a:solidFill>
                          <a:latin typeface="微软雅黑" pitchFamily="34" charset="-122"/>
                          <a:ea typeface="微软雅黑" pitchFamily="34" charset="-122"/>
                          <a:hlinkClick r:id="rId14"/>
                        </a:rPr>
                        <a:t>Nano</a:t>
                      </a:r>
                      <a:r>
                        <a:rPr lang="en-US" sz="1200" b="0" i="0" u="sng" strike="noStrike" dirty="0">
                          <a:solidFill>
                            <a:schemeClr val="tx1"/>
                          </a:solidFill>
                          <a:latin typeface="微软雅黑" pitchFamily="34" charset="-122"/>
                          <a:ea typeface="微软雅黑" pitchFamily="34" charset="-122"/>
                          <a:hlinkClick r:id="rId14"/>
                        </a:rPr>
                        <a:t>-Systems Engineering and Packaging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extLst>
                  <a:ext uri="{0D108BD9-81ED-4DB2-BD59-A6C34878D82A}">
                    <a16:rowId xmlns:a16="http://schemas.microsoft.com/office/drawing/2014/main" val="10010"/>
                  </a:ext>
                </a:extLst>
              </a:tr>
              <a:tr h="252202">
                <a:tc>
                  <a:txBody>
                    <a:bodyPr/>
                    <a:lstStyle/>
                    <a:p>
                      <a:pPr algn="l" fontAlgn="ctr">
                        <a:buFont typeface="Wingdings" pitchFamily="2" charset="2"/>
                        <a:buNone/>
                      </a:pPr>
                      <a:r>
                        <a:rPr lang="en-US" sz="1200" b="0" i="0" u="sng" strike="noStrike" dirty="0">
                          <a:solidFill>
                            <a:schemeClr val="tx1"/>
                          </a:solidFill>
                          <a:latin typeface="微软雅黑" pitchFamily="34" charset="-122"/>
                          <a:ea typeface="微软雅黑" pitchFamily="34" charset="-122"/>
                          <a:hlinkClick r:id="rId15"/>
                        </a:rPr>
                        <a:t>11: Systems, Design, and Complexity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extLst>
                  <a:ext uri="{0D108BD9-81ED-4DB2-BD59-A6C34878D82A}">
                    <a16:rowId xmlns:a16="http://schemas.microsoft.com/office/drawing/2014/main" val="10011"/>
                  </a:ext>
                </a:extLst>
              </a:tr>
              <a:tr h="252202">
                <a:tc>
                  <a:txBody>
                    <a:bodyPr/>
                    <a:lstStyle/>
                    <a:p>
                      <a:pPr algn="l" fontAlgn="ctr">
                        <a:buFont typeface="Wingdings" pitchFamily="2" charset="2"/>
                        <a:buNone/>
                      </a:pPr>
                      <a:r>
                        <a:rPr lang="en-US" sz="1200" b="0" i="0" u="sng" strike="noStrike" dirty="0">
                          <a:solidFill>
                            <a:schemeClr val="tx1"/>
                          </a:solidFill>
                          <a:latin typeface="微软雅黑" pitchFamily="34" charset="-122"/>
                          <a:ea typeface="微软雅黑" pitchFamily="34" charset="-122"/>
                          <a:hlinkClick r:id="rId16"/>
                        </a:rPr>
                        <a:t>12: Transportation Systems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extLst>
                  <a:ext uri="{0D108BD9-81ED-4DB2-BD59-A6C34878D82A}">
                    <a16:rowId xmlns:a16="http://schemas.microsoft.com/office/drawing/2014/main" val="10012"/>
                  </a:ext>
                </a:extLst>
              </a:tr>
              <a:tr h="252202">
                <a:tc>
                  <a:txBody>
                    <a:bodyPr/>
                    <a:lstStyle/>
                    <a:p>
                      <a:pPr algn="l" fontAlgn="ctr">
                        <a:buFont typeface="Wingdings" pitchFamily="2" charset="2"/>
                        <a:buNone/>
                      </a:pPr>
                      <a:r>
                        <a:rPr lang="en-US" sz="1200" b="0" i="0" u="sng" strike="noStrike" dirty="0">
                          <a:solidFill>
                            <a:schemeClr val="tx1"/>
                          </a:solidFill>
                          <a:latin typeface="微软雅黑" pitchFamily="34" charset="-122"/>
                          <a:ea typeface="微软雅黑" pitchFamily="34" charset="-122"/>
                          <a:hlinkClick r:id="rId17"/>
                        </a:rPr>
                        <a:t>13: Acoustics, Vibration, and Wave Propagation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extLst>
                  <a:ext uri="{0D108BD9-81ED-4DB2-BD59-A6C34878D82A}">
                    <a16:rowId xmlns:a16="http://schemas.microsoft.com/office/drawing/2014/main" val="10013"/>
                  </a:ext>
                </a:extLst>
              </a:tr>
              <a:tr h="252202">
                <a:tc>
                  <a:txBody>
                    <a:bodyPr/>
                    <a:lstStyle/>
                    <a:p>
                      <a:pPr algn="l" fontAlgn="ctr">
                        <a:buFont typeface="Wingdings" pitchFamily="2" charset="2"/>
                        <a:buNone/>
                      </a:pPr>
                      <a:r>
                        <a:rPr lang="en-US" sz="1200" b="0" i="0" u="sng" strike="noStrike" dirty="0">
                          <a:solidFill>
                            <a:schemeClr val="tx1"/>
                          </a:solidFill>
                          <a:latin typeface="微软雅黑" pitchFamily="34" charset="-122"/>
                          <a:ea typeface="微软雅黑" pitchFamily="34" charset="-122"/>
                          <a:hlinkClick r:id="rId18"/>
                        </a:rPr>
                        <a:t>14: Emerging Technologies; Materials: Genetics to Structures; Safety Engineering and Risk Analysis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extLst>
                  <a:ext uri="{0D108BD9-81ED-4DB2-BD59-A6C34878D82A}">
                    <a16:rowId xmlns:a16="http://schemas.microsoft.com/office/drawing/2014/main" val="10014"/>
                  </a:ext>
                </a:extLst>
              </a:tr>
            </a:tbl>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2"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Righ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2"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lide(fromRigh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lide(fromRigh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a:hlinkClick r:id="rId3"/>
          </p:cNvPr>
          <p:cNvPicPr>
            <a:picLocks noChangeAspect="1" noChangeArrowheads="1"/>
          </p:cNvPicPr>
          <p:nvPr/>
        </p:nvPicPr>
        <p:blipFill>
          <a:blip r:embed="rId4" cstate="print"/>
          <a:srcRect/>
          <a:stretch>
            <a:fillRect/>
          </a:stretch>
        </p:blipFill>
        <p:spPr bwMode="auto">
          <a:xfrm>
            <a:off x="467544" y="1862524"/>
            <a:ext cx="5757986" cy="864000"/>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sp>
        <p:nvSpPr>
          <p:cNvPr id="19463" name="矩形 12"/>
          <p:cNvSpPr>
            <a:spLocks noChangeArrowheads="1"/>
          </p:cNvSpPr>
          <p:nvPr/>
        </p:nvSpPr>
        <p:spPr bwMode="auto">
          <a:xfrm>
            <a:off x="468312" y="3086958"/>
            <a:ext cx="8208143" cy="3354765"/>
          </a:xfrm>
          <a:prstGeom prst="rect">
            <a:avLst/>
          </a:prstGeom>
          <a:noFill/>
          <a:ln w="9525">
            <a:noFill/>
            <a:miter lim="800000"/>
            <a:headEnd/>
            <a:tailEnd/>
          </a:ln>
        </p:spPr>
        <p:txBody>
          <a:bodyPr wrap="square">
            <a:spAutoFit/>
          </a:bodyPr>
          <a:lstStyle/>
          <a:p>
            <a:pPr marL="342900" indent="-342900"/>
            <a:r>
              <a:rPr lang="en-US" altLang="zh-CN" b="1" dirty="0" smtClean="0">
                <a:latin typeface="微软雅黑" pitchFamily="34" charset="-122"/>
                <a:ea typeface="微软雅黑" pitchFamily="34" charset="-122"/>
              </a:rPr>
              <a:t>JRC</a:t>
            </a:r>
            <a:r>
              <a:rPr lang="zh-CN" altLang="en-US" b="1" dirty="0" smtClean="0">
                <a:latin typeface="微软雅黑" pitchFamily="34" charset="-122"/>
                <a:ea typeface="微软雅黑" pitchFamily="34" charset="-122"/>
              </a:rPr>
              <a:t>会议录分为</a:t>
            </a:r>
            <a:r>
              <a:rPr lang="en-US" altLang="zh-CN" b="1" dirty="0" smtClean="0">
                <a:latin typeface="微软雅黑" pitchFamily="34" charset="-122"/>
                <a:ea typeface="微软雅黑" pitchFamily="34" charset="-122"/>
              </a:rPr>
              <a:t>11</a:t>
            </a:r>
            <a:r>
              <a:rPr lang="zh-CN" altLang="en-US" b="1" dirty="0" smtClean="0">
                <a:latin typeface="微软雅黑" pitchFamily="34" charset="-122"/>
                <a:ea typeface="微软雅黑" pitchFamily="34" charset="-122"/>
              </a:rPr>
              <a:t>个栏目</a:t>
            </a:r>
            <a:endParaRPr lang="en-US" altLang="zh-CN" b="1" dirty="0" smtClean="0">
              <a:latin typeface="微软雅黑" pitchFamily="34" charset="-122"/>
              <a:ea typeface="微软雅黑" pitchFamily="34" charset="-122"/>
            </a:endParaRPr>
          </a:p>
          <a:p>
            <a:pPr marL="342900" indent="-342900"/>
            <a:endParaRPr lang="en-US" altLang="zh-CN" b="1" dirty="0" smtClean="0">
              <a:latin typeface="微软雅黑" pitchFamily="34" charset="-122"/>
              <a:ea typeface="微软雅黑" pitchFamily="34" charset="-122"/>
            </a:endParaRPr>
          </a:p>
          <a:p>
            <a:pPr marL="342900" indent="-342900">
              <a:buFont typeface="Calibri" pitchFamily="34" charset="0"/>
              <a:buAutoNum type="arabicPeriod"/>
            </a:pPr>
            <a:r>
              <a:rPr lang="en-US" altLang="zh-CN" sz="1600" dirty="0" smtClean="0">
                <a:latin typeface="微软雅黑" pitchFamily="34" charset="-122"/>
                <a:ea typeface="微软雅黑" pitchFamily="34" charset="-122"/>
              </a:rPr>
              <a:t>Railroad </a:t>
            </a:r>
            <a:r>
              <a:rPr lang="en-US" altLang="zh-CN" sz="1600" dirty="0">
                <a:latin typeface="微软雅黑" pitchFamily="34" charset="-122"/>
                <a:ea typeface="微软雅黑" pitchFamily="34" charset="-122"/>
              </a:rPr>
              <a:t>Infrastructure </a:t>
            </a:r>
            <a:r>
              <a:rPr lang="en-US" altLang="zh-CN" sz="1600" dirty="0" smtClean="0">
                <a:latin typeface="微软雅黑" pitchFamily="34" charset="-122"/>
                <a:ea typeface="微软雅黑" pitchFamily="34" charset="-122"/>
              </a:rPr>
              <a:t>Engineering		</a:t>
            </a:r>
            <a:r>
              <a:rPr lang="zh-CN" altLang="en-US" sz="1600" dirty="0" smtClean="0">
                <a:latin typeface="微软雅黑" pitchFamily="34" charset="-122"/>
                <a:ea typeface="微软雅黑" pitchFamily="34" charset="-122"/>
              </a:rPr>
              <a:t>轨道基建工程</a:t>
            </a:r>
            <a:endParaRPr lang="en-US" altLang="zh-CN" sz="1600" dirty="0">
              <a:latin typeface="微软雅黑" pitchFamily="34" charset="-122"/>
              <a:ea typeface="微软雅黑" pitchFamily="34" charset="-122"/>
            </a:endParaRPr>
          </a:p>
          <a:p>
            <a:pPr marL="342900" indent="-342900">
              <a:buFont typeface="Calibri" pitchFamily="34" charset="0"/>
              <a:buAutoNum type="arabicPeriod"/>
            </a:pPr>
            <a:r>
              <a:rPr lang="en-US" altLang="zh-CN" sz="1600" dirty="0">
                <a:latin typeface="微软雅黑" pitchFamily="34" charset="-122"/>
                <a:ea typeface="微软雅黑" pitchFamily="34" charset="-122"/>
              </a:rPr>
              <a:t>Rail </a:t>
            </a:r>
            <a:r>
              <a:rPr lang="en-US" altLang="zh-CN" sz="1600" dirty="0" smtClean="0">
                <a:latin typeface="微软雅黑" pitchFamily="34" charset="-122"/>
                <a:ea typeface="微软雅黑" pitchFamily="34" charset="-122"/>
              </a:rPr>
              <a:t>Equipment Engineering			</a:t>
            </a:r>
            <a:r>
              <a:rPr lang="zh-CN" altLang="en-US" sz="1600" dirty="0" smtClean="0">
                <a:latin typeface="微软雅黑" pitchFamily="34" charset="-122"/>
                <a:ea typeface="微软雅黑" pitchFamily="34" charset="-122"/>
              </a:rPr>
              <a:t>铁轨设备工程</a:t>
            </a:r>
            <a:endParaRPr lang="en-US" altLang="zh-CN" sz="1600" dirty="0">
              <a:latin typeface="微软雅黑" pitchFamily="34" charset="-122"/>
              <a:ea typeface="微软雅黑" pitchFamily="34" charset="-122"/>
            </a:endParaRPr>
          </a:p>
          <a:p>
            <a:pPr marL="342900" indent="-342900">
              <a:buFont typeface="Calibri" pitchFamily="34" charset="0"/>
              <a:buAutoNum type="arabicPeriod"/>
            </a:pPr>
            <a:r>
              <a:rPr lang="en-US" altLang="zh-CN" sz="1600" dirty="0">
                <a:latin typeface="微软雅黑" pitchFamily="34" charset="-122"/>
                <a:ea typeface="微软雅黑" pitchFamily="34" charset="-122"/>
              </a:rPr>
              <a:t>Signal and Train Control </a:t>
            </a:r>
            <a:r>
              <a:rPr lang="en-US" altLang="zh-CN" sz="1600" dirty="0" smtClean="0">
                <a:latin typeface="微软雅黑" pitchFamily="34" charset="-122"/>
                <a:ea typeface="微软雅黑" pitchFamily="34" charset="-122"/>
              </a:rPr>
              <a:t>Engineering		</a:t>
            </a:r>
            <a:r>
              <a:rPr lang="zh-CN" altLang="en-US" sz="1600" dirty="0" smtClean="0">
                <a:latin typeface="微软雅黑" pitchFamily="34" charset="-122"/>
                <a:ea typeface="微软雅黑" pitchFamily="34" charset="-122"/>
              </a:rPr>
              <a:t>信号和列车控制工程</a:t>
            </a:r>
            <a:endParaRPr lang="en-US" altLang="zh-CN" sz="1600" dirty="0">
              <a:latin typeface="微软雅黑" pitchFamily="34" charset="-122"/>
              <a:ea typeface="微软雅黑" pitchFamily="34" charset="-122"/>
            </a:endParaRPr>
          </a:p>
          <a:p>
            <a:pPr marL="342900" indent="-342900">
              <a:buFont typeface="Calibri" pitchFamily="34" charset="0"/>
              <a:buAutoNum type="arabicPeriod"/>
            </a:pPr>
            <a:r>
              <a:rPr lang="en-US" altLang="zh-CN" sz="1600" dirty="0">
                <a:latin typeface="微软雅黑" pitchFamily="34" charset="-122"/>
                <a:ea typeface="微软雅黑" pitchFamily="34" charset="-122"/>
              </a:rPr>
              <a:t>Service Quality and Operations </a:t>
            </a:r>
            <a:r>
              <a:rPr lang="en-US" altLang="zh-CN" sz="1600" dirty="0" smtClean="0">
                <a:latin typeface="微软雅黑" pitchFamily="34" charset="-122"/>
                <a:ea typeface="微软雅黑" pitchFamily="34" charset="-122"/>
              </a:rPr>
              <a:t>Research		</a:t>
            </a:r>
            <a:r>
              <a:rPr lang="zh-CN" altLang="en-US" sz="1600" dirty="0" smtClean="0">
                <a:latin typeface="微软雅黑" pitchFamily="34" charset="-122"/>
                <a:ea typeface="微软雅黑" pitchFamily="34" charset="-122"/>
              </a:rPr>
              <a:t>服务质量和运营</a:t>
            </a:r>
            <a:endParaRPr lang="en-US" altLang="zh-CN" sz="1600" dirty="0">
              <a:latin typeface="微软雅黑" pitchFamily="34" charset="-122"/>
              <a:ea typeface="微软雅黑" pitchFamily="34" charset="-122"/>
            </a:endParaRPr>
          </a:p>
          <a:p>
            <a:pPr marL="342900" indent="-342900">
              <a:buFont typeface="Calibri" pitchFamily="34" charset="0"/>
              <a:buAutoNum type="arabicPeriod"/>
            </a:pPr>
            <a:r>
              <a:rPr lang="en-US" altLang="zh-CN" sz="1600" dirty="0">
                <a:latin typeface="微软雅黑" pitchFamily="34" charset="-122"/>
                <a:ea typeface="微软雅黑" pitchFamily="34" charset="-122"/>
              </a:rPr>
              <a:t>Planning and </a:t>
            </a:r>
            <a:r>
              <a:rPr lang="en-US" altLang="zh-CN" sz="1600" dirty="0" smtClean="0">
                <a:latin typeface="微软雅黑" pitchFamily="34" charset="-122"/>
                <a:ea typeface="微软雅黑" pitchFamily="34" charset="-122"/>
              </a:rPr>
              <a:t>Development			</a:t>
            </a:r>
            <a:r>
              <a:rPr lang="zh-CN" altLang="en-US" sz="1600" dirty="0" smtClean="0">
                <a:latin typeface="微软雅黑" pitchFamily="34" charset="-122"/>
                <a:ea typeface="微软雅黑" pitchFamily="34" charset="-122"/>
              </a:rPr>
              <a:t>路线规划和发展</a:t>
            </a:r>
            <a:endParaRPr lang="en-US" altLang="zh-CN" sz="1600" dirty="0">
              <a:latin typeface="微软雅黑" pitchFamily="34" charset="-122"/>
              <a:ea typeface="微软雅黑" pitchFamily="34" charset="-122"/>
            </a:endParaRPr>
          </a:p>
          <a:p>
            <a:pPr marL="342900" indent="-342900">
              <a:buFont typeface="Calibri" pitchFamily="34" charset="0"/>
              <a:buAutoNum type="arabicPeriod"/>
            </a:pPr>
            <a:r>
              <a:rPr lang="en-US" altLang="zh-CN" sz="1600" dirty="0">
                <a:latin typeface="微软雅黑" pitchFamily="34" charset="-122"/>
                <a:ea typeface="微软雅黑" pitchFamily="34" charset="-122"/>
              </a:rPr>
              <a:t>Safety and Security </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安全性和安保</a:t>
            </a:r>
            <a:endParaRPr lang="en-US" altLang="zh-CN" sz="1600" dirty="0">
              <a:latin typeface="微软雅黑" pitchFamily="34" charset="-122"/>
              <a:ea typeface="微软雅黑" pitchFamily="34" charset="-122"/>
            </a:endParaRPr>
          </a:p>
          <a:p>
            <a:pPr marL="342900" indent="-342900">
              <a:buFont typeface="Calibri" pitchFamily="34" charset="0"/>
              <a:buAutoNum type="arabicPeriod"/>
            </a:pPr>
            <a:r>
              <a:rPr lang="en-US" altLang="zh-CN" sz="1600" dirty="0">
                <a:latin typeface="微软雅黑" pitchFamily="34" charset="-122"/>
                <a:ea typeface="微软雅黑" pitchFamily="34" charset="-122"/>
              </a:rPr>
              <a:t>Energy Efficiency and </a:t>
            </a:r>
            <a:r>
              <a:rPr lang="en-US" altLang="zh-CN" sz="1600" dirty="0" smtClean="0">
                <a:latin typeface="微软雅黑" pitchFamily="34" charset="-122"/>
                <a:ea typeface="微软雅黑" pitchFamily="34" charset="-122"/>
              </a:rPr>
              <a:t>Sustainability                             </a:t>
            </a:r>
            <a:r>
              <a:rPr lang="zh-CN" altLang="en-US" sz="1600" dirty="0" smtClean="0">
                <a:latin typeface="微软雅黑" pitchFamily="34" charset="-122"/>
                <a:ea typeface="微软雅黑" pitchFamily="34" charset="-122"/>
              </a:rPr>
              <a:t>能源使用效率和可持续性</a:t>
            </a:r>
            <a:endParaRPr lang="en-US" altLang="zh-CN" sz="1600" dirty="0" smtClean="0">
              <a:latin typeface="微软雅黑" pitchFamily="34" charset="-122"/>
              <a:ea typeface="微软雅黑" pitchFamily="34" charset="-122"/>
            </a:endParaRPr>
          </a:p>
          <a:p>
            <a:pPr marL="342900" indent="-342900">
              <a:buFont typeface="Calibri" pitchFamily="34" charset="0"/>
              <a:buAutoNum type="arabicPeriod"/>
            </a:pPr>
            <a:r>
              <a:rPr lang="en-US" altLang="zh-CN" sz="1600" dirty="0" smtClean="0">
                <a:latin typeface="微软雅黑" pitchFamily="34" charset="-122"/>
                <a:ea typeface="微软雅黑" pitchFamily="34" charset="-122"/>
              </a:rPr>
              <a:t>Urban Passenger Rail Transport 		               </a:t>
            </a:r>
            <a:r>
              <a:rPr lang="zh-CN" altLang="en-US" sz="1600" dirty="0" smtClean="0">
                <a:latin typeface="微软雅黑" pitchFamily="34" charset="-122"/>
                <a:ea typeface="微软雅黑" pitchFamily="34" charset="-122"/>
              </a:rPr>
              <a:t>城市客运铁路运输</a:t>
            </a:r>
            <a:endParaRPr lang="en-US" altLang="zh-CN" sz="1600" dirty="0">
              <a:latin typeface="微软雅黑" pitchFamily="34" charset="-122"/>
              <a:ea typeface="微软雅黑" pitchFamily="34" charset="-122"/>
            </a:endParaRPr>
          </a:p>
          <a:p>
            <a:pPr marL="342900" indent="-342900">
              <a:buFont typeface="Calibri" pitchFamily="34" charset="0"/>
              <a:buAutoNum type="arabicPeriod"/>
            </a:pPr>
            <a:r>
              <a:rPr lang="en-US" altLang="zh-CN" sz="1600" dirty="0" smtClean="0">
                <a:latin typeface="微软雅黑" pitchFamily="34" charset="-122"/>
                <a:ea typeface="微软雅黑" pitchFamily="34" charset="-122"/>
              </a:rPr>
              <a:t>Electrification					</a:t>
            </a:r>
            <a:r>
              <a:rPr lang="zh-CN" altLang="en-US" sz="1600" dirty="0" smtClean="0">
                <a:latin typeface="微软雅黑" pitchFamily="34" charset="-122"/>
                <a:ea typeface="微软雅黑" pitchFamily="34" charset="-122"/>
              </a:rPr>
              <a:t>电气化</a:t>
            </a:r>
            <a:endParaRPr lang="en-US" altLang="zh-CN" sz="1600" dirty="0">
              <a:latin typeface="微软雅黑" pitchFamily="34" charset="-122"/>
              <a:ea typeface="微软雅黑" pitchFamily="34" charset="-122"/>
            </a:endParaRPr>
          </a:p>
          <a:p>
            <a:pPr marL="342900" indent="-342900">
              <a:buFont typeface="Calibri" pitchFamily="34" charset="0"/>
              <a:buAutoNum type="arabicPeriod"/>
            </a:pPr>
            <a:r>
              <a:rPr lang="en-US" altLang="zh-CN" sz="1600" dirty="0">
                <a:latin typeface="微软雅黑" pitchFamily="34" charset="-122"/>
                <a:ea typeface="微软雅黑" pitchFamily="34" charset="-122"/>
              </a:rPr>
              <a:t>Vehicle Track </a:t>
            </a:r>
            <a:r>
              <a:rPr lang="en-US" altLang="zh-CN" sz="1600" dirty="0" smtClean="0">
                <a:latin typeface="微软雅黑" pitchFamily="34" charset="-122"/>
                <a:ea typeface="微软雅黑" pitchFamily="34" charset="-122"/>
              </a:rPr>
              <a:t>Interaction				</a:t>
            </a:r>
            <a:r>
              <a:rPr lang="zh-CN" altLang="en-US" sz="1600" dirty="0" smtClean="0">
                <a:latin typeface="微软雅黑" pitchFamily="34" charset="-122"/>
                <a:ea typeface="微软雅黑" pitchFamily="34" charset="-122"/>
              </a:rPr>
              <a:t>列车与轨道的交互作用</a:t>
            </a:r>
            <a:endParaRPr lang="en-US" altLang="zh-CN" sz="1600" dirty="0" smtClean="0">
              <a:latin typeface="微软雅黑" pitchFamily="34" charset="-122"/>
              <a:ea typeface="微软雅黑" pitchFamily="34" charset="-122"/>
            </a:endParaRPr>
          </a:p>
          <a:p>
            <a:pPr marL="342900" indent="-342900">
              <a:buFont typeface="Calibri" pitchFamily="34" charset="0"/>
              <a:buAutoNum type="arabicPeriod"/>
            </a:pPr>
            <a:r>
              <a:rPr lang="en-US" altLang="zh-CN" sz="1600" dirty="0" smtClean="0">
                <a:latin typeface="微软雅黑" pitchFamily="34" charset="-122"/>
                <a:ea typeface="微软雅黑" pitchFamily="34" charset="-122"/>
              </a:rPr>
              <a:t>Railroad History                                                            </a:t>
            </a:r>
            <a:r>
              <a:rPr lang="zh-CN" altLang="en-US" sz="1600" dirty="0" smtClean="0">
                <a:latin typeface="微软雅黑" pitchFamily="34" charset="-122"/>
                <a:ea typeface="微软雅黑" pitchFamily="34" charset="-122"/>
              </a:rPr>
              <a:t>铁路历史</a:t>
            </a:r>
            <a:endParaRPr lang="zh-CN" altLang="en-US" sz="1600" dirty="0">
              <a:latin typeface="微软雅黑" pitchFamily="34" charset="-122"/>
              <a:ea typeface="微软雅黑" pitchFamily="34" charset="-122"/>
            </a:endParaRPr>
          </a:p>
        </p:txBody>
      </p:sp>
      <p:sp>
        <p:nvSpPr>
          <p:cNvPr id="6" name="五边形 5"/>
          <p:cNvSpPr/>
          <p:nvPr/>
        </p:nvSpPr>
        <p:spPr>
          <a:xfrm flipH="1">
            <a:off x="4932040" y="2438588"/>
            <a:ext cx="3744416" cy="369332"/>
          </a:xfrm>
          <a:prstGeom prst="homePlate">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fontAlgn="auto">
              <a:spcBef>
                <a:spcPts val="600"/>
              </a:spcBef>
              <a:spcAft>
                <a:spcPts val="0"/>
              </a:spcAft>
              <a:defRPr/>
            </a:pPr>
            <a:r>
              <a:rPr lang="zh-CN" altLang="en-US" b="1" dirty="0" smtClean="0">
                <a:ln/>
                <a:solidFill>
                  <a:schemeClr val="bg1"/>
                </a:solidFill>
                <a:latin typeface="微软雅黑" pitchFamily="34" charset="-122"/>
                <a:ea typeface="微软雅黑" pitchFamily="34" charset="-122"/>
              </a:rPr>
              <a:t>点击题图进入</a:t>
            </a:r>
            <a:r>
              <a:rPr lang="en-US" altLang="zh-CN" b="1" dirty="0" smtClean="0">
                <a:ln/>
                <a:solidFill>
                  <a:schemeClr val="bg1"/>
                </a:solidFill>
                <a:latin typeface="微软雅黑" pitchFamily="34" charset="-122"/>
                <a:ea typeface="微软雅黑" pitchFamily="34" charset="-122"/>
              </a:rPr>
              <a:t>JRC</a:t>
            </a:r>
            <a:r>
              <a:rPr lang="zh-CN" altLang="en-US" b="1" dirty="0" smtClean="0">
                <a:ln/>
                <a:solidFill>
                  <a:schemeClr val="bg1"/>
                </a:solidFill>
                <a:latin typeface="微软雅黑" pitchFamily="34" charset="-122"/>
                <a:ea typeface="微软雅黑" pitchFamily="34" charset="-122"/>
              </a:rPr>
              <a:t>会议录目录</a:t>
            </a:r>
            <a:endParaRPr lang="en-US" altLang="zh-CN" b="1" dirty="0">
              <a:ln/>
              <a:solidFill>
                <a:schemeClr val="bg1"/>
              </a:solidFill>
              <a:latin typeface="微软雅黑" pitchFamily="34" charset="-122"/>
              <a:ea typeface="微软雅黑" pitchFamily="34" charset="-122"/>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blinds(horizontal)">
                                      <p:cBhvr>
                                        <p:cTn id="7" dur="500"/>
                                        <p:tgtEl>
                                          <p:spTgt spid="14438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09601" y="2362003"/>
            <a:ext cx="7994847" cy="418925"/>
          </a:xfrm>
          <a:prstGeom prst="rect">
            <a:avLst/>
          </a:prstGeom>
        </p:spPr>
        <p:txBody>
          <a:bodyPr/>
          <a:lstStyle/>
          <a:p>
            <a:pPr>
              <a:spcBef>
                <a:spcPts val="1200"/>
              </a:spcBef>
              <a:buFont typeface="Wingdings" pitchFamily="2" charset="2"/>
              <a:buChar char="p"/>
              <a:defRPr/>
            </a:pPr>
            <a:r>
              <a:rPr lang="zh-CN" altLang="en-US" sz="2000" dirty="0" smtClean="0">
                <a:latin typeface="微软雅黑" pitchFamily="34" charset="-122"/>
                <a:ea typeface="微软雅黑" pitchFamily="34" charset="-122"/>
              </a:rPr>
              <a:t> 详见</a:t>
            </a:r>
            <a:r>
              <a:rPr lang="en-US" altLang="zh-CN" sz="2000" dirty="0" smtClean="0">
                <a:latin typeface="微软雅黑" pitchFamily="34" charset="-122"/>
                <a:ea typeface="微软雅黑" pitchFamily="34" charset="-122"/>
              </a:rPr>
              <a:t>ASME Standards Collection</a:t>
            </a:r>
            <a:r>
              <a:rPr lang="zh-CN" altLang="en-US" sz="2000" dirty="0" smtClean="0">
                <a:latin typeface="微软雅黑" pitchFamily="34" charset="-122"/>
                <a:ea typeface="微软雅黑" pitchFamily="34" charset="-122"/>
              </a:rPr>
              <a:t>使用指南</a:t>
            </a:r>
            <a:endParaRPr lang="en-US" altLang="zh-CN" sz="2000" dirty="0" smtClean="0">
              <a:latin typeface="微软雅黑" pitchFamily="34" charset="-122"/>
              <a:ea typeface="微软雅黑" pitchFamily="34" charset="-122"/>
            </a:endParaRPr>
          </a:p>
          <a:p>
            <a:pPr>
              <a:spcBef>
                <a:spcPts val="1200"/>
              </a:spcBef>
              <a:buFont typeface="Wingdings" pitchFamily="2" charset="2"/>
              <a:buChar char="p"/>
              <a:defRPr/>
            </a:pPr>
            <a:endParaRPr lang="en-US" altLang="zh-CN" sz="2000" dirty="0" smtClean="0">
              <a:latin typeface="微软雅黑" pitchFamily="34" charset="-122"/>
              <a:ea typeface="微软雅黑" pitchFamily="34" charset="-122"/>
            </a:endParaRPr>
          </a:p>
          <a:p>
            <a:pPr>
              <a:spcBef>
                <a:spcPts val="1200"/>
              </a:spcBef>
              <a:buFont typeface="Wingdings" pitchFamily="2" charset="2"/>
              <a:buChar char="p"/>
              <a:defRPr/>
            </a:pPr>
            <a:endParaRPr lang="en-US" altLang="zh-CN" sz="2000" dirty="0" smtClean="0">
              <a:latin typeface="微软雅黑" pitchFamily="34" charset="-122"/>
              <a:ea typeface="微软雅黑" pitchFamily="34" charset="-122"/>
            </a:endParaRPr>
          </a:p>
        </p:txBody>
      </p:sp>
      <p:sp>
        <p:nvSpPr>
          <p:cNvPr id="17412" name="Title 1"/>
          <p:cNvSpPr txBox="1">
            <a:spLocks/>
          </p:cNvSpPr>
          <p:nvPr/>
        </p:nvSpPr>
        <p:spPr bwMode="auto">
          <a:xfrm>
            <a:off x="671513" y="1361877"/>
            <a:ext cx="426052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标准和规范</a:t>
            </a:r>
            <a:endParaRPr lang="en-US" altLang="zh-CN" u="sng" dirty="0">
              <a:solidFill>
                <a:srgbClr val="00B0F0"/>
              </a:solidFill>
              <a:latin typeface="微软雅黑" pitchFamily="34" charset="-122"/>
              <a:ea typeface="微软雅黑" pitchFamily="34" charset="-122"/>
            </a:endParaRPr>
          </a:p>
        </p:txBody>
      </p:sp>
      <p:pic>
        <p:nvPicPr>
          <p:cNvPr id="1026" name="Picture 2"/>
          <p:cNvPicPr>
            <a:picLocks noChangeAspect="1" noChangeArrowheads="1"/>
          </p:cNvPicPr>
          <p:nvPr/>
        </p:nvPicPr>
        <p:blipFill>
          <a:blip r:embed="rId3" cstate="print"/>
          <a:srcRect/>
          <a:stretch>
            <a:fillRect/>
          </a:stretch>
        </p:blipFill>
        <p:spPr bwMode="auto">
          <a:xfrm>
            <a:off x="3635896" y="3789040"/>
            <a:ext cx="2032981" cy="2628000"/>
          </a:xfrm>
          <a:prstGeom prst="rect">
            <a:avLst/>
          </a:prstGeom>
          <a:noFill/>
          <a:ln w="9525">
            <a:noFill/>
            <a:miter lim="800000"/>
            <a:headEnd/>
            <a:tailEnd/>
          </a:ln>
        </p:spPr>
      </p:pic>
      <p:sp>
        <p:nvSpPr>
          <p:cNvPr id="5" name="矩形 4"/>
          <p:cNvSpPr/>
          <p:nvPr/>
        </p:nvSpPr>
        <p:spPr>
          <a:xfrm>
            <a:off x="0" y="2780928"/>
            <a:ext cx="914400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u="sng" dirty="0" smtClean="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asmestandardscollection.org</a:t>
            </a:r>
          </a:p>
          <a:p>
            <a:pPr algn="ctr"/>
            <a:endParaRPr lang="zh-CN" altLang="en-US" sz="2800" dirty="0"/>
          </a:p>
        </p:txBody>
      </p:sp>
      <p:pic>
        <p:nvPicPr>
          <p:cNvPr id="1028" name="Picture 4"/>
          <p:cNvPicPr>
            <a:picLocks noChangeAspect="1" noChangeArrowheads="1"/>
          </p:cNvPicPr>
          <p:nvPr/>
        </p:nvPicPr>
        <p:blipFill>
          <a:blip r:embed="rId4" cstate="print"/>
          <a:srcRect/>
          <a:stretch>
            <a:fillRect/>
          </a:stretch>
        </p:blipFill>
        <p:spPr bwMode="auto">
          <a:xfrm>
            <a:off x="6069459" y="3789040"/>
            <a:ext cx="2030933" cy="262800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1187624" y="3789040"/>
            <a:ext cx="2031959" cy="262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671513" y="1145853"/>
            <a:ext cx="7908925" cy="965200"/>
          </a:xfrm>
          <a:prstGeom prst="rect">
            <a:avLst/>
          </a:prstGeom>
          <a:noFill/>
          <a:ln w="9525">
            <a:noFill/>
            <a:miter lim="800000"/>
            <a:headEnd/>
            <a:tailEnd/>
          </a:ln>
        </p:spPr>
        <p:txBody>
          <a:bodyPr anchor="ctr"/>
          <a:lstStyle/>
          <a:p>
            <a:r>
              <a:rPr lang="en-US" altLang="zh-CN" sz="4400" dirty="0">
                <a:latin typeface="微软雅黑" pitchFamily="34" charset="-122"/>
                <a:ea typeface="微软雅黑" pitchFamily="34" charset="-122"/>
              </a:rPr>
              <a:t>ASME </a:t>
            </a:r>
            <a:r>
              <a:rPr lang="zh-CN" altLang="en-US" sz="4400" dirty="0" smtClean="0">
                <a:latin typeface="微软雅黑" pitchFamily="34" charset="-122"/>
                <a:ea typeface="微软雅黑" pitchFamily="34" charset="-122"/>
              </a:rPr>
              <a:t>数据库平台使用</a:t>
            </a:r>
            <a:endParaRPr lang="en-US" altLang="zh-CN" sz="4400" dirty="0">
              <a:latin typeface="微软雅黑" pitchFamily="34" charset="-122"/>
              <a:ea typeface="微软雅黑" pitchFamily="34" charset="-122"/>
            </a:endParaRPr>
          </a:p>
        </p:txBody>
      </p:sp>
      <p:sp>
        <p:nvSpPr>
          <p:cNvPr id="18435" name="Content Placeholder 2"/>
          <p:cNvSpPr txBox="1">
            <a:spLocks/>
          </p:cNvSpPr>
          <p:nvPr/>
        </p:nvSpPr>
        <p:spPr bwMode="auto">
          <a:xfrm>
            <a:off x="683568" y="2229098"/>
            <a:ext cx="7661275" cy="2496046"/>
          </a:xfrm>
          <a:prstGeom prst="rect">
            <a:avLst/>
          </a:prstGeom>
          <a:noFill/>
          <a:ln w="9525">
            <a:noFill/>
            <a:miter lim="800000"/>
            <a:headEnd/>
            <a:tailEnd/>
          </a:ln>
        </p:spPr>
        <p:txBody>
          <a:bodyPr/>
          <a:lstStyle/>
          <a:p>
            <a:pPr>
              <a:spcAft>
                <a:spcPts val="600"/>
              </a:spcAft>
            </a:pPr>
            <a:r>
              <a:rPr lang="en-US" altLang="zh-CN" sz="2800" b="1" dirty="0" smtClean="0">
                <a:latin typeface="微软雅黑" pitchFamily="34" charset="-122"/>
                <a:ea typeface="微软雅黑" pitchFamily="34" charset="-122"/>
              </a:rPr>
              <a:t>ASME Digital Collection</a:t>
            </a:r>
          </a:p>
          <a:p>
            <a:pPr>
              <a:spcAft>
                <a:spcPts val="600"/>
              </a:spcAft>
            </a:pPr>
            <a:endParaRPr lang="en-US" altLang="zh-CN" sz="2800" dirty="0" smtClean="0">
              <a:latin typeface="微软雅黑" pitchFamily="34" charset="-122"/>
              <a:ea typeface="微软雅黑" pitchFamily="34" charset="-122"/>
            </a:endParaRPr>
          </a:p>
          <a:p>
            <a:pPr>
              <a:spcAft>
                <a:spcPts val="1200"/>
              </a:spcAft>
              <a:buFont typeface="Wingdings" pitchFamily="2" charset="2"/>
              <a:buChar char="ü"/>
            </a:pPr>
            <a:r>
              <a:rPr lang="zh-CN" altLang="en-US" sz="2400" dirty="0" smtClean="0">
                <a:latin typeface="微软雅黑" pitchFamily="34" charset="-122"/>
                <a:ea typeface="微软雅黑" pitchFamily="34" charset="-122"/>
              </a:rPr>
              <a:t> 界面</a:t>
            </a:r>
            <a:r>
              <a:rPr lang="zh-CN" altLang="en-US" sz="2400" dirty="0">
                <a:latin typeface="微软雅黑" pitchFamily="34" charset="-122"/>
                <a:ea typeface="微软雅黑" pitchFamily="34" charset="-122"/>
              </a:rPr>
              <a:t>更清晰</a:t>
            </a:r>
            <a:endParaRPr lang="en-US" altLang="zh-CN" sz="2400" dirty="0">
              <a:latin typeface="微软雅黑" pitchFamily="34" charset="-122"/>
              <a:ea typeface="微软雅黑" pitchFamily="34" charset="-122"/>
            </a:endParaRPr>
          </a:p>
          <a:p>
            <a:pPr>
              <a:spcAft>
                <a:spcPts val="1200"/>
              </a:spcAft>
              <a:buFont typeface="Wingdings" pitchFamily="2" charset="2"/>
              <a:buChar char="ü"/>
            </a:pPr>
            <a:r>
              <a:rPr lang="zh-CN" altLang="en-US" sz="2400" dirty="0" smtClean="0">
                <a:latin typeface="微软雅黑" pitchFamily="34" charset="-122"/>
                <a:ea typeface="微软雅黑" pitchFamily="34" charset="-122"/>
              </a:rPr>
              <a:t> 检索</a:t>
            </a:r>
            <a:r>
              <a:rPr lang="zh-CN" altLang="en-US" sz="2400" dirty="0">
                <a:latin typeface="微软雅黑" pitchFamily="34" charset="-122"/>
                <a:ea typeface="微软雅黑" pitchFamily="34" charset="-122"/>
              </a:rPr>
              <a:t>方式多样化</a:t>
            </a:r>
            <a:endParaRPr lang="en-US" altLang="zh-CN" sz="2400" dirty="0">
              <a:latin typeface="微软雅黑" pitchFamily="34" charset="-122"/>
              <a:ea typeface="微软雅黑" pitchFamily="34" charset="-122"/>
            </a:endParaRPr>
          </a:p>
          <a:p>
            <a:pPr>
              <a:spcAft>
                <a:spcPts val="1200"/>
              </a:spcAft>
              <a:buFont typeface="Wingdings" pitchFamily="2" charset="2"/>
              <a:buChar char="ü"/>
            </a:pPr>
            <a:r>
              <a:rPr lang="zh-CN" altLang="en-US" sz="2400" dirty="0" smtClean="0">
                <a:latin typeface="微软雅黑" pitchFamily="34" charset="-122"/>
                <a:ea typeface="微软雅黑" pitchFamily="34" charset="-122"/>
              </a:rPr>
              <a:t> 便于用户收藏管理</a:t>
            </a:r>
            <a:endParaRPr lang="zh-CN" altLang="en-US" sz="2400" dirty="0">
              <a:latin typeface="微软雅黑" pitchFamily="34" charset="-122"/>
              <a:ea typeface="微软雅黑" pitchFamily="34" charset="-122"/>
            </a:endParaRPr>
          </a:p>
        </p:txBody>
      </p:sp>
      <p:pic>
        <p:nvPicPr>
          <p:cNvPr id="6" name="Picture 2"/>
          <p:cNvPicPr>
            <a:picLocks noChangeAspect="1" noChangeArrowheads="1"/>
          </p:cNvPicPr>
          <p:nvPr/>
        </p:nvPicPr>
        <p:blipFill>
          <a:blip r:embed="rId3" cstate="print"/>
          <a:stretch>
            <a:fillRect/>
          </a:stretch>
        </p:blipFill>
        <p:spPr bwMode="auto">
          <a:xfrm>
            <a:off x="4143372" y="3000372"/>
            <a:ext cx="4435650" cy="3071834"/>
          </a:xfrm>
          <a:prstGeom prst="roundRect">
            <a:avLst>
              <a:gd name="adj" fmla="val 8594"/>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txBox="1">
            <a:spLocks/>
          </p:cNvSpPr>
          <p:nvPr/>
        </p:nvSpPr>
        <p:spPr bwMode="auto">
          <a:xfrm>
            <a:off x="765746" y="1484784"/>
            <a:ext cx="7694686" cy="1917700"/>
          </a:xfrm>
          <a:prstGeom prst="rect">
            <a:avLst/>
          </a:prstGeom>
          <a:noFill/>
          <a:ln w="9525">
            <a:noFill/>
            <a:miter lim="800000"/>
            <a:headEnd/>
            <a:tailEnd/>
          </a:ln>
        </p:spPr>
        <p:txBody>
          <a:bodyPr/>
          <a:lstStyle/>
          <a:p>
            <a:pPr>
              <a:spcBef>
                <a:spcPts val="1200"/>
              </a:spcBef>
              <a:buFont typeface="Wingdings" pitchFamily="2" charset="2"/>
              <a:buChar char="p"/>
            </a:pPr>
            <a:r>
              <a:rPr lang="en-US" altLang="zh-CN" sz="2000" dirty="0" smtClean="0">
                <a:latin typeface="微软雅黑" pitchFamily="34" charset="-122"/>
                <a:ea typeface="微软雅黑" pitchFamily="34" charset="-122"/>
              </a:rPr>
              <a:t> 2013</a:t>
            </a:r>
            <a:r>
              <a:rPr lang="zh-CN" altLang="en-US" sz="2000" dirty="0" smtClean="0">
                <a:latin typeface="微软雅黑" pitchFamily="34" charset="-122"/>
                <a:ea typeface="微软雅黑" pitchFamily="34" charset="-122"/>
              </a:rPr>
              <a:t>年起，</a:t>
            </a:r>
            <a:r>
              <a:rPr lang="en-US" altLang="zh-CN" sz="2000" dirty="0" smtClean="0">
                <a:latin typeface="微软雅黑" pitchFamily="34" charset="-122"/>
                <a:ea typeface="微软雅黑" pitchFamily="34" charset="-122"/>
              </a:rPr>
              <a:t>ASME </a:t>
            </a:r>
            <a:r>
              <a:rPr lang="zh-CN" altLang="en-US" sz="2000" dirty="0" smtClean="0">
                <a:latin typeface="微软雅黑" pitchFamily="34" charset="-122"/>
                <a:ea typeface="微软雅黑" pitchFamily="34" charset="-122"/>
              </a:rPr>
              <a:t>平台</a:t>
            </a:r>
            <a:r>
              <a:rPr lang="zh-CN" altLang="en-US" sz="2000" dirty="0">
                <a:latin typeface="微软雅黑" pitchFamily="34" charset="-122"/>
                <a:ea typeface="微软雅黑" pitchFamily="34" charset="-122"/>
              </a:rPr>
              <a:t>移至</a:t>
            </a:r>
            <a:r>
              <a:rPr lang="en-US" altLang="zh-CN" sz="2000" dirty="0">
                <a:latin typeface="微软雅黑" pitchFamily="34" charset="-122"/>
                <a:ea typeface="微软雅黑" pitchFamily="34" charset="-122"/>
                <a:hlinkClick r:id="rId3"/>
              </a:rPr>
              <a:t>http://asmedigitalcollection.asme.org</a:t>
            </a:r>
            <a:endParaRPr lang="en-US" altLang="zh-CN" sz="2000" dirty="0">
              <a:latin typeface="微软雅黑" pitchFamily="34" charset="-122"/>
              <a:ea typeface="微软雅黑" pitchFamily="34" charset="-122"/>
            </a:endParaRPr>
          </a:p>
          <a:p>
            <a:pPr>
              <a:spcBef>
                <a:spcPts val="1200"/>
              </a:spcBef>
              <a:buFont typeface="Wingdings" pitchFamily="2" charset="2"/>
              <a:buChar char="p"/>
            </a:pPr>
            <a:r>
              <a:rPr lang="zh-CN" altLang="en-US" sz="2000" dirty="0" smtClean="0">
                <a:latin typeface="微软雅黑" pitchFamily="34" charset="-122"/>
                <a:ea typeface="微软雅黑" pitchFamily="34" charset="-122"/>
              </a:rPr>
              <a:t> 新</a:t>
            </a:r>
            <a:r>
              <a:rPr lang="zh-CN" altLang="en-US" sz="2000" dirty="0">
                <a:latin typeface="微软雅黑" pitchFamily="34" charset="-122"/>
                <a:ea typeface="微软雅黑" pitchFamily="34" charset="-122"/>
              </a:rPr>
              <a:t>平台保留</a:t>
            </a:r>
            <a:r>
              <a:rPr lang="en-US" altLang="zh-CN" sz="2000" dirty="0">
                <a:latin typeface="微软雅黑" pitchFamily="34" charset="-122"/>
                <a:ea typeface="微软雅黑" pitchFamily="34" charset="-122"/>
              </a:rPr>
              <a:t>ASME </a:t>
            </a:r>
            <a:r>
              <a:rPr lang="zh-CN" altLang="en-US" sz="2000" dirty="0" smtClean="0">
                <a:latin typeface="微软雅黑" pitchFamily="34" charset="-122"/>
                <a:ea typeface="微软雅黑" pitchFamily="34" charset="-122"/>
              </a:rPr>
              <a:t>所有已电子化的出版物，即</a:t>
            </a:r>
            <a:r>
              <a:rPr lang="en-US" altLang="zh-CN" sz="2000" dirty="0" smtClean="0">
                <a:latin typeface="微软雅黑" pitchFamily="34" charset="-122"/>
                <a:ea typeface="微软雅黑" pitchFamily="34" charset="-122"/>
              </a:rPr>
              <a:t>1959</a:t>
            </a:r>
            <a:r>
              <a:rPr lang="zh-CN" altLang="en-US" sz="2000" dirty="0" smtClean="0">
                <a:latin typeface="微软雅黑" pitchFamily="34" charset="-122"/>
                <a:ea typeface="微软雅黑" pitchFamily="34" charset="-122"/>
              </a:rPr>
              <a:t>年后的期刊、</a:t>
            </a:r>
            <a:r>
              <a:rPr lang="en-US" altLang="zh-CN" sz="2000" dirty="0" smtClean="0">
                <a:latin typeface="微软雅黑" pitchFamily="34" charset="-122"/>
                <a:ea typeface="微软雅黑" pitchFamily="34" charset="-122"/>
              </a:rPr>
              <a:t>2000</a:t>
            </a:r>
            <a:r>
              <a:rPr lang="zh-CN" altLang="en-US" sz="2000" dirty="0" smtClean="0">
                <a:latin typeface="微软雅黑" pitchFamily="34" charset="-122"/>
                <a:ea typeface="微软雅黑" pitchFamily="34" charset="-122"/>
              </a:rPr>
              <a:t>年后的会议</a:t>
            </a:r>
            <a:r>
              <a:rPr lang="zh-CN" altLang="en-US" sz="2000" dirty="0">
                <a:latin typeface="微软雅黑" pitchFamily="34" charset="-122"/>
                <a:ea typeface="微软雅黑" pitchFamily="34" charset="-122"/>
              </a:rPr>
              <a:t>录</a:t>
            </a:r>
            <a:r>
              <a:rPr lang="zh-CN" altLang="en-US" sz="2000" dirty="0" smtClean="0">
                <a:latin typeface="微软雅黑" pitchFamily="34" charset="-122"/>
                <a:ea typeface="微软雅黑" pitchFamily="34" charset="-122"/>
              </a:rPr>
              <a:t>和</a:t>
            </a:r>
            <a:r>
              <a:rPr lang="en-US" altLang="zh-CN" sz="2000" dirty="0" smtClean="0">
                <a:latin typeface="微软雅黑" pitchFamily="34" charset="-122"/>
                <a:ea typeface="微软雅黑" pitchFamily="34" charset="-122"/>
              </a:rPr>
              <a:t>1993</a:t>
            </a:r>
            <a:r>
              <a:rPr lang="zh-CN" altLang="en-US" sz="2000" dirty="0" smtClean="0">
                <a:latin typeface="微软雅黑" pitchFamily="34" charset="-122"/>
                <a:ea typeface="微软雅黑" pitchFamily="34" charset="-122"/>
              </a:rPr>
              <a:t>年后的电子书。</a:t>
            </a:r>
            <a:endParaRPr lang="en-US" altLang="zh-CN" sz="2000" dirty="0">
              <a:latin typeface="微软雅黑" pitchFamily="34" charset="-122"/>
              <a:ea typeface="微软雅黑" pitchFamily="34" charset="-122"/>
            </a:endParaRPr>
          </a:p>
          <a:p>
            <a:pPr>
              <a:spcBef>
                <a:spcPts val="1200"/>
              </a:spcBef>
              <a:buFont typeface="Wingdings" pitchFamily="2" charset="2"/>
              <a:buChar char="p"/>
            </a:pPr>
            <a:r>
              <a:rPr lang="zh-CN" altLang="en-US" sz="2000" dirty="0" smtClean="0">
                <a:latin typeface="微软雅黑" pitchFamily="34" charset="-122"/>
                <a:ea typeface="微软雅黑" pitchFamily="34" charset="-122"/>
              </a:rPr>
              <a:t> 为</a:t>
            </a:r>
            <a:r>
              <a:rPr lang="zh-CN" altLang="en-US" sz="2000" dirty="0">
                <a:latin typeface="微软雅黑" pitchFamily="34" charset="-122"/>
                <a:ea typeface="微软雅黑" pitchFamily="34" charset="-122"/>
              </a:rPr>
              <a:t>用户提供资源整合度更高的使用体验</a:t>
            </a:r>
            <a:endParaRPr lang="en-US" altLang="zh-CN" sz="2000" dirty="0">
              <a:latin typeface="微软雅黑" pitchFamily="34" charset="-122"/>
              <a:ea typeface="微软雅黑" pitchFamily="34" charset="-122"/>
            </a:endParaRPr>
          </a:p>
          <a:p>
            <a:pPr>
              <a:spcAft>
                <a:spcPts val="600"/>
              </a:spcAft>
              <a:buFont typeface="Wingdings" pitchFamily="2" charset="2"/>
              <a:buChar char="Ø"/>
            </a:pPr>
            <a:endParaRPr lang="en-US" altLang="zh-CN" sz="2000" dirty="0">
              <a:latin typeface="微软雅黑" pitchFamily="34" charset="-122"/>
              <a:ea typeface="微软雅黑" pitchFamily="34" charset="-122"/>
            </a:endParaRPr>
          </a:p>
          <a:p>
            <a:pPr>
              <a:spcAft>
                <a:spcPts val="600"/>
              </a:spcAft>
              <a:buFont typeface="Wingdings" pitchFamily="2" charset="2"/>
              <a:buChar char="Ø"/>
            </a:pPr>
            <a:endParaRPr lang="en-US" altLang="zh-CN" sz="2000" dirty="0">
              <a:latin typeface="微软雅黑" pitchFamily="34" charset="-122"/>
              <a:ea typeface="微软雅黑" pitchFamily="34" charset="-122"/>
            </a:endParaRPr>
          </a:p>
          <a:p>
            <a:pPr>
              <a:spcAft>
                <a:spcPts val="600"/>
              </a:spcAft>
              <a:buFont typeface="Wingdings" pitchFamily="2" charset="2"/>
              <a:buChar char="Ø"/>
            </a:pPr>
            <a:endParaRPr lang="en-US" altLang="zh-CN" sz="2000" dirty="0">
              <a:latin typeface="微软雅黑" pitchFamily="34" charset="-122"/>
              <a:ea typeface="微软雅黑" pitchFamily="34" charset="-122"/>
            </a:endParaRPr>
          </a:p>
          <a:p>
            <a:pPr>
              <a:spcAft>
                <a:spcPts val="600"/>
              </a:spcAft>
            </a:pPr>
            <a:endParaRPr lang="en-US" altLang="zh-CN" sz="2000" dirty="0">
              <a:latin typeface="微软雅黑" pitchFamily="34" charset="-122"/>
              <a:ea typeface="微软雅黑" pitchFamily="34" charset="-122"/>
            </a:endParaRPr>
          </a:p>
          <a:p>
            <a:pPr>
              <a:spcAft>
                <a:spcPts val="600"/>
              </a:spcAft>
            </a:pPr>
            <a:r>
              <a:rPr lang="en-US" altLang="zh-CN" b="1" dirty="0">
                <a:solidFill>
                  <a:srgbClr val="00B0F0"/>
                </a:solidFill>
                <a:latin typeface="微软雅黑" pitchFamily="34" charset="-122"/>
                <a:ea typeface="微软雅黑" pitchFamily="34" charset="-122"/>
              </a:rPr>
              <a:t>※</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新平台一旦开通，旧平台</a:t>
            </a:r>
            <a:r>
              <a:rPr lang="en-US" altLang="zh-CN" dirty="0">
                <a:latin typeface="微软雅黑" pitchFamily="34" charset="-122"/>
                <a:ea typeface="微软雅黑" pitchFamily="34" charset="-122"/>
              </a:rPr>
              <a:t>asmedl.org</a:t>
            </a:r>
            <a:r>
              <a:rPr lang="zh-CN" altLang="en-US" dirty="0">
                <a:latin typeface="微软雅黑" pitchFamily="34" charset="-122"/>
                <a:ea typeface="微软雅黑" pitchFamily="34" charset="-122"/>
              </a:rPr>
              <a:t>以及</a:t>
            </a:r>
            <a:r>
              <a:rPr lang="en-US" altLang="zh-CN" dirty="0" err="1">
                <a:latin typeface="微软雅黑" pitchFamily="34" charset="-122"/>
                <a:ea typeface="微软雅黑" pitchFamily="34" charset="-122"/>
              </a:rPr>
              <a:t>Scitation</a:t>
            </a:r>
            <a:r>
              <a:rPr lang="zh-CN" altLang="en-US" dirty="0">
                <a:latin typeface="微软雅黑" pitchFamily="34" charset="-122"/>
                <a:ea typeface="微软雅黑" pitchFamily="34" charset="-122"/>
              </a:rPr>
              <a:t>上相关内容将</a:t>
            </a:r>
            <a:r>
              <a:rPr lang="zh-CN" altLang="en-US" b="1" dirty="0">
                <a:latin typeface="微软雅黑" pitchFamily="34" charset="-122"/>
                <a:ea typeface="微软雅黑" pitchFamily="34" charset="-122"/>
              </a:rPr>
              <a:t>不再使用</a:t>
            </a:r>
            <a:r>
              <a:rPr lang="zh-CN" altLang="en-US" dirty="0">
                <a:latin typeface="微软雅黑" pitchFamily="34" charset="-122"/>
                <a:ea typeface="微软雅黑" pitchFamily="34" charset="-122"/>
              </a:rPr>
              <a:t>，地址</a:t>
            </a:r>
            <a:r>
              <a:rPr lang="zh-CN" altLang="en-US" b="1" dirty="0">
                <a:latin typeface="微软雅黑" pitchFamily="34" charset="-122"/>
                <a:ea typeface="微软雅黑" pitchFamily="34" charset="-122"/>
              </a:rPr>
              <a:t>自动跳转</a:t>
            </a:r>
            <a:r>
              <a:rPr lang="zh-CN" altLang="en-US" dirty="0">
                <a:latin typeface="微软雅黑" pitchFamily="34" charset="-122"/>
                <a:ea typeface="微软雅黑" pitchFamily="34" charset="-122"/>
              </a:rPr>
              <a:t>。</a:t>
            </a:r>
          </a:p>
        </p:txBody>
      </p:sp>
      <p:pic>
        <p:nvPicPr>
          <p:cNvPr id="19460" name="Picture 2"/>
          <p:cNvPicPr>
            <a:picLocks noChangeAspect="1" noChangeArrowheads="1"/>
          </p:cNvPicPr>
          <p:nvPr/>
        </p:nvPicPr>
        <p:blipFill>
          <a:blip r:embed="rId4" cstate="print"/>
          <a:srcRect/>
          <a:stretch>
            <a:fillRect/>
          </a:stretch>
        </p:blipFill>
        <p:spPr bwMode="auto">
          <a:xfrm>
            <a:off x="3572446" y="5545609"/>
            <a:ext cx="314325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txBox="1">
            <a:spLocks/>
          </p:cNvSpPr>
          <p:nvPr/>
        </p:nvSpPr>
        <p:spPr bwMode="auto">
          <a:xfrm>
            <a:off x="693738" y="1556792"/>
            <a:ext cx="7661275" cy="488950"/>
          </a:xfrm>
          <a:prstGeom prst="rect">
            <a:avLst/>
          </a:prstGeom>
          <a:noFill/>
          <a:ln w="9525">
            <a:noFill/>
            <a:miter lim="800000"/>
            <a:headEnd/>
            <a:tailEnd/>
          </a:ln>
        </p:spPr>
        <p:txBody>
          <a:bodyPr/>
          <a:lstStyle/>
          <a:p>
            <a:pPr>
              <a:spcAft>
                <a:spcPts val="600"/>
              </a:spcAft>
            </a:pPr>
            <a:r>
              <a:rPr lang="zh-CN" altLang="en-US" sz="2400" dirty="0" smtClean="0">
                <a:latin typeface="微软雅黑" pitchFamily="34" charset="-122"/>
                <a:ea typeface="微软雅黑" pitchFamily="34" charset="-122"/>
              </a:rPr>
              <a:t>适用的</a:t>
            </a:r>
            <a:r>
              <a:rPr lang="zh-CN" altLang="en-US" sz="2400" b="1" dirty="0">
                <a:latin typeface="微软雅黑" pitchFamily="34" charset="-122"/>
                <a:ea typeface="微软雅黑" pitchFamily="34" charset="-122"/>
              </a:rPr>
              <a:t>浏览器</a:t>
            </a:r>
          </a:p>
        </p:txBody>
      </p:sp>
      <p:graphicFrame>
        <p:nvGraphicFramePr>
          <p:cNvPr id="5" name="表格 4"/>
          <p:cNvGraphicFramePr>
            <a:graphicFrameLocks noGrp="1"/>
          </p:cNvGraphicFramePr>
          <p:nvPr/>
        </p:nvGraphicFramePr>
        <p:xfrm>
          <a:off x="785813" y="2271167"/>
          <a:ext cx="7929591" cy="2214571"/>
        </p:xfrm>
        <a:graphic>
          <a:graphicData uri="http://schemas.openxmlformats.org/drawingml/2006/table">
            <a:tbl>
              <a:tblPr/>
              <a:tblGrid>
                <a:gridCol w="2225839">
                  <a:extLst>
                    <a:ext uri="{9D8B030D-6E8A-4147-A177-3AD203B41FA5}">
                      <a16:colId xmlns:a16="http://schemas.microsoft.com/office/drawing/2014/main" val="20000"/>
                    </a:ext>
                  </a:extLst>
                </a:gridCol>
                <a:gridCol w="2086749">
                  <a:extLst>
                    <a:ext uri="{9D8B030D-6E8A-4147-A177-3AD203B41FA5}">
                      <a16:colId xmlns:a16="http://schemas.microsoft.com/office/drawing/2014/main" val="20001"/>
                    </a:ext>
                  </a:extLst>
                </a:gridCol>
                <a:gridCol w="3617003">
                  <a:extLst>
                    <a:ext uri="{9D8B030D-6E8A-4147-A177-3AD203B41FA5}">
                      <a16:colId xmlns:a16="http://schemas.microsoft.com/office/drawing/2014/main" val="20002"/>
                    </a:ext>
                  </a:extLst>
                </a:gridCol>
              </a:tblGrid>
              <a:tr h="316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Windows</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AEE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333333"/>
                          </a:solidFill>
                          <a:effectLst/>
                          <a:latin typeface="华文细黑" pitchFamily="2" charset="-122"/>
                          <a:ea typeface="华文细黑" pitchFamily="2" charset="-122"/>
                          <a:cs typeface="Times New Roman" pitchFamily="18" charset="0"/>
                        </a:rPr>
                        <a:t>Mac</a:t>
                      </a:r>
                      <a:endParaRPr kumimoji="0" lang="zh-CN" altLang="zh-CN" sz="1800" b="0" i="0" u="none" strike="noStrike" cap="none" normalizeH="0" baseline="0" smtClean="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AEE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800" b="1" i="0" u="none" strike="noStrike" cap="none" normalizeH="0" baseline="0" smtClean="0">
                          <a:ln>
                            <a:noFill/>
                          </a:ln>
                          <a:solidFill>
                            <a:srgbClr val="333333"/>
                          </a:solidFill>
                          <a:effectLst/>
                          <a:latin typeface="华文细黑" pitchFamily="2" charset="-122"/>
                          <a:ea typeface="华文细黑" pitchFamily="2" charset="-122"/>
                          <a:cs typeface="Helvetica"/>
                        </a:rPr>
                        <a:t>平板电脑或手机</a:t>
                      </a:r>
                      <a:endParaRPr kumimoji="0" lang="zh-CN" sz="1800" b="0" i="0" u="none" strike="noStrike" cap="none" normalizeH="0" baseline="0" smtClean="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AEEF3"/>
                    </a:solidFill>
                  </a:tcPr>
                </a:tc>
                <a:extLst>
                  <a:ext uri="{0D108BD9-81ED-4DB2-BD59-A6C34878D82A}">
                    <a16:rowId xmlns:a16="http://schemas.microsoft.com/office/drawing/2014/main" val="10000"/>
                  </a:ext>
                </a:extLst>
              </a:tr>
              <a:tr h="189820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IE 10 +</a:t>
                      </a:r>
                      <a:endPar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Firefox </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Chrome</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Firefox </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Safari </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rgbClr val="333333"/>
                          </a:solidFill>
                          <a:effectLst/>
                          <a:latin typeface="华文细黑" pitchFamily="2" charset="-122"/>
                          <a:ea typeface="华文细黑" pitchFamily="2" charset="-122"/>
                          <a:cs typeface="Times New Roman" pitchFamily="18" charset="0"/>
                        </a:rPr>
                        <a:t>iPad</a:t>
                      </a:r>
                      <a:r>
                        <a:rPr kumimoji="0" 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a:t>
                      </a: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Safari</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iPod Touch</a:t>
                      </a:r>
                      <a:r>
                        <a:rPr kumimoji="0" 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和</a:t>
                      </a:r>
                      <a:r>
                        <a:rPr kumimoji="0" lang="en-US" altLang="zh-CN" sz="1800" b="0" i="0" u="none" strike="noStrike" cap="none" normalizeH="0" baseline="0" dirty="0" err="1" smtClean="0">
                          <a:ln>
                            <a:noFill/>
                          </a:ln>
                          <a:solidFill>
                            <a:srgbClr val="333333"/>
                          </a:solidFill>
                          <a:effectLst/>
                          <a:latin typeface="华文细黑" pitchFamily="2" charset="-122"/>
                          <a:ea typeface="华文细黑" pitchFamily="2" charset="-122"/>
                          <a:cs typeface="Times New Roman" pitchFamily="18" charset="0"/>
                        </a:rPr>
                        <a:t>iPhone</a:t>
                      </a:r>
                      <a:r>
                        <a:rPr kumimoji="0" 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：最新</a:t>
                      </a:r>
                      <a:r>
                        <a:rPr kumimoji="0" lang="en-US" altLang="zh-CN" sz="1800" b="0" i="0" u="none" strike="noStrike" cap="none" normalizeH="0" baseline="0" dirty="0" err="1" smtClean="0">
                          <a:ln>
                            <a:noFill/>
                          </a:ln>
                          <a:solidFill>
                            <a:srgbClr val="333333"/>
                          </a:solidFill>
                          <a:effectLst/>
                          <a:latin typeface="华文细黑" pitchFamily="2" charset="-122"/>
                          <a:ea typeface="华文细黑" pitchFamily="2" charset="-122"/>
                          <a:cs typeface="Times New Roman" pitchFamily="18" charset="0"/>
                        </a:rPr>
                        <a:t>iOS</a:t>
                      </a:r>
                      <a:r>
                        <a:rPr kumimoji="0" 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系统可浏览</a:t>
                      </a: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mobile</a:t>
                      </a:r>
                      <a:r>
                        <a:rPr kumimoji="0" 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版网站</a:t>
                      </a:r>
                      <a:endParaRPr kumimoji="0" 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Android</a:t>
                      </a:r>
                      <a:r>
                        <a:rPr kumimoji="0" 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系统</a:t>
                      </a:r>
                      <a:r>
                        <a:rPr kumimoji="0" lang="zh-CN" altLang="en-US"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：安卓</a:t>
                      </a: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3.0</a:t>
                      </a:r>
                      <a:r>
                        <a:rPr kumimoji="0" lang="zh-CN" altLang="en-US"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以上的操作系统自带的浏览器</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0497" name="Picture 2"/>
          <p:cNvPicPr>
            <a:picLocks noChangeAspect="1" noChangeArrowheads="1"/>
          </p:cNvPicPr>
          <p:nvPr/>
        </p:nvPicPr>
        <p:blipFill>
          <a:blip r:embed="rId3" cstate="print"/>
          <a:srcRect/>
          <a:stretch>
            <a:fillRect/>
          </a:stretch>
        </p:blipFill>
        <p:spPr bwMode="auto">
          <a:xfrm>
            <a:off x="3500438" y="5700167"/>
            <a:ext cx="314325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671513" y="1137369"/>
            <a:ext cx="7908925" cy="1357312"/>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平台</a:t>
            </a:r>
            <a:r>
              <a:rPr lang="zh-CN" altLang="en-US" sz="4400" dirty="0">
                <a:latin typeface="微软雅黑" pitchFamily="34" charset="-122"/>
                <a:ea typeface="微软雅黑" pitchFamily="34" charset="-122"/>
              </a:rPr>
              <a:t>使用</a:t>
            </a:r>
            <a:endParaRPr lang="en-US" altLang="zh-CN" sz="4400" dirty="0">
              <a:latin typeface="微软雅黑" pitchFamily="34" charset="-122"/>
              <a:ea typeface="微软雅黑" pitchFamily="34" charset="-122"/>
            </a:endParaRPr>
          </a:p>
          <a:p>
            <a:r>
              <a:rPr lang="en-US" altLang="zh-CN" sz="4000" dirty="0">
                <a:latin typeface="微软雅黑" pitchFamily="34" charset="-122"/>
                <a:ea typeface="微软雅黑" pitchFamily="34" charset="-122"/>
              </a:rPr>
              <a:t>A. </a:t>
            </a:r>
            <a:r>
              <a:rPr lang="zh-CN" altLang="en-US" sz="4000" dirty="0">
                <a:latin typeface="微软雅黑" pitchFamily="34" charset="-122"/>
                <a:ea typeface="微软雅黑" pitchFamily="34" charset="-122"/>
              </a:rPr>
              <a:t>期刊</a:t>
            </a:r>
            <a:endParaRPr lang="en-US" altLang="zh-CN" sz="1600" dirty="0">
              <a:latin typeface="微软雅黑" pitchFamily="34" charset="-122"/>
              <a:ea typeface="微软雅黑" pitchFamily="34" charset="-122"/>
            </a:endParaRPr>
          </a:p>
        </p:txBody>
      </p:sp>
      <p:pic>
        <p:nvPicPr>
          <p:cNvPr id="31745" name="Picture 1"/>
          <p:cNvPicPr>
            <a:picLocks noChangeAspect="1" noChangeArrowheads="1"/>
          </p:cNvPicPr>
          <p:nvPr/>
        </p:nvPicPr>
        <p:blipFill>
          <a:blip r:embed="rId3"/>
          <a:stretch>
            <a:fillRect/>
          </a:stretch>
        </p:blipFill>
        <p:spPr bwMode="auto">
          <a:xfrm>
            <a:off x="1357290" y="2500306"/>
            <a:ext cx="5799426" cy="4134466"/>
          </a:xfrm>
          <a:prstGeom prst="rect">
            <a:avLst/>
          </a:prstGeom>
          <a:noFill/>
          <a:ln w="9525">
            <a:solidFill>
              <a:schemeClr val="tx1">
                <a:lumMod val="50000"/>
                <a:lumOff val="50000"/>
              </a:schemeClr>
            </a:solidFill>
            <a:miter lim="800000"/>
            <a:headEnd/>
            <a:tailEnd/>
          </a:ln>
          <a:effectLst/>
        </p:spPr>
      </p:pic>
      <p:sp>
        <p:nvSpPr>
          <p:cNvPr id="9" name="圆角矩形标注 8"/>
          <p:cNvSpPr>
            <a:spLocks noChangeArrowheads="1"/>
          </p:cNvSpPr>
          <p:nvPr/>
        </p:nvSpPr>
        <p:spPr bwMode="auto">
          <a:xfrm>
            <a:off x="4500562" y="3929066"/>
            <a:ext cx="3071837" cy="1500187"/>
          </a:xfrm>
          <a:prstGeom prst="wedgeRoundRectCallout">
            <a:avLst>
              <a:gd name="adj1" fmla="val -130120"/>
              <a:gd name="adj2" fmla="val -81829"/>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dirty="0">
                <a:latin typeface="Calibri" pitchFamily="34" charset="0"/>
              </a:rPr>
              <a:t>在网站主页点击导航</a:t>
            </a:r>
            <a:r>
              <a:rPr lang="zh-CN" altLang="en-US" sz="2000" dirty="0" smtClean="0">
                <a:latin typeface="Calibri" pitchFamily="34" charset="0"/>
              </a:rPr>
              <a:t>栏下拉框内的</a:t>
            </a:r>
            <a:r>
              <a:rPr lang="en-US" altLang="zh-CN" sz="2000" dirty="0" smtClean="0">
                <a:latin typeface="Calibri" pitchFamily="34" charset="0"/>
              </a:rPr>
              <a:t>All Journal</a:t>
            </a:r>
            <a:r>
              <a:rPr lang="zh-CN" altLang="en-US" sz="2000" dirty="0">
                <a:latin typeface="Calibri" pitchFamily="34" charset="0"/>
              </a:rPr>
              <a:t>，进入</a:t>
            </a:r>
            <a:r>
              <a:rPr lang="en-US" altLang="zh-CN" sz="2000" dirty="0">
                <a:latin typeface="Calibri" pitchFamily="34" charset="0"/>
              </a:rPr>
              <a:t>ASME</a:t>
            </a:r>
            <a:r>
              <a:rPr lang="zh-CN" altLang="en-US" sz="2000" dirty="0">
                <a:latin typeface="Calibri" pitchFamily="34" charset="0"/>
              </a:rPr>
              <a:t>期刊主页</a:t>
            </a:r>
            <a:endParaRPr lang="en-US" altLang="zh-CN" sz="2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tretch>
            <a:fillRect/>
          </a:stretch>
        </p:blipFill>
        <p:spPr bwMode="auto">
          <a:xfrm>
            <a:off x="785786" y="1428736"/>
            <a:ext cx="6538342" cy="4748195"/>
          </a:xfrm>
          <a:prstGeom prst="rect">
            <a:avLst/>
          </a:prstGeom>
          <a:noFill/>
          <a:ln w="9525">
            <a:solidFill>
              <a:schemeClr val="tx1">
                <a:lumMod val="50000"/>
                <a:lumOff val="50000"/>
              </a:schemeClr>
            </a:solidFill>
            <a:miter lim="800000"/>
            <a:headEnd/>
            <a:tailEnd/>
          </a:ln>
          <a:effectLst/>
        </p:spPr>
      </p:pic>
      <p:sp>
        <p:nvSpPr>
          <p:cNvPr id="11" name="圆角矩形标注 10"/>
          <p:cNvSpPr>
            <a:spLocks noChangeArrowheads="1"/>
          </p:cNvSpPr>
          <p:nvPr/>
        </p:nvSpPr>
        <p:spPr bwMode="auto">
          <a:xfrm>
            <a:off x="5429256" y="5643578"/>
            <a:ext cx="1643074" cy="571500"/>
          </a:xfrm>
          <a:prstGeom prst="wedgeRoundRectCallout">
            <a:avLst>
              <a:gd name="adj1" fmla="val -68853"/>
              <a:gd name="adj2" fmla="val -25849"/>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smtClean="0">
                <a:latin typeface="Calibri" pitchFamily="34" charset="0"/>
              </a:rPr>
              <a:t>浏览全部期刊</a:t>
            </a:r>
            <a:endParaRPr lang="en-US" altLang="zh-CN" dirty="0">
              <a:latin typeface="Calibri" pitchFamily="34" charset="0"/>
            </a:endParaRPr>
          </a:p>
        </p:txBody>
      </p:sp>
      <p:grpSp>
        <p:nvGrpSpPr>
          <p:cNvPr id="2" name="组合 7"/>
          <p:cNvGrpSpPr>
            <a:grpSpLocks/>
          </p:cNvGrpSpPr>
          <p:nvPr/>
        </p:nvGrpSpPr>
        <p:grpSpPr bwMode="auto">
          <a:xfrm>
            <a:off x="1643042" y="1142985"/>
            <a:ext cx="6786610" cy="2000264"/>
            <a:chOff x="1571583" y="763530"/>
            <a:chExt cx="6243705" cy="2000278"/>
          </a:xfrm>
        </p:grpSpPr>
        <p:sp>
          <p:nvSpPr>
            <p:cNvPr id="22536" name="圆角矩形标注 8"/>
            <p:cNvSpPr>
              <a:spLocks noChangeArrowheads="1"/>
            </p:cNvSpPr>
            <p:nvPr/>
          </p:nvSpPr>
          <p:spPr bwMode="auto">
            <a:xfrm>
              <a:off x="5712145" y="763530"/>
              <a:ext cx="2103143" cy="2000278"/>
            </a:xfrm>
            <a:prstGeom prst="wedgeRoundRectCallout">
              <a:avLst>
                <a:gd name="adj1" fmla="val -84177"/>
                <a:gd name="adj2" fmla="val -2578"/>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buFont typeface="Wingdings" pitchFamily="2" charset="2"/>
                <a:buChar char="Ø"/>
              </a:pPr>
              <a:endParaRPr lang="en-US" altLang="zh-CN" sz="2000" dirty="0" smtClean="0">
                <a:latin typeface="Calibri" pitchFamily="34" charset="0"/>
              </a:endParaRPr>
            </a:p>
            <a:p>
              <a:pPr>
                <a:buFont typeface="Wingdings" pitchFamily="2" charset="2"/>
                <a:buChar char="Ø"/>
              </a:pPr>
              <a:r>
                <a:rPr lang="zh-CN" altLang="en-US" dirty="0" smtClean="0">
                  <a:latin typeface="Calibri" pitchFamily="34" charset="0"/>
                </a:rPr>
                <a:t>期刊浏览</a:t>
              </a:r>
              <a:endParaRPr lang="en-US" altLang="zh-CN" dirty="0">
                <a:latin typeface="Calibri" pitchFamily="34" charset="0"/>
              </a:endParaRPr>
            </a:p>
            <a:p>
              <a:pPr>
                <a:buFont typeface="Wingdings" pitchFamily="2" charset="2"/>
                <a:buChar char="Ø"/>
              </a:pPr>
              <a:r>
                <a:rPr lang="en-US" altLang="zh-CN" dirty="0" smtClean="0">
                  <a:latin typeface="Calibri" pitchFamily="34" charset="0"/>
                </a:rPr>
                <a:t> </a:t>
              </a:r>
              <a:r>
                <a:rPr lang="zh-CN" altLang="en-US" dirty="0" smtClean="0">
                  <a:latin typeface="Calibri" pitchFamily="34" charset="0"/>
                </a:rPr>
                <a:t>论文提交</a:t>
              </a:r>
              <a:endParaRPr lang="en-US" altLang="zh-CN" dirty="0">
                <a:latin typeface="Calibri" pitchFamily="34" charset="0"/>
              </a:endParaRPr>
            </a:p>
            <a:p>
              <a:pPr>
                <a:buFont typeface="Wingdings" pitchFamily="2" charset="2"/>
                <a:buChar char="Ø"/>
              </a:pPr>
              <a:r>
                <a:rPr lang="zh-CN" altLang="en-US" dirty="0" smtClean="0">
                  <a:latin typeface="Calibri" pitchFamily="34" charset="0"/>
                </a:rPr>
                <a:t>作者详情</a:t>
              </a:r>
              <a:endParaRPr lang="en-US" altLang="zh-CN" dirty="0" smtClean="0">
                <a:latin typeface="Calibri" pitchFamily="34" charset="0"/>
              </a:endParaRPr>
            </a:p>
            <a:p>
              <a:pPr>
                <a:buFont typeface="Wingdings" pitchFamily="2" charset="2"/>
                <a:buChar char="Ø"/>
              </a:pPr>
              <a:r>
                <a:rPr lang="zh-CN" altLang="en-US" dirty="0" smtClean="0">
                  <a:latin typeface="Calibri" pitchFamily="34" charset="0"/>
                </a:rPr>
                <a:t>关于：期刊介绍；标题历史；编辑政策；论文征集</a:t>
              </a:r>
              <a:endParaRPr lang="en-US" altLang="zh-CN" dirty="0" smtClean="0">
                <a:latin typeface="Calibri" pitchFamily="34" charset="0"/>
              </a:endParaRPr>
            </a:p>
            <a:p>
              <a:endParaRPr lang="en-US" altLang="zh-CN" sz="2000" dirty="0">
                <a:latin typeface="Calibri" pitchFamily="34" charset="0"/>
              </a:endParaRPr>
            </a:p>
          </p:txBody>
        </p:sp>
        <p:sp>
          <p:nvSpPr>
            <p:cNvPr id="22537" name="Rectangle 7"/>
            <p:cNvSpPr>
              <a:spLocks noChangeArrowheads="1"/>
            </p:cNvSpPr>
            <p:nvPr/>
          </p:nvSpPr>
          <p:spPr bwMode="auto">
            <a:xfrm>
              <a:off x="1571583" y="1692229"/>
              <a:ext cx="3214722" cy="78582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grpSp>
      <p:grpSp>
        <p:nvGrpSpPr>
          <p:cNvPr id="3" name="组合 11"/>
          <p:cNvGrpSpPr>
            <a:grpSpLocks/>
          </p:cNvGrpSpPr>
          <p:nvPr/>
        </p:nvGrpSpPr>
        <p:grpSpPr bwMode="auto">
          <a:xfrm>
            <a:off x="1857356" y="3429001"/>
            <a:ext cx="5286411" cy="1928826"/>
            <a:chOff x="1857339" y="3049561"/>
            <a:chExt cx="5286456" cy="1928840"/>
          </a:xfrm>
        </p:grpSpPr>
        <p:sp>
          <p:nvSpPr>
            <p:cNvPr id="22534" name="圆角矩形标注 9"/>
            <p:cNvSpPr>
              <a:spLocks noChangeArrowheads="1"/>
            </p:cNvSpPr>
            <p:nvPr/>
          </p:nvSpPr>
          <p:spPr bwMode="auto">
            <a:xfrm>
              <a:off x="5572146" y="3192437"/>
              <a:ext cx="1571649" cy="1071578"/>
            </a:xfrm>
            <a:prstGeom prst="wedgeRoundRectCallout">
              <a:avLst>
                <a:gd name="adj1" fmla="val -84246"/>
                <a:gd name="adj2" fmla="val 1893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buFont typeface="Wingdings" pitchFamily="2" charset="2"/>
                <a:buChar char="Ø"/>
              </a:pPr>
              <a:r>
                <a:rPr lang="zh-CN" altLang="en-US" dirty="0" smtClean="0">
                  <a:latin typeface="Calibri" pitchFamily="34" charset="0"/>
                </a:rPr>
                <a:t>期刊媒体</a:t>
              </a:r>
              <a:endParaRPr lang="en-US" altLang="zh-CN" dirty="0" smtClean="0">
                <a:latin typeface="Calibri" pitchFamily="34" charset="0"/>
              </a:endParaRPr>
            </a:p>
            <a:p>
              <a:pPr>
                <a:buFont typeface="Wingdings" pitchFamily="2" charset="2"/>
                <a:buChar char="Ø"/>
              </a:pPr>
              <a:r>
                <a:rPr lang="zh-CN" altLang="en-US" dirty="0" smtClean="0">
                  <a:latin typeface="Calibri" pitchFamily="34" charset="0"/>
                </a:rPr>
                <a:t>论文征集</a:t>
              </a:r>
              <a:endParaRPr lang="en-US" altLang="zh-CN" dirty="0" smtClean="0">
                <a:latin typeface="Calibri" pitchFamily="34" charset="0"/>
              </a:endParaRPr>
            </a:p>
            <a:p>
              <a:pPr>
                <a:buFont typeface="Wingdings" pitchFamily="2" charset="2"/>
                <a:buChar char="Ø"/>
              </a:pPr>
              <a:r>
                <a:rPr lang="zh-CN" altLang="en-US" dirty="0" smtClean="0">
                  <a:latin typeface="Calibri" pitchFamily="34" charset="0"/>
                </a:rPr>
                <a:t>作者指南</a:t>
              </a:r>
              <a:endParaRPr lang="en-US" altLang="zh-CN" dirty="0">
                <a:latin typeface="Calibri" pitchFamily="34" charset="0"/>
              </a:endParaRPr>
            </a:p>
          </p:txBody>
        </p:sp>
        <p:sp>
          <p:nvSpPr>
            <p:cNvPr id="22535" name="Rectangle 7"/>
            <p:cNvSpPr>
              <a:spLocks noChangeArrowheads="1"/>
            </p:cNvSpPr>
            <p:nvPr/>
          </p:nvSpPr>
          <p:spPr bwMode="auto">
            <a:xfrm>
              <a:off x="1857339" y="3049561"/>
              <a:ext cx="2857544" cy="192884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grpSp>
      <p:sp>
        <p:nvSpPr>
          <p:cNvPr id="10" name="Rectangle 7"/>
          <p:cNvSpPr>
            <a:spLocks noChangeArrowheads="1"/>
          </p:cNvSpPr>
          <p:nvPr/>
        </p:nvSpPr>
        <p:spPr bwMode="auto">
          <a:xfrm flipV="1">
            <a:off x="3357554" y="5510226"/>
            <a:ext cx="1509722" cy="347665"/>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tretch>
            <a:fillRect/>
          </a:stretch>
        </p:blipFill>
        <p:spPr bwMode="auto">
          <a:xfrm>
            <a:off x="500034" y="1571612"/>
            <a:ext cx="7592461" cy="4379838"/>
          </a:xfrm>
          <a:prstGeom prst="rect">
            <a:avLst/>
          </a:prstGeom>
          <a:noFill/>
          <a:ln w="9525">
            <a:solidFill>
              <a:schemeClr val="tx1">
                <a:lumMod val="50000"/>
                <a:lumOff val="50000"/>
              </a:schemeClr>
            </a:solidFill>
            <a:miter lim="800000"/>
            <a:headEnd/>
            <a:tailEnd/>
          </a:ln>
          <a:effectLst/>
        </p:spPr>
      </p:pic>
      <p:sp>
        <p:nvSpPr>
          <p:cNvPr id="11" name="圆角矩形标注 10"/>
          <p:cNvSpPr>
            <a:spLocks noChangeArrowheads="1"/>
          </p:cNvSpPr>
          <p:nvPr/>
        </p:nvSpPr>
        <p:spPr bwMode="auto">
          <a:xfrm>
            <a:off x="6357937" y="4572008"/>
            <a:ext cx="1928839" cy="785818"/>
          </a:xfrm>
          <a:prstGeom prst="wedgeRoundRectCallout">
            <a:avLst>
              <a:gd name="adj1" fmla="val -40052"/>
              <a:gd name="adj2" fmla="val -10530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该</a:t>
            </a:r>
            <a:r>
              <a:rPr lang="zh-CN" altLang="en-US" dirty="0" smtClean="0">
                <a:latin typeface="Calibri" pitchFamily="34" charset="0"/>
              </a:rPr>
              <a:t>刊详情及学科领域等</a:t>
            </a:r>
            <a:endParaRPr lang="en-US" altLang="zh-CN" dirty="0">
              <a:latin typeface="Calibri" pitchFamily="34" charset="0"/>
            </a:endParaRPr>
          </a:p>
        </p:txBody>
      </p:sp>
      <p:grpSp>
        <p:nvGrpSpPr>
          <p:cNvPr id="2" name="组合 7"/>
          <p:cNvGrpSpPr>
            <a:grpSpLocks/>
          </p:cNvGrpSpPr>
          <p:nvPr/>
        </p:nvGrpSpPr>
        <p:grpSpPr bwMode="auto">
          <a:xfrm>
            <a:off x="1357290" y="500041"/>
            <a:ext cx="7143800" cy="2357453"/>
            <a:chOff x="-1143050" y="928666"/>
            <a:chExt cx="7143826" cy="2357470"/>
          </a:xfrm>
        </p:grpSpPr>
        <p:sp>
          <p:nvSpPr>
            <p:cNvPr id="22536" name="圆角矩形标注 8"/>
            <p:cNvSpPr>
              <a:spLocks noChangeArrowheads="1"/>
            </p:cNvSpPr>
            <p:nvPr/>
          </p:nvSpPr>
          <p:spPr bwMode="auto">
            <a:xfrm>
              <a:off x="3286122" y="928666"/>
              <a:ext cx="2714654" cy="2357470"/>
            </a:xfrm>
            <a:prstGeom prst="wedgeRoundRectCallout">
              <a:avLst>
                <a:gd name="adj1" fmla="val -92082"/>
                <a:gd name="adj2" fmla="val 37950"/>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endParaRPr lang="en-US" altLang="zh-CN" sz="2000" dirty="0" smtClean="0">
                <a:latin typeface="Calibri" pitchFamily="34" charset="0"/>
              </a:endParaRPr>
            </a:p>
            <a:p>
              <a:endParaRPr lang="en-US" altLang="zh-CN" sz="2000" dirty="0" smtClean="0">
                <a:latin typeface="Calibri" pitchFamily="34" charset="0"/>
              </a:endParaRPr>
            </a:p>
            <a:p>
              <a:r>
                <a:rPr lang="zh-CN" altLang="en-US" dirty="0" smtClean="0">
                  <a:latin typeface="Calibri" pitchFamily="34" charset="0"/>
                </a:rPr>
                <a:t>点击可浏览</a:t>
              </a:r>
              <a:endParaRPr lang="en-US" altLang="zh-CN" dirty="0" smtClean="0">
                <a:latin typeface="Calibri" pitchFamily="34" charset="0"/>
              </a:endParaRPr>
            </a:p>
            <a:p>
              <a:pPr>
                <a:buFont typeface="Wingdings" pitchFamily="2" charset="2"/>
                <a:buChar char="Ø"/>
              </a:pPr>
              <a:r>
                <a:rPr lang="zh-CN" altLang="en-US" dirty="0" smtClean="0">
                  <a:latin typeface="Calibri" pitchFamily="34" charset="0"/>
                </a:rPr>
                <a:t>最新期的目录</a:t>
              </a:r>
              <a:endParaRPr lang="en-US" altLang="zh-CN" dirty="0" smtClean="0">
                <a:latin typeface="Calibri" pitchFamily="34" charset="0"/>
              </a:endParaRPr>
            </a:p>
            <a:p>
              <a:pPr>
                <a:buFont typeface="Wingdings" pitchFamily="2" charset="2"/>
                <a:buChar char="Ø"/>
              </a:pPr>
              <a:r>
                <a:rPr lang="en-US" altLang="zh-CN" dirty="0" smtClean="0">
                  <a:latin typeface="Calibri" pitchFamily="34" charset="0"/>
                </a:rPr>
                <a:t> </a:t>
              </a:r>
              <a:r>
                <a:rPr lang="zh-CN" altLang="en-US" dirty="0" smtClean="0">
                  <a:latin typeface="Calibri" pitchFamily="34" charset="0"/>
                </a:rPr>
                <a:t>编辑刚收到的投稿</a:t>
              </a:r>
              <a:endParaRPr lang="en-US" altLang="zh-CN" dirty="0" smtClean="0">
                <a:latin typeface="Calibri" pitchFamily="34" charset="0"/>
              </a:endParaRPr>
            </a:p>
            <a:p>
              <a:pPr>
                <a:buFont typeface="Wingdings" pitchFamily="2" charset="2"/>
                <a:buChar char="Ø"/>
              </a:pPr>
              <a:r>
                <a:rPr lang="zh-CN" altLang="en-US" dirty="0" smtClean="0">
                  <a:latin typeface="Calibri" pitchFamily="34" charset="0"/>
                </a:rPr>
                <a:t>该刊所有年份卷期</a:t>
              </a:r>
              <a:endParaRPr lang="en-US" altLang="zh-CN" dirty="0" smtClean="0">
                <a:latin typeface="Calibri" pitchFamily="34" charset="0"/>
              </a:endParaRPr>
            </a:p>
            <a:p>
              <a:pPr>
                <a:buFont typeface="Wingdings" pitchFamily="2" charset="2"/>
                <a:buChar char="Ø"/>
              </a:pPr>
              <a:r>
                <a:rPr lang="zh-CN" altLang="en-US" dirty="0" smtClean="0">
                  <a:latin typeface="Calibri" pitchFamily="34" charset="0"/>
                </a:rPr>
                <a:t>作者：提交论文；作者信息；索引信息；重印和许可；论文征集等</a:t>
              </a:r>
              <a:endParaRPr lang="en-US" altLang="zh-CN" dirty="0" smtClean="0">
                <a:latin typeface="Calibri" pitchFamily="34" charset="0"/>
              </a:endParaRPr>
            </a:p>
            <a:p>
              <a:pPr>
                <a:buFont typeface="Wingdings" pitchFamily="2" charset="2"/>
                <a:buChar char="Ø"/>
              </a:pPr>
              <a:endParaRPr lang="en-US" altLang="zh-CN" sz="2000" dirty="0" smtClean="0">
                <a:latin typeface="Calibri" pitchFamily="34" charset="0"/>
              </a:endParaRPr>
            </a:p>
            <a:p>
              <a:pPr>
                <a:buFont typeface="Wingdings" pitchFamily="2" charset="2"/>
                <a:buChar char="Ø"/>
              </a:pPr>
              <a:endParaRPr lang="en-US" altLang="zh-CN" sz="2000" dirty="0">
                <a:latin typeface="Calibri" pitchFamily="34" charset="0"/>
              </a:endParaRPr>
            </a:p>
          </p:txBody>
        </p:sp>
        <p:sp>
          <p:nvSpPr>
            <p:cNvPr id="22537" name="Rectangle 7"/>
            <p:cNvSpPr>
              <a:spLocks noChangeArrowheads="1"/>
            </p:cNvSpPr>
            <p:nvPr/>
          </p:nvSpPr>
          <p:spPr bwMode="auto">
            <a:xfrm>
              <a:off x="-1143050" y="2786068"/>
              <a:ext cx="3071845" cy="357191"/>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grpSp>
      <p:grpSp>
        <p:nvGrpSpPr>
          <p:cNvPr id="3" name="组合 11"/>
          <p:cNvGrpSpPr>
            <a:grpSpLocks/>
          </p:cNvGrpSpPr>
          <p:nvPr/>
        </p:nvGrpSpPr>
        <p:grpSpPr bwMode="auto">
          <a:xfrm>
            <a:off x="642910" y="3357562"/>
            <a:ext cx="2786082" cy="2571769"/>
            <a:chOff x="642881" y="2978121"/>
            <a:chExt cx="2786105" cy="2571787"/>
          </a:xfrm>
        </p:grpSpPr>
        <p:sp>
          <p:nvSpPr>
            <p:cNvPr id="22534" name="圆角矩形标注 9"/>
            <p:cNvSpPr>
              <a:spLocks noChangeArrowheads="1"/>
            </p:cNvSpPr>
            <p:nvPr/>
          </p:nvSpPr>
          <p:spPr bwMode="auto">
            <a:xfrm>
              <a:off x="642881" y="2978121"/>
              <a:ext cx="2214596" cy="642946"/>
            </a:xfrm>
            <a:prstGeom prst="wedgeRoundRectCallout">
              <a:avLst>
                <a:gd name="adj1" fmla="val 29509"/>
                <a:gd name="adj2" fmla="val 8633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smtClean="0">
                  <a:latin typeface="Calibri" pitchFamily="34" charset="0"/>
                </a:rPr>
                <a:t>最新文章、高阅读量和高引用量文章</a:t>
              </a:r>
              <a:endParaRPr lang="en-US" altLang="zh-CN" dirty="0" smtClean="0">
                <a:latin typeface="Calibri" pitchFamily="34" charset="0"/>
              </a:endParaRPr>
            </a:p>
          </p:txBody>
        </p:sp>
        <p:sp>
          <p:nvSpPr>
            <p:cNvPr id="22535" name="Rectangle 7"/>
            <p:cNvSpPr>
              <a:spLocks noChangeArrowheads="1"/>
            </p:cNvSpPr>
            <p:nvPr/>
          </p:nvSpPr>
          <p:spPr bwMode="auto">
            <a:xfrm>
              <a:off x="1500144" y="3906823"/>
              <a:ext cx="1928842" cy="1643085"/>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grpSp>
      <p:sp>
        <p:nvSpPr>
          <p:cNvPr id="10" name="Rectangle 7"/>
          <p:cNvSpPr>
            <a:spLocks noChangeArrowheads="1"/>
          </p:cNvSpPr>
          <p:nvPr/>
        </p:nvSpPr>
        <p:spPr bwMode="auto">
          <a:xfrm>
            <a:off x="4143372" y="2857496"/>
            <a:ext cx="3071834" cy="1214446"/>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
          <p:cNvGrpSpPr>
            <a:grpSpLocks/>
          </p:cNvGrpSpPr>
          <p:nvPr/>
        </p:nvGrpSpPr>
        <p:grpSpPr bwMode="auto">
          <a:xfrm>
            <a:off x="285719" y="1357297"/>
            <a:ext cx="6715126" cy="5016523"/>
            <a:chOff x="285689" y="1116726"/>
            <a:chExt cx="6715173" cy="5016559"/>
          </a:xfrm>
        </p:grpSpPr>
        <p:pic>
          <p:nvPicPr>
            <p:cNvPr id="2051" name="Picture 3"/>
            <p:cNvPicPr>
              <a:picLocks noChangeAspect="1" noChangeArrowheads="1"/>
            </p:cNvPicPr>
            <p:nvPr/>
          </p:nvPicPr>
          <p:blipFill>
            <a:blip r:embed="rId3"/>
            <a:stretch>
              <a:fillRect/>
            </a:stretch>
          </p:blipFill>
          <p:spPr bwMode="auto">
            <a:xfrm>
              <a:off x="285689" y="4045706"/>
              <a:ext cx="4133406" cy="2087579"/>
            </a:xfrm>
            <a:prstGeom prst="rect">
              <a:avLst/>
            </a:prstGeom>
            <a:noFill/>
            <a:ln w="9525">
              <a:solidFill>
                <a:schemeClr val="tx1">
                  <a:lumMod val="50000"/>
                  <a:lumOff val="50000"/>
                </a:schemeClr>
              </a:solidFill>
              <a:miter lim="800000"/>
              <a:headEnd/>
              <a:tailEnd/>
            </a:ln>
            <a:effectLst/>
          </p:spPr>
        </p:pic>
        <p:pic>
          <p:nvPicPr>
            <p:cNvPr id="2050" name="Picture 2"/>
            <p:cNvPicPr>
              <a:picLocks noChangeAspect="1" noChangeArrowheads="1"/>
            </p:cNvPicPr>
            <p:nvPr/>
          </p:nvPicPr>
          <p:blipFill>
            <a:blip r:embed="rId4"/>
            <a:stretch>
              <a:fillRect/>
            </a:stretch>
          </p:blipFill>
          <p:spPr bwMode="auto">
            <a:xfrm>
              <a:off x="285690" y="1116726"/>
              <a:ext cx="6715172" cy="2627976"/>
            </a:xfrm>
            <a:prstGeom prst="rect">
              <a:avLst/>
            </a:prstGeom>
            <a:noFill/>
            <a:ln w="9525">
              <a:solidFill>
                <a:schemeClr val="tx1">
                  <a:lumMod val="50000"/>
                  <a:lumOff val="50000"/>
                </a:schemeClr>
              </a:solidFill>
              <a:miter lim="800000"/>
              <a:headEnd/>
              <a:tailEnd/>
            </a:ln>
            <a:effectLst/>
          </p:spPr>
        </p:pic>
      </p:grpSp>
      <p:sp>
        <p:nvSpPr>
          <p:cNvPr id="9" name="圆角矩形标注 8"/>
          <p:cNvSpPr>
            <a:spLocks noChangeArrowheads="1"/>
          </p:cNvSpPr>
          <p:nvPr/>
        </p:nvSpPr>
        <p:spPr bwMode="auto">
          <a:xfrm>
            <a:off x="3571868" y="1928802"/>
            <a:ext cx="2786082" cy="928687"/>
          </a:xfrm>
          <a:prstGeom prst="wedgeRoundRectCallout">
            <a:avLst>
              <a:gd name="adj1" fmla="val -111350"/>
              <a:gd name="adj2" fmla="val -8383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smtClean="0">
                <a:latin typeface="Calibri" pitchFamily="34" charset="0"/>
              </a:rPr>
              <a:t>进入</a:t>
            </a:r>
            <a:r>
              <a:rPr lang="en-US" altLang="zh-CN" dirty="0" smtClean="0">
                <a:latin typeface="Calibri" pitchFamily="34" charset="0"/>
              </a:rPr>
              <a:t>All Years</a:t>
            </a:r>
            <a:r>
              <a:rPr lang="zh-CN" altLang="en-US" dirty="0" smtClean="0">
                <a:latin typeface="Calibri" pitchFamily="34" charset="0"/>
              </a:rPr>
              <a:t>，浏览该刊从</a:t>
            </a:r>
            <a:r>
              <a:rPr lang="zh-CN" altLang="en-US" dirty="0">
                <a:latin typeface="Calibri" pitchFamily="34" charset="0"/>
              </a:rPr>
              <a:t>创刊至今的</a:t>
            </a:r>
            <a:r>
              <a:rPr lang="zh-CN" altLang="en-US" dirty="0" smtClean="0">
                <a:latin typeface="Calibri" pitchFamily="34" charset="0"/>
              </a:rPr>
              <a:t>所有期数</a:t>
            </a:r>
            <a:endParaRPr lang="en-US" altLang="zh-CN" sz="2000" dirty="0">
              <a:latin typeface="Calibri" pitchFamily="34" charset="0"/>
            </a:endParaRPr>
          </a:p>
        </p:txBody>
      </p:sp>
      <p:sp>
        <p:nvSpPr>
          <p:cNvPr id="10" name="圆角矩形标注 9"/>
          <p:cNvSpPr>
            <a:spLocks noChangeArrowheads="1"/>
          </p:cNvSpPr>
          <p:nvPr/>
        </p:nvSpPr>
        <p:spPr bwMode="auto">
          <a:xfrm>
            <a:off x="5214942" y="4572008"/>
            <a:ext cx="2214578" cy="1285884"/>
          </a:xfrm>
          <a:prstGeom prst="wedgeRoundRectCallout">
            <a:avLst>
              <a:gd name="adj1" fmla="val -85775"/>
              <a:gd name="adj2" fmla="val 40383"/>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选择期刊</a:t>
            </a:r>
            <a:r>
              <a:rPr lang="zh-CN" altLang="en-US" dirty="0" smtClean="0">
                <a:latin typeface="Calibri" pitchFamily="34" charset="0"/>
              </a:rPr>
              <a:t>年份，浏览该刊该年全部期数，如</a:t>
            </a:r>
            <a:r>
              <a:rPr lang="en-US" altLang="zh-CN" dirty="0" smtClean="0">
                <a:latin typeface="Calibri" pitchFamily="34" charset="0"/>
              </a:rPr>
              <a:t>2019</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755576" y="2229098"/>
            <a:ext cx="6102424" cy="1917700"/>
          </a:xfrm>
          <a:prstGeom prst="rect">
            <a:avLst/>
          </a:prstGeom>
          <a:noFill/>
          <a:ln w="9525">
            <a:noFill/>
            <a:miter lim="800000"/>
            <a:headEnd/>
            <a:tailEnd/>
          </a:ln>
        </p:spPr>
        <p:txBody>
          <a:bodyPr/>
          <a:lstStyle/>
          <a:p>
            <a:pPr>
              <a:lnSpc>
                <a:spcPct val="150000"/>
              </a:lnSpc>
            </a:pPr>
            <a:r>
              <a:rPr lang="zh-CN" altLang="en-US" sz="2200" dirty="0">
                <a:latin typeface="微软雅黑" pitchFamily="34" charset="-122"/>
                <a:ea typeface="微软雅黑" pitchFamily="34" charset="-122"/>
              </a:rPr>
              <a:t>通过制定专业规范、组织研发活动、联系政府机构、召开会议、出版书刊以及持续的教育训练，来促进全球跨学科工程学的技术水平、学科研究和行业</a:t>
            </a:r>
            <a:r>
              <a:rPr lang="zh-CN" altLang="en-US" sz="2200" dirty="0" smtClean="0">
                <a:latin typeface="微软雅黑" pitchFamily="34" charset="-122"/>
                <a:ea typeface="微软雅黑" pitchFamily="34" charset="-122"/>
              </a:rPr>
              <a:t>运作。</a:t>
            </a:r>
            <a:endParaRPr lang="zh-CN" altLang="en-US" sz="2800" dirty="0">
              <a:latin typeface="微软雅黑" pitchFamily="34" charset="-122"/>
              <a:ea typeface="微软雅黑" pitchFamily="34" charset="-122"/>
            </a:endParaRPr>
          </a:p>
          <a:p>
            <a:pPr>
              <a:lnSpc>
                <a:spcPct val="150000"/>
              </a:lnSpc>
            </a:pPr>
            <a:endParaRPr lang="zh-CN" altLang="en-US" sz="2800" dirty="0">
              <a:latin typeface="微软雅黑" pitchFamily="34" charset="-122"/>
              <a:ea typeface="微软雅黑" pitchFamily="34" charset="-122"/>
            </a:endParaRPr>
          </a:p>
        </p:txBody>
      </p:sp>
      <p:sp>
        <p:nvSpPr>
          <p:cNvPr id="8195" name="Title 1"/>
          <p:cNvSpPr txBox="1">
            <a:spLocks/>
          </p:cNvSpPr>
          <p:nvPr/>
        </p:nvSpPr>
        <p:spPr bwMode="auto">
          <a:xfrm>
            <a:off x="671513" y="1217861"/>
            <a:ext cx="7908925" cy="965200"/>
          </a:xfrm>
          <a:prstGeom prst="rect">
            <a:avLst/>
          </a:prstGeom>
          <a:noFill/>
          <a:ln w="9525">
            <a:noFill/>
            <a:miter lim="800000"/>
            <a:headEnd/>
            <a:tailEnd/>
          </a:ln>
        </p:spPr>
        <p:txBody>
          <a:bodyPr anchor="ctr"/>
          <a:lstStyle/>
          <a:p>
            <a:r>
              <a:rPr lang="en-US" altLang="zh-CN" sz="4400" dirty="0">
                <a:latin typeface="微软雅黑" pitchFamily="34" charset="-122"/>
                <a:ea typeface="微软雅黑" pitchFamily="34" charset="-122"/>
              </a:rPr>
              <a:t>ASME </a:t>
            </a:r>
            <a:r>
              <a:rPr lang="zh-CN" altLang="en-US" sz="4400" dirty="0">
                <a:latin typeface="微软雅黑" pitchFamily="34" charset="-122"/>
                <a:ea typeface="微软雅黑" pitchFamily="34" charset="-122"/>
              </a:rPr>
              <a:t>宗旨</a:t>
            </a:r>
            <a:endParaRPr lang="en-US" altLang="zh-CN" sz="4400" dirty="0">
              <a:latin typeface="微软雅黑" pitchFamily="34" charset="-122"/>
              <a:ea typeface="微软雅黑" pitchFamily="34" charset="-122"/>
            </a:endParaRPr>
          </a:p>
        </p:txBody>
      </p:sp>
      <p:pic>
        <p:nvPicPr>
          <p:cNvPr id="8196" name="Picture 2"/>
          <p:cNvPicPr>
            <a:picLocks noChangeAspect="1" noChangeArrowheads="1"/>
          </p:cNvPicPr>
          <p:nvPr/>
        </p:nvPicPr>
        <p:blipFill>
          <a:blip r:embed="rId2" cstate="print"/>
          <a:srcRect/>
          <a:stretch>
            <a:fillRect/>
          </a:stretch>
        </p:blipFill>
        <p:spPr bwMode="auto">
          <a:xfrm>
            <a:off x="7077075" y="1714500"/>
            <a:ext cx="2066925" cy="962025"/>
          </a:xfrm>
          <a:prstGeom prst="rect">
            <a:avLst/>
          </a:prstGeom>
          <a:noFill/>
          <a:ln w="9525">
            <a:noFill/>
            <a:miter lim="800000"/>
            <a:headEnd/>
            <a:tailEnd/>
          </a:ln>
        </p:spPr>
      </p:pic>
      <p:graphicFrame>
        <p:nvGraphicFramePr>
          <p:cNvPr id="5" name="表格 4"/>
          <p:cNvGraphicFramePr>
            <a:graphicFrameLocks noGrp="1"/>
          </p:cNvGraphicFramePr>
          <p:nvPr/>
        </p:nvGraphicFramePr>
        <p:xfrm>
          <a:off x="827584" y="4510359"/>
          <a:ext cx="7921625" cy="2159001"/>
        </p:xfrm>
        <a:graphic>
          <a:graphicData uri="http://schemas.openxmlformats.org/drawingml/2006/table">
            <a:tbl>
              <a:tblPr/>
              <a:tblGrid>
                <a:gridCol w="2736850">
                  <a:extLst>
                    <a:ext uri="{9D8B030D-6E8A-4147-A177-3AD203B41FA5}">
                      <a16:colId xmlns:a16="http://schemas.microsoft.com/office/drawing/2014/main" val="20000"/>
                    </a:ext>
                  </a:extLst>
                </a:gridCol>
                <a:gridCol w="5184775">
                  <a:extLst>
                    <a:ext uri="{9D8B030D-6E8A-4147-A177-3AD203B41FA5}">
                      <a16:colId xmlns:a16="http://schemas.microsoft.com/office/drawing/2014/main" val="20001"/>
                    </a:ext>
                  </a:extLst>
                </a:gridCol>
              </a:tblGrid>
              <a:tr h="458788">
                <a:tc>
                  <a:txBody>
                    <a:bodyPr/>
                    <a:lstStyle/>
                    <a:p>
                      <a:pPr marL="287338" marR="0" lvl="0" indent="0" algn="just"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rgbClr val="0F243E"/>
                          </a:solidFill>
                          <a:effectLst/>
                          <a:latin typeface="Times New Roman" pitchFamily="18" charset="0"/>
                          <a:ea typeface="微软雅黑" pitchFamily="34" charset="-122"/>
                          <a:cs typeface="MicrosoftYaHei-Bold"/>
                        </a:rPr>
                        <a:t>基本信息</a:t>
                      </a:r>
                      <a:endParaRPr kumimoji="0" lang="zh-CN" sz="14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endParaRPr>
                    </a:p>
                  </a:txBody>
                  <a:tcPr marL="63623" marR="63623" marT="0" marB="0" anchor="ctr" horzOverflow="overflow">
                    <a:lnL w="19050" cap="flat" cmpd="sng" algn="ctr">
                      <a:solidFill>
                        <a:srgbClr val="0F243E"/>
                      </a:solidFill>
                      <a:prstDash val="solid"/>
                      <a:round/>
                      <a:headEnd type="none" w="med" len="med"/>
                      <a:tailEnd type="none" w="med" len="med"/>
                    </a:lnL>
                    <a:lnR w="19050" cap="flat" cmpd="sng" algn="ctr">
                      <a:solidFill>
                        <a:srgbClr val="0F243E"/>
                      </a:solidFill>
                      <a:prstDash val="solid"/>
                      <a:round/>
                      <a:headEnd type="none" w="med" len="med"/>
                      <a:tailEnd type="none" w="med" len="med"/>
                    </a:lnR>
                    <a:lnT w="19050" cap="flat" cmpd="sng" algn="ctr">
                      <a:solidFill>
                        <a:srgbClr val="0F243E"/>
                      </a:solidFill>
                      <a:prstDash val="solid"/>
                      <a:round/>
                      <a:headEnd type="none" w="med" len="med"/>
                      <a:tailEnd type="none" w="med" len="med"/>
                    </a:lnT>
                    <a:lnB w="19050" cap="flat" cmpd="sng" algn="ctr">
                      <a:solidFill>
                        <a:srgbClr val="0F243E"/>
                      </a:solidFill>
                      <a:prstDash val="solid"/>
                      <a:round/>
                      <a:headEnd type="none" w="med" len="med"/>
                      <a:tailEnd type="none" w="med" len="med"/>
                    </a:lnB>
                    <a:lnTlToBr>
                      <a:noFill/>
                    </a:lnTlToBr>
                    <a:lnBlToTr>
                      <a:noFill/>
                    </a:lnBlToTr>
                    <a:noFill/>
                  </a:tcPr>
                </a:tc>
                <a:tc>
                  <a:txBody>
                    <a:bodyPr/>
                    <a:lstStyle/>
                    <a:p>
                      <a:pPr marL="287338" marR="0" lvl="0" indent="0" algn="just"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smtClean="0">
                          <a:ln>
                            <a:noFill/>
                          </a:ln>
                          <a:solidFill>
                            <a:srgbClr val="0F243E"/>
                          </a:solidFill>
                          <a:effectLst/>
                          <a:latin typeface="Times New Roman" pitchFamily="18" charset="0"/>
                          <a:ea typeface="微软雅黑" pitchFamily="34" charset="-122"/>
                          <a:cs typeface="MicrosoftYaHei-Bold"/>
                        </a:rPr>
                        <a:t>研究</a:t>
                      </a:r>
                      <a:r>
                        <a:rPr kumimoji="0" lang="zh-CN" altLang="en-US" sz="1400" b="1" i="0" u="none" strike="noStrike" cap="none" normalizeH="0" baseline="0" smtClean="0">
                          <a:ln>
                            <a:noFill/>
                          </a:ln>
                          <a:solidFill>
                            <a:srgbClr val="0F243E"/>
                          </a:solidFill>
                          <a:effectLst/>
                          <a:latin typeface="Times New Roman" pitchFamily="18" charset="0"/>
                          <a:ea typeface="微软雅黑" pitchFamily="34" charset="-122"/>
                          <a:cs typeface="MicrosoftYaHei-Bold"/>
                        </a:rPr>
                        <a:t>活动</a:t>
                      </a:r>
                      <a:endParaRPr kumimoji="0" lang="zh-CN" sz="1400" b="0" i="0" u="none" strike="noStrike" cap="none" normalizeH="0" baseline="0" smtClean="0">
                        <a:ln>
                          <a:noFill/>
                        </a:ln>
                        <a:solidFill>
                          <a:schemeClr val="tx1"/>
                        </a:solidFill>
                        <a:effectLst/>
                        <a:latin typeface="Times New Roman" pitchFamily="18" charset="0"/>
                        <a:ea typeface="微软雅黑" pitchFamily="34" charset="-122"/>
                        <a:cs typeface="Times New Roman" pitchFamily="18" charset="0"/>
                      </a:endParaRPr>
                    </a:p>
                  </a:txBody>
                  <a:tcPr marL="63623" marR="63623" marT="0" marB="0" anchor="ctr" horzOverflow="overflow">
                    <a:lnL w="19050" cap="flat" cmpd="sng" algn="ctr">
                      <a:solidFill>
                        <a:srgbClr val="0F243E"/>
                      </a:solidFill>
                      <a:prstDash val="solid"/>
                      <a:round/>
                      <a:headEnd type="none" w="med" len="med"/>
                      <a:tailEnd type="none" w="med" len="med"/>
                    </a:lnL>
                    <a:lnR w="19050" cap="flat" cmpd="sng" algn="ctr">
                      <a:solidFill>
                        <a:srgbClr val="0F243E"/>
                      </a:solidFill>
                      <a:prstDash val="solid"/>
                      <a:round/>
                      <a:headEnd type="none" w="med" len="med"/>
                      <a:tailEnd type="none" w="med" len="med"/>
                    </a:lnR>
                    <a:lnT w="19050" cap="flat" cmpd="sng" algn="ctr">
                      <a:solidFill>
                        <a:srgbClr val="0F243E"/>
                      </a:solidFill>
                      <a:prstDash val="solid"/>
                      <a:round/>
                      <a:headEnd type="none" w="med" len="med"/>
                      <a:tailEnd type="none" w="med" len="med"/>
                    </a:lnT>
                    <a:lnB w="19050" cap="flat" cmpd="sng" algn="ctr">
                      <a:solidFill>
                        <a:srgbClr val="0F243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00213">
                <a:tc>
                  <a:txBody>
                    <a:bodyPr/>
                    <a:lstStyle/>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成立年份</a:t>
                      </a: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a:t>
                      </a:r>
                      <a:r>
                        <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1880 </a:t>
                      </a:r>
                      <a:r>
                        <a:rPr kumimoji="0" lang="zh-CN"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年</a:t>
                      </a:r>
                      <a:endParaRPr kumimoji="0" lang="zh-CN"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会员人数</a:t>
                      </a: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a:t>
                      </a:r>
                      <a:r>
                        <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130,000+</a:t>
                      </a:r>
                      <a:endPar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遍布国家</a:t>
                      </a: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a:t>
                      </a:r>
                      <a:r>
                        <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150 </a:t>
                      </a:r>
                      <a:endPar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L="63623" marR="63623" marT="0" marB="0" horzOverflow="overflow">
                    <a:lnL>
                      <a:noFill/>
                    </a:lnL>
                    <a:lnR>
                      <a:noFill/>
                    </a:lnR>
                    <a:lnT w="19050" cap="flat" cmpd="sng" algn="ctr">
                      <a:solidFill>
                        <a:srgbClr val="0F243E"/>
                      </a:solidFill>
                      <a:prstDash val="solid"/>
                      <a:round/>
                      <a:headEnd type="none" w="med" len="med"/>
                      <a:tailEnd type="none" w="med" len="med"/>
                    </a:lnT>
                    <a:lnB>
                      <a:noFill/>
                    </a:lnB>
                    <a:lnTlToBr>
                      <a:noFill/>
                    </a:lnTlToBr>
                    <a:lnBlToTr>
                      <a:noFill/>
                    </a:lnBlToTr>
                    <a:noFill/>
                  </a:tcPr>
                </a:tc>
                <a:tc>
                  <a:txBody>
                    <a:bodyPr/>
                    <a:lstStyle/>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下属研究所</a:t>
                      </a: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a:t>
                      </a:r>
                      <a:r>
                        <a:rPr kumimoji="0" lang="zh-CN"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国际燃气涡轮研究所、国际石油技术研究所</a:t>
                      </a:r>
                      <a:endParaRPr kumimoji="0" lang="zh-CN"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学术</a:t>
                      </a:r>
                      <a:r>
                        <a:rPr kumimoji="0" lang="zh-CN"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会议</a:t>
                      </a: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a:t>
                      </a:r>
                      <a:r>
                        <a:rPr kumimoji="0" lang="zh-CN" altLang="en-US"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约</a:t>
                      </a:r>
                      <a:r>
                        <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40</a:t>
                      </a:r>
                      <a:r>
                        <a:rPr kumimoji="0" lang="zh-CN"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场</a:t>
                      </a:r>
                      <a:r>
                        <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a:t>
                      </a:r>
                      <a:r>
                        <a:rPr kumimoji="0" lang="zh-CN" altLang="en-US"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年</a:t>
                      </a:r>
                      <a:endPar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endParaRPr>
                    </a:p>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altLang="zh-CN"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参会者国家</a:t>
                      </a: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a:t>
                      </a:r>
                      <a:r>
                        <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90 </a:t>
                      </a:r>
                    </a:p>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cs typeface="Times New Roman" pitchFamily="18" charset="0"/>
                        </a:rPr>
                        <a:t>专业发展课程：</a:t>
                      </a:r>
                      <a:r>
                        <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Times New Roman" pitchFamily="18" charset="0"/>
                        </a:rPr>
                        <a:t>200</a:t>
                      </a:r>
                      <a:r>
                        <a:rPr kumimoji="0" lang="zh-CN" altLang="en-US" sz="1400" b="1" i="0" u="none" strike="noStrike" cap="none" normalizeH="0" baseline="0" dirty="0" smtClean="0">
                          <a:ln>
                            <a:noFill/>
                          </a:ln>
                          <a:solidFill>
                            <a:srgbClr val="000000"/>
                          </a:solidFill>
                          <a:effectLst/>
                          <a:latin typeface="微软雅黑" pitchFamily="34" charset="-122"/>
                          <a:ea typeface="微软雅黑" pitchFamily="34" charset="-122"/>
                          <a:cs typeface="Times New Roman" pitchFamily="18" charset="0"/>
                        </a:rPr>
                        <a:t>次</a:t>
                      </a:r>
                      <a:r>
                        <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Times New Roman" pitchFamily="18" charset="0"/>
                        </a:rPr>
                        <a:t>/</a:t>
                      </a:r>
                      <a:r>
                        <a:rPr kumimoji="0" lang="zh-CN" altLang="en-US" sz="1400" b="1" i="0" u="none" strike="noStrike" cap="none" normalizeH="0" baseline="0" dirty="0" smtClean="0">
                          <a:ln>
                            <a:noFill/>
                          </a:ln>
                          <a:solidFill>
                            <a:srgbClr val="000000"/>
                          </a:solidFill>
                          <a:effectLst/>
                          <a:latin typeface="微软雅黑" pitchFamily="34" charset="-122"/>
                          <a:ea typeface="微软雅黑" pitchFamily="34" charset="-122"/>
                          <a:cs typeface="Times New Roman" pitchFamily="18" charset="0"/>
                        </a:rPr>
                        <a:t>年</a:t>
                      </a:r>
                      <a:endParaRPr kumimoji="0" lang="zh-CN" sz="14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cs typeface="Times New Roman" pitchFamily="18" charset="0"/>
                        </a:rPr>
                        <a:t>规范和标准：</a:t>
                      </a:r>
                      <a:r>
                        <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Times New Roman" pitchFamily="18" charset="0"/>
                        </a:rPr>
                        <a:t>600+</a:t>
                      </a:r>
                    </a:p>
                  </a:txBody>
                  <a:tcPr marL="63623" marR="63623" marT="0" marB="0" horzOverflow="overflow">
                    <a:lnL>
                      <a:noFill/>
                    </a:lnL>
                    <a:lnR>
                      <a:noFill/>
                    </a:lnR>
                    <a:lnT w="19050" cap="flat" cmpd="sng" algn="ctr">
                      <a:solidFill>
                        <a:srgbClr val="0F243E"/>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285720" y="1285860"/>
            <a:ext cx="8585406" cy="4729177"/>
          </a:xfrm>
          <a:prstGeom prst="rect">
            <a:avLst/>
          </a:prstGeom>
          <a:noFill/>
          <a:ln w="9525">
            <a:solidFill>
              <a:schemeClr val="bg1">
                <a:lumMod val="65000"/>
              </a:schemeClr>
            </a:solidFill>
            <a:miter lim="800000"/>
            <a:headEnd/>
            <a:tailEnd/>
          </a:ln>
          <a:effectLst/>
        </p:spPr>
      </p:pic>
      <p:sp>
        <p:nvSpPr>
          <p:cNvPr id="14" name="Rectangle 7"/>
          <p:cNvSpPr>
            <a:spLocks noChangeArrowheads="1"/>
          </p:cNvSpPr>
          <p:nvPr/>
        </p:nvSpPr>
        <p:spPr bwMode="auto">
          <a:xfrm>
            <a:off x="500034" y="5072074"/>
            <a:ext cx="1428760" cy="42862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0" name="圆角矩形标注 9"/>
          <p:cNvSpPr>
            <a:spLocks noChangeArrowheads="1"/>
          </p:cNvSpPr>
          <p:nvPr/>
        </p:nvSpPr>
        <p:spPr bwMode="auto">
          <a:xfrm>
            <a:off x="2500299" y="5286388"/>
            <a:ext cx="1500198" cy="714375"/>
          </a:xfrm>
          <a:prstGeom prst="wedgeRoundRectCallout">
            <a:avLst>
              <a:gd name="adj1" fmla="val -81510"/>
              <a:gd name="adj2" fmla="val -4017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跳转到前一期或后一期</a:t>
            </a:r>
            <a:endParaRPr lang="en-US" altLang="zh-CN" dirty="0">
              <a:latin typeface="Calibri" pitchFamily="34" charset="0"/>
            </a:endParaRPr>
          </a:p>
        </p:txBody>
      </p:sp>
      <p:sp>
        <p:nvSpPr>
          <p:cNvPr id="15" name="Rectangle 7"/>
          <p:cNvSpPr>
            <a:spLocks noChangeArrowheads="1"/>
          </p:cNvSpPr>
          <p:nvPr/>
        </p:nvSpPr>
        <p:spPr bwMode="auto">
          <a:xfrm>
            <a:off x="6786578" y="2857496"/>
            <a:ext cx="1928826" cy="2286016"/>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8" name="圆角矩形标注 7"/>
          <p:cNvSpPr>
            <a:spLocks noChangeArrowheads="1"/>
          </p:cNvSpPr>
          <p:nvPr/>
        </p:nvSpPr>
        <p:spPr bwMode="auto">
          <a:xfrm>
            <a:off x="4357686" y="2928934"/>
            <a:ext cx="2000232" cy="1714512"/>
          </a:xfrm>
          <a:prstGeom prst="wedgeRoundRectCallout">
            <a:avLst>
              <a:gd name="adj1" fmla="val 69330"/>
              <a:gd name="adj2" fmla="val 5158"/>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lvl="0" eaLnBrk="0" fontAlgn="base" hangingPunct="0">
              <a:spcAft>
                <a:spcPct val="0"/>
              </a:spcAft>
              <a:defRPr/>
            </a:pPr>
            <a:endParaRPr lang="en-US" altLang="zh-CN" dirty="0" smtClean="0">
              <a:latin typeface="Calibri" pitchFamily="34" charset="0"/>
            </a:endParaRPr>
          </a:p>
          <a:p>
            <a:pPr lvl="0" eaLnBrk="0" fontAlgn="base" hangingPunct="0">
              <a:spcAft>
                <a:spcPct val="0"/>
              </a:spcAft>
              <a:defRPr/>
            </a:pPr>
            <a:endParaRPr lang="en-US" altLang="zh-CN" dirty="0" smtClean="0">
              <a:latin typeface="Calibri" pitchFamily="34" charset="0"/>
            </a:endParaRPr>
          </a:p>
          <a:p>
            <a:pPr lvl="0" eaLnBrk="0" fontAlgn="base" hangingPunct="0">
              <a:spcAft>
                <a:spcPct val="0"/>
              </a:spcAft>
              <a:buFont typeface="Wingdings" pitchFamily="2" charset="2"/>
              <a:buChar char="Ø"/>
              <a:defRPr/>
            </a:pPr>
            <a:r>
              <a:rPr lang="zh-CN" altLang="en-US" dirty="0" smtClean="0">
                <a:latin typeface="Calibri" pitchFamily="34" charset="0"/>
              </a:rPr>
              <a:t>邮件提醒功能</a:t>
            </a:r>
            <a:endParaRPr lang="en-US" altLang="zh-CN" dirty="0" smtClean="0">
              <a:latin typeface="Calibri" pitchFamily="34" charset="0"/>
            </a:endParaRPr>
          </a:p>
          <a:p>
            <a:pPr eaLnBrk="0" fontAlgn="base" hangingPunct="0">
              <a:spcAft>
                <a:spcPct val="0"/>
              </a:spcAft>
              <a:buFont typeface="Wingdings" pitchFamily="2" charset="2"/>
              <a:buChar char="Ø"/>
              <a:defRPr/>
            </a:pPr>
            <a:r>
              <a:rPr lang="en-US" altLang="zh-CN" dirty="0" smtClean="0">
                <a:latin typeface="Calibri" pitchFamily="34" charset="0"/>
              </a:rPr>
              <a:t>RSS</a:t>
            </a:r>
            <a:r>
              <a:rPr lang="zh-CN" altLang="en-US" dirty="0" smtClean="0">
                <a:latin typeface="Calibri" pitchFamily="34" charset="0"/>
              </a:rPr>
              <a:t>订阅服务</a:t>
            </a:r>
            <a:endParaRPr lang="en-US" altLang="zh-CN" dirty="0" smtClean="0">
              <a:latin typeface="Calibri" pitchFamily="34" charset="0"/>
            </a:endParaRPr>
          </a:p>
          <a:p>
            <a:pPr eaLnBrk="0" fontAlgn="base" hangingPunct="0">
              <a:spcAft>
                <a:spcPct val="0"/>
              </a:spcAft>
              <a:buFont typeface="Wingdings" pitchFamily="2" charset="2"/>
              <a:buChar char="Ø"/>
              <a:defRPr/>
            </a:pPr>
            <a:r>
              <a:rPr lang="zh-CN" altLang="en-US" dirty="0" smtClean="0">
                <a:latin typeface="Calibri" pitchFamily="34" charset="0"/>
              </a:rPr>
              <a:t>最新文章、高阅读量和高引用量文章</a:t>
            </a:r>
            <a:endParaRPr lang="en-US" altLang="zh-CN" dirty="0" smtClean="0">
              <a:latin typeface="Calibri" pitchFamily="34" charset="0"/>
            </a:endParaRPr>
          </a:p>
          <a:p>
            <a:pPr lvl="0" eaLnBrk="0" fontAlgn="base" hangingPunct="0">
              <a:spcAft>
                <a:spcPct val="0"/>
              </a:spcAft>
              <a:defRPr/>
            </a:pPr>
            <a:endParaRPr lang="en-US" altLang="zh-CN" dirty="0" smtClean="0">
              <a:latin typeface="Calibri" pitchFamily="34" charset="0"/>
            </a:endParaRPr>
          </a:p>
          <a:p>
            <a:pPr lvl="0" eaLnBrk="0" fontAlgn="base" hangingPunct="0">
              <a:spcAft>
                <a:spcPct val="0"/>
              </a:spcAft>
              <a:defRPr/>
            </a:pPr>
            <a:endParaRPr lang="zh-CN" altLang="en-US" dirty="0">
              <a:latin typeface="Calibri" pitchFamily="34" charset="0"/>
            </a:endParaRPr>
          </a:p>
        </p:txBody>
      </p:sp>
      <p:sp>
        <p:nvSpPr>
          <p:cNvPr id="17" name="Rectangle 7"/>
          <p:cNvSpPr>
            <a:spLocks noChangeArrowheads="1"/>
          </p:cNvSpPr>
          <p:nvPr/>
        </p:nvSpPr>
        <p:spPr bwMode="auto">
          <a:xfrm>
            <a:off x="3214678" y="2214554"/>
            <a:ext cx="4000528" cy="35719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8" name="圆角矩形标注 17"/>
          <p:cNvSpPr>
            <a:spLocks noChangeArrowheads="1"/>
          </p:cNvSpPr>
          <p:nvPr/>
        </p:nvSpPr>
        <p:spPr bwMode="auto">
          <a:xfrm>
            <a:off x="7215206" y="928670"/>
            <a:ext cx="1571636" cy="1071570"/>
          </a:xfrm>
          <a:prstGeom prst="wedgeRoundRectCallout">
            <a:avLst>
              <a:gd name="adj1" fmla="val -100836"/>
              <a:gd name="adj2" fmla="val 7039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smtClean="0">
                <a:latin typeface="Calibri" pitchFamily="34" charset="0"/>
              </a:rPr>
              <a:t>选择浏览该刊任意年份的卷期</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5" grpId="0" animBg="1"/>
      <p:bldP spid="8" grpId="0" animBg="1"/>
      <p:bldP spid="17"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428596" y="1214422"/>
            <a:ext cx="8001056" cy="4500594"/>
          </a:xfrm>
          <a:prstGeom prst="rect">
            <a:avLst/>
          </a:prstGeom>
          <a:noFill/>
          <a:ln w="9525">
            <a:solidFill>
              <a:schemeClr val="bg1">
                <a:lumMod val="65000"/>
              </a:schemeClr>
            </a:solidFill>
            <a:miter lim="800000"/>
            <a:headEnd/>
            <a:tailEnd/>
          </a:ln>
          <a:effectLst/>
        </p:spPr>
      </p:pic>
      <p:sp>
        <p:nvSpPr>
          <p:cNvPr id="11" name="Rectangle 7"/>
          <p:cNvSpPr>
            <a:spLocks noChangeArrowheads="1"/>
          </p:cNvSpPr>
          <p:nvPr/>
        </p:nvSpPr>
        <p:spPr bwMode="auto">
          <a:xfrm>
            <a:off x="2143108" y="2500306"/>
            <a:ext cx="2000264" cy="28575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5" name="Rectangle 7"/>
          <p:cNvSpPr>
            <a:spLocks noChangeArrowheads="1"/>
          </p:cNvSpPr>
          <p:nvPr/>
        </p:nvSpPr>
        <p:spPr bwMode="auto">
          <a:xfrm>
            <a:off x="2143108" y="2786058"/>
            <a:ext cx="3857652" cy="500066"/>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4" name="圆角矩形标注 13"/>
          <p:cNvSpPr>
            <a:spLocks noChangeArrowheads="1"/>
          </p:cNvSpPr>
          <p:nvPr/>
        </p:nvSpPr>
        <p:spPr bwMode="auto">
          <a:xfrm>
            <a:off x="4143372" y="3571876"/>
            <a:ext cx="2071702" cy="1285884"/>
          </a:xfrm>
          <a:prstGeom prst="wedgeRoundRectCallout">
            <a:avLst>
              <a:gd name="adj1" fmla="val -14964"/>
              <a:gd name="adj2" fmla="val -71742"/>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mj-lt"/>
              </a:rPr>
              <a:t>点击某个关键词，可找到</a:t>
            </a:r>
            <a:r>
              <a:rPr lang="en-US" altLang="zh-CN" dirty="0">
                <a:latin typeface="+mj-lt"/>
              </a:rPr>
              <a:t>ASME</a:t>
            </a:r>
            <a:r>
              <a:rPr lang="zh-CN" altLang="en-US" dirty="0">
                <a:latin typeface="+mj-lt"/>
              </a:rPr>
              <a:t>出版物中所有与之有关的文章</a:t>
            </a:r>
            <a:endParaRPr lang="en-US" altLang="zh-CN" dirty="0">
              <a:latin typeface="+mj-lt"/>
            </a:endParaRPr>
          </a:p>
        </p:txBody>
      </p:sp>
      <p:sp>
        <p:nvSpPr>
          <p:cNvPr id="10" name="圆角矩形标注 9"/>
          <p:cNvSpPr>
            <a:spLocks noChangeArrowheads="1"/>
          </p:cNvSpPr>
          <p:nvPr/>
        </p:nvSpPr>
        <p:spPr bwMode="auto">
          <a:xfrm>
            <a:off x="4929190" y="1857364"/>
            <a:ext cx="1643063" cy="857251"/>
          </a:xfrm>
          <a:prstGeom prst="wedgeRoundRectCallout">
            <a:avLst>
              <a:gd name="adj1" fmla="val -87264"/>
              <a:gd name="adj2" fmla="val 32063"/>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smtClean="0">
                <a:latin typeface="+mj-lt"/>
                <a:ea typeface="+mn-ea"/>
              </a:rPr>
              <a:t>查看摘要、阅读文章、查看</a:t>
            </a:r>
            <a:r>
              <a:rPr lang="en-US" altLang="zh-CN" dirty="0" smtClean="0">
                <a:latin typeface="+mj-lt"/>
                <a:ea typeface="+mn-ea"/>
              </a:rPr>
              <a:t>PDF</a:t>
            </a:r>
            <a:r>
              <a:rPr lang="zh-CN" altLang="en-US" dirty="0">
                <a:latin typeface="+mj-lt"/>
                <a:ea typeface="+mn-ea"/>
              </a:rPr>
              <a:t>全文</a:t>
            </a:r>
            <a:endParaRPr lang="en-US" altLang="zh-CN" dirty="0">
              <a:latin typeface="+mj-lt"/>
              <a:ea typeface="+mn-ea"/>
            </a:endParaRPr>
          </a:p>
        </p:txBody>
      </p:sp>
      <p:sp>
        <p:nvSpPr>
          <p:cNvPr id="20" name="圆角矩形标注 19"/>
          <p:cNvSpPr>
            <a:spLocks noChangeArrowheads="1"/>
          </p:cNvSpPr>
          <p:nvPr/>
        </p:nvSpPr>
        <p:spPr bwMode="auto">
          <a:xfrm>
            <a:off x="2500298" y="5429264"/>
            <a:ext cx="2857520" cy="1143008"/>
          </a:xfrm>
          <a:prstGeom prst="wedgeRoundRectCallout">
            <a:avLst>
              <a:gd name="adj1" fmla="val -67164"/>
              <a:gd name="adj2" fmla="val -8655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mj-lt"/>
              </a:rPr>
              <a:t>进入某一期，可以看见各栏目名称，</a:t>
            </a:r>
            <a:r>
              <a:rPr lang="zh-CN" altLang="en-US" dirty="0" smtClean="0">
                <a:latin typeface="+mj-lt"/>
              </a:rPr>
              <a:t>如研究论文、技术简介、勘误记录</a:t>
            </a:r>
            <a:endParaRPr lang="en-US" altLang="zh-CN" dirty="0">
              <a:latin typeface="+mj-lt"/>
            </a:endParaRPr>
          </a:p>
        </p:txBody>
      </p:sp>
      <p:sp>
        <p:nvSpPr>
          <p:cNvPr id="21" name="Rectangle 7"/>
          <p:cNvSpPr>
            <a:spLocks noChangeArrowheads="1"/>
          </p:cNvSpPr>
          <p:nvPr/>
        </p:nvSpPr>
        <p:spPr bwMode="auto">
          <a:xfrm>
            <a:off x="428596" y="2571744"/>
            <a:ext cx="1285884" cy="314327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4" grpId="0" animBg="1"/>
      <p:bldP spid="10" grpId="0" animBg="1"/>
      <p:bldP spid="20"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1.png"/>
          <p:cNvPicPr>
            <a:picLocks noChangeAspect="1"/>
          </p:cNvPicPr>
          <p:nvPr/>
        </p:nvPicPr>
        <p:blipFill>
          <a:blip r:embed="rId3"/>
          <a:stretch>
            <a:fillRect/>
          </a:stretch>
        </p:blipFill>
        <p:spPr>
          <a:xfrm>
            <a:off x="285720" y="1214422"/>
            <a:ext cx="8582025" cy="4162425"/>
          </a:xfrm>
          <a:prstGeom prst="rect">
            <a:avLst/>
          </a:prstGeom>
          <a:ln>
            <a:solidFill>
              <a:schemeClr val="bg1">
                <a:lumMod val="65000"/>
              </a:schemeClr>
            </a:solidFill>
          </a:ln>
        </p:spPr>
      </p:pic>
      <p:sp>
        <p:nvSpPr>
          <p:cNvPr id="15" name="Rectangle 7"/>
          <p:cNvSpPr>
            <a:spLocks noChangeArrowheads="1"/>
          </p:cNvSpPr>
          <p:nvPr/>
        </p:nvSpPr>
        <p:spPr bwMode="auto">
          <a:xfrm>
            <a:off x="428596" y="2357430"/>
            <a:ext cx="3929090" cy="857256"/>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6" name="圆角矩形标注 15"/>
          <p:cNvSpPr>
            <a:spLocks noChangeArrowheads="1"/>
          </p:cNvSpPr>
          <p:nvPr/>
        </p:nvSpPr>
        <p:spPr bwMode="auto">
          <a:xfrm>
            <a:off x="3714744" y="1285860"/>
            <a:ext cx="1857388" cy="428628"/>
          </a:xfrm>
          <a:prstGeom prst="wedgeRoundRectCallout">
            <a:avLst>
              <a:gd name="adj1" fmla="val -41813"/>
              <a:gd name="adj2" fmla="val 17767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smtClean="0">
                <a:latin typeface="+mj-lt"/>
                <a:ea typeface="+mn-ea"/>
              </a:rPr>
              <a:t>作者及</a:t>
            </a:r>
            <a:r>
              <a:rPr lang="zh-CN" altLang="en-US" dirty="0" smtClean="0">
                <a:latin typeface="+mj-lt"/>
              </a:rPr>
              <a:t>文章信息</a:t>
            </a:r>
            <a:endParaRPr lang="en-US" altLang="zh-CN" dirty="0">
              <a:latin typeface="+mj-lt"/>
              <a:ea typeface="+mn-ea"/>
            </a:endParaRPr>
          </a:p>
        </p:txBody>
      </p:sp>
      <p:pic>
        <p:nvPicPr>
          <p:cNvPr id="18" name="图片 17" descr="2.png"/>
          <p:cNvPicPr>
            <a:picLocks noChangeAspect="1"/>
          </p:cNvPicPr>
          <p:nvPr/>
        </p:nvPicPr>
        <p:blipFill>
          <a:blip r:embed="rId4"/>
          <a:stretch>
            <a:fillRect/>
          </a:stretch>
        </p:blipFill>
        <p:spPr>
          <a:xfrm>
            <a:off x="285720" y="5448300"/>
            <a:ext cx="5857916" cy="1409700"/>
          </a:xfrm>
          <a:prstGeom prst="rect">
            <a:avLst/>
          </a:prstGeom>
          <a:ln>
            <a:solidFill>
              <a:schemeClr val="bg1">
                <a:lumMod val="65000"/>
              </a:schemeClr>
            </a:solidFill>
          </a:ln>
        </p:spPr>
      </p:pic>
      <p:sp>
        <p:nvSpPr>
          <p:cNvPr id="12" name="Rectangle 7"/>
          <p:cNvSpPr>
            <a:spLocks noChangeArrowheads="1"/>
          </p:cNvSpPr>
          <p:nvPr/>
        </p:nvSpPr>
        <p:spPr bwMode="auto">
          <a:xfrm>
            <a:off x="428596" y="5500702"/>
            <a:ext cx="5357850" cy="1214446"/>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9" name="圆角矩形标注 8"/>
          <p:cNvSpPr>
            <a:spLocks noChangeArrowheads="1"/>
          </p:cNvSpPr>
          <p:nvPr/>
        </p:nvSpPr>
        <p:spPr bwMode="auto">
          <a:xfrm>
            <a:off x="6429388" y="5500702"/>
            <a:ext cx="2428892" cy="1071570"/>
          </a:xfrm>
          <a:prstGeom prst="wedgeRoundRectCallout">
            <a:avLst>
              <a:gd name="adj1" fmla="val -69917"/>
              <a:gd name="adj2" fmla="val -417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buFont typeface="Wingdings" pitchFamily="2" charset="2"/>
              <a:buChar char="Ø"/>
            </a:pPr>
            <a:r>
              <a:rPr lang="zh-CN" altLang="en-US" dirty="0" smtClean="0">
                <a:latin typeface="+mj-lt"/>
              </a:rPr>
              <a:t>该期文章涉及话题</a:t>
            </a:r>
            <a:endParaRPr lang="en-US" altLang="zh-CN" dirty="0" smtClean="0">
              <a:latin typeface="+mj-lt"/>
            </a:endParaRPr>
          </a:p>
          <a:p>
            <a:pPr>
              <a:buFont typeface="Wingdings" pitchFamily="2" charset="2"/>
              <a:buChar char="Ø"/>
            </a:pPr>
            <a:r>
              <a:rPr lang="zh-CN" altLang="en-US" dirty="0" smtClean="0">
                <a:latin typeface="+mj-lt"/>
              </a:rPr>
              <a:t>关键词</a:t>
            </a:r>
            <a:endParaRPr lang="en-US" altLang="zh-CN" dirty="0" smtClean="0">
              <a:latin typeface="+mj-lt"/>
            </a:endParaRPr>
          </a:p>
          <a:p>
            <a:pPr>
              <a:buFont typeface="Wingdings" pitchFamily="2" charset="2"/>
              <a:buChar char="Ø"/>
            </a:pPr>
            <a:r>
              <a:rPr lang="zh-CN" altLang="en-US" dirty="0" smtClean="0">
                <a:latin typeface="+mj-lt"/>
              </a:rPr>
              <a:t>主题</a:t>
            </a:r>
            <a:endParaRPr lang="en-US" altLang="zh-CN" dirty="0">
              <a:latin typeface="+mj-lt"/>
            </a:endParaRPr>
          </a:p>
        </p:txBody>
      </p:sp>
      <p:sp>
        <p:nvSpPr>
          <p:cNvPr id="20" name="圆角矩形标注 19"/>
          <p:cNvSpPr>
            <a:spLocks noChangeArrowheads="1"/>
          </p:cNvSpPr>
          <p:nvPr/>
        </p:nvSpPr>
        <p:spPr bwMode="auto">
          <a:xfrm>
            <a:off x="5072066" y="3857628"/>
            <a:ext cx="1500198" cy="1571636"/>
          </a:xfrm>
          <a:prstGeom prst="wedgeRoundRectCallout">
            <a:avLst>
              <a:gd name="adj1" fmla="val -85772"/>
              <a:gd name="adj2" fmla="val -33063"/>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buFont typeface="Wingdings" pitchFamily="2" charset="2"/>
              <a:buChar char="Ø"/>
            </a:pPr>
            <a:r>
              <a:rPr lang="zh-CN" altLang="en-US" dirty="0" smtClean="0">
                <a:latin typeface="+mj-lt"/>
              </a:rPr>
              <a:t>浏览</a:t>
            </a:r>
            <a:endParaRPr lang="en-US" altLang="zh-CN" dirty="0" smtClean="0">
              <a:latin typeface="+mj-lt"/>
            </a:endParaRPr>
          </a:p>
          <a:p>
            <a:pPr>
              <a:buFont typeface="Wingdings" pitchFamily="2" charset="2"/>
              <a:buChar char="Ø"/>
            </a:pPr>
            <a:r>
              <a:rPr lang="en-US" altLang="zh-CN" dirty="0" smtClean="0">
                <a:latin typeface="+mj-lt"/>
              </a:rPr>
              <a:t>PDF</a:t>
            </a:r>
            <a:r>
              <a:rPr lang="zh-CN" altLang="en-US" dirty="0" smtClean="0">
                <a:latin typeface="+mj-lt"/>
              </a:rPr>
              <a:t>下载</a:t>
            </a:r>
            <a:endParaRPr lang="en-US" altLang="zh-CN" dirty="0" smtClean="0">
              <a:latin typeface="+mj-lt"/>
            </a:endParaRPr>
          </a:p>
          <a:p>
            <a:pPr>
              <a:buFont typeface="Wingdings" pitchFamily="2" charset="2"/>
              <a:buChar char="Ø"/>
            </a:pPr>
            <a:r>
              <a:rPr lang="zh-CN" altLang="en-US" dirty="0" smtClean="0">
                <a:latin typeface="+mj-lt"/>
              </a:rPr>
              <a:t>分享</a:t>
            </a:r>
            <a:endParaRPr lang="en-US" altLang="zh-CN" dirty="0" smtClean="0">
              <a:latin typeface="+mj-lt"/>
            </a:endParaRPr>
          </a:p>
          <a:p>
            <a:pPr>
              <a:buFont typeface="Wingdings" pitchFamily="2" charset="2"/>
              <a:buChar char="Ø"/>
            </a:pPr>
            <a:r>
              <a:rPr lang="zh-CN" altLang="en-US" dirty="0" smtClean="0">
                <a:latin typeface="+mj-lt"/>
              </a:rPr>
              <a:t>引用</a:t>
            </a:r>
            <a:endParaRPr lang="en-US" altLang="zh-CN" dirty="0" smtClean="0">
              <a:latin typeface="+mj-lt"/>
            </a:endParaRPr>
          </a:p>
          <a:p>
            <a:pPr>
              <a:buFont typeface="Wingdings" pitchFamily="2" charset="2"/>
              <a:buChar char="Ø"/>
            </a:pPr>
            <a:r>
              <a:rPr lang="zh-CN" altLang="en-US" dirty="0" smtClean="0">
                <a:latin typeface="+mj-lt"/>
              </a:rPr>
              <a:t>相关权限</a:t>
            </a:r>
            <a:endParaRPr lang="en-US" altLang="zh-CN" dirty="0">
              <a:latin typeface="+mj-lt"/>
            </a:endParaRPr>
          </a:p>
        </p:txBody>
      </p:sp>
      <p:sp>
        <p:nvSpPr>
          <p:cNvPr id="11" name="Rectangle 7"/>
          <p:cNvSpPr>
            <a:spLocks noChangeArrowheads="1"/>
          </p:cNvSpPr>
          <p:nvPr/>
        </p:nvSpPr>
        <p:spPr bwMode="auto">
          <a:xfrm>
            <a:off x="428596" y="3786190"/>
            <a:ext cx="4000528" cy="42862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2" grpId="0" animBg="1"/>
      <p:bldP spid="9" grpId="0" animBg="1"/>
      <p:bldP spid="2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tretch>
            <a:fillRect/>
          </a:stretch>
        </p:blipFill>
        <p:spPr bwMode="auto">
          <a:xfrm>
            <a:off x="285720" y="1428736"/>
            <a:ext cx="8723846" cy="3575211"/>
          </a:xfrm>
          <a:prstGeom prst="rect">
            <a:avLst/>
          </a:prstGeom>
          <a:noFill/>
          <a:ln w="9525">
            <a:solidFill>
              <a:schemeClr val="bg1">
                <a:lumMod val="65000"/>
              </a:schemeClr>
            </a:solidFill>
            <a:miter lim="800000"/>
            <a:headEnd/>
            <a:tailEnd/>
          </a:ln>
          <a:effectLst/>
        </p:spPr>
      </p:pic>
      <p:sp>
        <p:nvSpPr>
          <p:cNvPr id="13" name="Rectangle 7"/>
          <p:cNvSpPr>
            <a:spLocks noChangeArrowheads="1"/>
          </p:cNvSpPr>
          <p:nvPr/>
        </p:nvSpPr>
        <p:spPr bwMode="auto">
          <a:xfrm>
            <a:off x="7072330" y="1428736"/>
            <a:ext cx="857256" cy="64294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8" name="圆角矩形标注 7"/>
          <p:cNvSpPr>
            <a:spLocks noChangeArrowheads="1"/>
          </p:cNvSpPr>
          <p:nvPr/>
        </p:nvSpPr>
        <p:spPr bwMode="auto">
          <a:xfrm>
            <a:off x="7143736" y="2928934"/>
            <a:ext cx="2000264" cy="1285884"/>
          </a:xfrm>
          <a:prstGeom prst="wedgeRoundRectCallout">
            <a:avLst>
              <a:gd name="adj1" fmla="val -20287"/>
              <a:gd name="adj2" fmla="val -11037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与之相关的其他文章链接，来源包括期刊、会议录、电子书</a:t>
            </a:r>
            <a:endParaRPr lang="en-US" altLang="zh-CN" dirty="0">
              <a:latin typeface="Calibri" pitchFamily="34" charset="0"/>
            </a:endParaRPr>
          </a:p>
        </p:txBody>
      </p:sp>
      <p:sp>
        <p:nvSpPr>
          <p:cNvPr id="10" name="圆角矩形标注 9"/>
          <p:cNvSpPr>
            <a:spLocks noChangeArrowheads="1"/>
          </p:cNvSpPr>
          <p:nvPr/>
        </p:nvSpPr>
        <p:spPr bwMode="auto">
          <a:xfrm>
            <a:off x="4357686" y="4286256"/>
            <a:ext cx="2286016" cy="1500198"/>
          </a:xfrm>
          <a:prstGeom prst="wedgeRoundRectCallout">
            <a:avLst>
              <a:gd name="adj1" fmla="val -11635"/>
              <a:gd name="adj2" fmla="val -12913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smtClean="0">
                <a:latin typeface="Calibri" pitchFamily="34" charset="0"/>
              </a:rPr>
              <a:t>文献信息后面可能出现</a:t>
            </a:r>
            <a:r>
              <a:rPr lang="en-US" altLang="zh-CN" dirty="0" err="1" smtClean="0">
                <a:latin typeface="Calibri" pitchFamily="34" charset="0"/>
              </a:rPr>
              <a:t>Crossref</a:t>
            </a:r>
            <a:r>
              <a:rPr lang="zh-CN" altLang="en-US" dirty="0" smtClean="0">
                <a:latin typeface="Calibri" pitchFamily="34" charset="0"/>
              </a:rPr>
              <a:t>等其他链接，通往文献在</a:t>
            </a:r>
            <a:r>
              <a:rPr lang="en-US" altLang="zh-CN" dirty="0" smtClean="0">
                <a:latin typeface="Calibri" pitchFamily="34" charset="0"/>
              </a:rPr>
              <a:t>ASCE</a:t>
            </a:r>
            <a:r>
              <a:rPr lang="zh-CN" altLang="en-US" dirty="0" smtClean="0">
                <a:latin typeface="Calibri" pitchFamily="34" charset="0"/>
              </a:rPr>
              <a:t>的页面；也可能出现外部网址</a:t>
            </a:r>
            <a:endParaRPr lang="en-US" altLang="zh-CN" dirty="0">
              <a:latin typeface="Calibri" pitchFamily="34" charset="0"/>
            </a:endParaRPr>
          </a:p>
        </p:txBody>
      </p:sp>
      <p:sp>
        <p:nvSpPr>
          <p:cNvPr id="11" name="Rectangle 7"/>
          <p:cNvSpPr>
            <a:spLocks noChangeArrowheads="1"/>
          </p:cNvSpPr>
          <p:nvPr/>
        </p:nvSpPr>
        <p:spPr bwMode="auto">
          <a:xfrm>
            <a:off x="4929190" y="2714620"/>
            <a:ext cx="714380" cy="28575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9" name="圆角矩形标注 8"/>
          <p:cNvSpPr>
            <a:spLocks noChangeArrowheads="1"/>
          </p:cNvSpPr>
          <p:nvPr/>
        </p:nvSpPr>
        <p:spPr bwMode="auto">
          <a:xfrm>
            <a:off x="2357422" y="1285860"/>
            <a:ext cx="1571636" cy="1143000"/>
          </a:xfrm>
          <a:prstGeom prst="wedgeRoundRectCallout">
            <a:avLst>
              <a:gd name="adj1" fmla="val 86724"/>
              <a:gd name="adj2" fmla="val -941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smtClean="0">
                <a:latin typeface="+mj-lt"/>
                <a:ea typeface="+mn-ea"/>
              </a:rPr>
              <a:t>文章所含章节，点击可跳</a:t>
            </a:r>
            <a:r>
              <a:rPr lang="zh-CN" altLang="en-US" dirty="0">
                <a:latin typeface="+mj-lt"/>
                <a:ea typeface="+mn-ea"/>
              </a:rPr>
              <a:t>转</a:t>
            </a:r>
            <a:r>
              <a:rPr lang="zh-CN" altLang="en-US" dirty="0" smtClean="0">
                <a:latin typeface="+mj-lt"/>
                <a:ea typeface="+mn-ea"/>
              </a:rPr>
              <a:t>至相</a:t>
            </a:r>
            <a:r>
              <a:rPr lang="zh-CN" altLang="en-US" dirty="0" smtClean="0">
                <a:latin typeface="+mj-lt"/>
              </a:rPr>
              <a:t>应</a:t>
            </a:r>
            <a:r>
              <a:rPr lang="zh-CN" altLang="en-US" dirty="0" smtClean="0">
                <a:latin typeface="+mj-lt"/>
                <a:ea typeface="+mn-ea"/>
              </a:rPr>
              <a:t>章节</a:t>
            </a:r>
            <a:endParaRPr lang="en-US" altLang="zh-CN" dirty="0">
              <a:latin typeface="+mj-lt"/>
              <a:ea typeface="+mn-ea"/>
            </a:endParaRPr>
          </a:p>
        </p:txBody>
      </p:sp>
      <p:sp>
        <p:nvSpPr>
          <p:cNvPr id="12" name="Rectangle 7"/>
          <p:cNvSpPr>
            <a:spLocks noChangeArrowheads="1"/>
          </p:cNvSpPr>
          <p:nvPr/>
        </p:nvSpPr>
        <p:spPr bwMode="auto">
          <a:xfrm>
            <a:off x="1571604" y="4214818"/>
            <a:ext cx="714380" cy="35719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5" name="圆角矩形标注 14"/>
          <p:cNvSpPr>
            <a:spLocks noChangeArrowheads="1"/>
          </p:cNvSpPr>
          <p:nvPr/>
        </p:nvSpPr>
        <p:spPr bwMode="auto">
          <a:xfrm>
            <a:off x="928662" y="5357826"/>
            <a:ext cx="2500330" cy="1071563"/>
          </a:xfrm>
          <a:prstGeom prst="wedgeRoundRectCallout">
            <a:avLst>
              <a:gd name="adj1" fmla="val -8707"/>
              <a:gd name="adj2" fmla="val -11340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点击引文后面的编号，页面跳转至被引用文献的信息</a:t>
            </a:r>
            <a:endParaRPr lang="en-US" altLang="zh-CN" dirty="0">
              <a:latin typeface="Calibri" pitchFamily="34" charset="0"/>
            </a:endParaRPr>
          </a:p>
        </p:txBody>
      </p:sp>
      <p:sp>
        <p:nvSpPr>
          <p:cNvPr id="16" name="Rectangle 7"/>
          <p:cNvSpPr>
            <a:spLocks noChangeArrowheads="1"/>
          </p:cNvSpPr>
          <p:nvPr/>
        </p:nvSpPr>
        <p:spPr bwMode="auto">
          <a:xfrm>
            <a:off x="4572000" y="1428736"/>
            <a:ext cx="785818" cy="78581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P spid="11" grpId="0" animBg="1"/>
      <p:bldP spid="9" grpId="0" animBg="1"/>
      <p:bldP spid="12" grpId="0" animBg="1"/>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srcRect/>
          <a:stretch>
            <a:fillRect/>
          </a:stretch>
        </p:blipFill>
        <p:spPr bwMode="auto">
          <a:xfrm>
            <a:off x="4357686" y="2928934"/>
            <a:ext cx="4431073" cy="3500462"/>
          </a:xfrm>
          <a:prstGeom prst="rect">
            <a:avLst/>
          </a:prstGeom>
          <a:noFill/>
          <a:ln w="9525">
            <a:solidFill>
              <a:schemeClr val="bg1">
                <a:lumMod val="75000"/>
              </a:schemeClr>
            </a:solidFill>
            <a:miter lim="800000"/>
            <a:headEnd/>
            <a:tailEnd/>
          </a:ln>
          <a:effectLst/>
        </p:spPr>
      </p:pic>
      <p:sp>
        <p:nvSpPr>
          <p:cNvPr id="10" name="圆角矩形标注 9"/>
          <p:cNvSpPr>
            <a:spLocks noChangeArrowheads="1"/>
          </p:cNvSpPr>
          <p:nvPr/>
        </p:nvSpPr>
        <p:spPr bwMode="auto">
          <a:xfrm>
            <a:off x="7572397" y="4071942"/>
            <a:ext cx="1214445" cy="928689"/>
          </a:xfrm>
          <a:prstGeom prst="wedgeRoundRectCallout">
            <a:avLst>
              <a:gd name="adj1" fmla="val -45525"/>
              <a:gd name="adj2" fmla="val 13650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a:latin typeface="+mj-lt"/>
                <a:ea typeface="+mn-ea"/>
              </a:rPr>
              <a:t>点击</a:t>
            </a:r>
            <a:r>
              <a:rPr lang="zh-CN" altLang="en-US" dirty="0" smtClean="0">
                <a:latin typeface="+mj-lt"/>
                <a:ea typeface="+mn-ea"/>
              </a:rPr>
              <a:t>此处浏览表格</a:t>
            </a:r>
            <a:endParaRPr lang="en-US" altLang="zh-CN" dirty="0">
              <a:latin typeface="+mj-lt"/>
              <a:ea typeface="+mn-ea"/>
            </a:endParaRPr>
          </a:p>
        </p:txBody>
      </p:sp>
      <p:sp>
        <p:nvSpPr>
          <p:cNvPr id="14" name="圆角矩形标注 13"/>
          <p:cNvSpPr>
            <a:spLocks noChangeArrowheads="1"/>
          </p:cNvSpPr>
          <p:nvPr/>
        </p:nvSpPr>
        <p:spPr bwMode="auto">
          <a:xfrm>
            <a:off x="214313" y="4591968"/>
            <a:ext cx="3571875" cy="1357312"/>
          </a:xfrm>
          <a:prstGeom prst="wedgeRoundRectCallout">
            <a:avLst>
              <a:gd name="adj1" fmla="val -6954"/>
              <a:gd name="adj2" fmla="val -9806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buFont typeface="Wingdings" pitchFamily="2" charset="2"/>
              <a:buChar char="Ø"/>
            </a:pPr>
            <a:r>
              <a:rPr lang="en-US" altLang="zh-CN" dirty="0" smtClean="0">
                <a:latin typeface="Calibri" pitchFamily="34" charset="0"/>
              </a:rPr>
              <a:t> </a:t>
            </a:r>
            <a:r>
              <a:rPr lang="zh-CN" altLang="en-US" dirty="0">
                <a:latin typeface="Calibri" pitchFamily="34" charset="0"/>
              </a:rPr>
              <a:t>查看大图，右键另存为</a:t>
            </a:r>
            <a:r>
              <a:rPr lang="zh-CN" altLang="en-US" dirty="0" smtClean="0">
                <a:latin typeface="Calibri" pitchFamily="34" charset="0"/>
              </a:rPr>
              <a:t>图片</a:t>
            </a:r>
            <a:endParaRPr lang="en-US" altLang="zh-CN" dirty="0">
              <a:latin typeface="Calibri" pitchFamily="34" charset="0"/>
            </a:endParaRPr>
          </a:p>
          <a:p>
            <a:pPr>
              <a:buFont typeface="Wingdings" pitchFamily="2" charset="2"/>
              <a:buChar char="Ø"/>
            </a:pPr>
            <a:r>
              <a:rPr lang="zh-CN" altLang="en-US" dirty="0" smtClean="0">
                <a:latin typeface="Calibri" pitchFamily="34" charset="0"/>
              </a:rPr>
              <a:t>下载</a:t>
            </a:r>
            <a:r>
              <a:rPr lang="zh-CN" altLang="en-US" dirty="0">
                <a:latin typeface="Calibri" pitchFamily="34" charset="0"/>
              </a:rPr>
              <a:t>含有图片和文章信息的</a:t>
            </a:r>
            <a:r>
              <a:rPr lang="en-US" altLang="zh-CN" dirty="0">
                <a:latin typeface="Calibri" pitchFamily="34" charset="0"/>
              </a:rPr>
              <a:t>PPT</a:t>
            </a:r>
          </a:p>
        </p:txBody>
      </p:sp>
      <p:sp>
        <p:nvSpPr>
          <p:cNvPr id="12" name="Rectangle 7"/>
          <p:cNvSpPr>
            <a:spLocks noChangeArrowheads="1"/>
          </p:cNvSpPr>
          <p:nvPr/>
        </p:nvSpPr>
        <p:spPr bwMode="auto">
          <a:xfrm>
            <a:off x="4714876" y="4071942"/>
            <a:ext cx="1357322" cy="28575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28680" name="矩形 14"/>
          <p:cNvSpPr>
            <a:spLocks noChangeArrowheads="1"/>
          </p:cNvSpPr>
          <p:nvPr/>
        </p:nvSpPr>
        <p:spPr bwMode="auto">
          <a:xfrm>
            <a:off x="4093121" y="1412776"/>
            <a:ext cx="2351087" cy="461962"/>
          </a:xfrm>
          <a:prstGeom prst="rect">
            <a:avLst/>
          </a:prstGeom>
          <a:noFill/>
          <a:ln w="9525">
            <a:noFill/>
            <a:miter lim="800000"/>
            <a:headEnd/>
            <a:tailEnd/>
          </a:ln>
        </p:spPr>
        <p:txBody>
          <a:bodyPr wrap="none">
            <a:spAutoFit/>
          </a:bodyPr>
          <a:lstStyle/>
          <a:p>
            <a:r>
              <a:rPr lang="zh-CN" altLang="en-US" sz="2400" b="1" dirty="0">
                <a:latin typeface="微软雅黑" pitchFamily="34" charset="-122"/>
                <a:ea typeface="微软雅黑" pitchFamily="34" charset="-122"/>
              </a:rPr>
              <a:t>储存文中图表：</a:t>
            </a:r>
            <a:endParaRPr lang="en-US" altLang="zh-CN" sz="2400" b="1" dirty="0">
              <a:latin typeface="微软雅黑" pitchFamily="34" charset="-122"/>
              <a:ea typeface="微软雅黑" pitchFamily="34" charset="-122"/>
            </a:endParaRPr>
          </a:p>
        </p:txBody>
      </p:sp>
      <p:sp>
        <p:nvSpPr>
          <p:cNvPr id="16" name="圆角矩形标注 15"/>
          <p:cNvSpPr>
            <a:spLocks noChangeArrowheads="1"/>
          </p:cNvSpPr>
          <p:nvPr/>
        </p:nvSpPr>
        <p:spPr bwMode="auto">
          <a:xfrm>
            <a:off x="5357818" y="1928802"/>
            <a:ext cx="1785950" cy="916844"/>
          </a:xfrm>
          <a:prstGeom prst="wedgeRoundRectCallout">
            <a:avLst>
              <a:gd name="adj1" fmla="val -59599"/>
              <a:gd name="adj2" fmla="val 17773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smtClean="0">
                <a:latin typeface="+mj-lt"/>
                <a:ea typeface="+mn-ea"/>
              </a:rPr>
              <a:t>可一键下载文章中所有图表（</a:t>
            </a:r>
            <a:r>
              <a:rPr lang="en-US" altLang="zh-CN" dirty="0" smtClean="0">
                <a:latin typeface="+mj-lt"/>
                <a:ea typeface="+mn-ea"/>
              </a:rPr>
              <a:t>PPT</a:t>
            </a:r>
            <a:r>
              <a:rPr lang="zh-CN" altLang="en-US" dirty="0" smtClean="0">
                <a:latin typeface="+mj-lt"/>
                <a:ea typeface="+mn-ea"/>
              </a:rPr>
              <a:t>格式）</a:t>
            </a:r>
            <a:endParaRPr lang="en-US" altLang="zh-CN" dirty="0">
              <a:latin typeface="+mj-lt"/>
              <a:ea typeface="+mn-ea"/>
            </a:endParaRPr>
          </a:p>
        </p:txBody>
      </p:sp>
      <p:pic>
        <p:nvPicPr>
          <p:cNvPr id="2051" name="Picture 3"/>
          <p:cNvPicPr>
            <a:picLocks noChangeAspect="1" noChangeArrowheads="1"/>
          </p:cNvPicPr>
          <p:nvPr/>
        </p:nvPicPr>
        <p:blipFill>
          <a:blip r:embed="rId4"/>
          <a:srcRect/>
          <a:stretch>
            <a:fillRect/>
          </a:stretch>
        </p:blipFill>
        <p:spPr bwMode="auto">
          <a:xfrm>
            <a:off x="214282" y="1357298"/>
            <a:ext cx="3810000" cy="2600325"/>
          </a:xfrm>
          <a:prstGeom prst="rect">
            <a:avLst/>
          </a:prstGeom>
          <a:noFill/>
          <a:ln w="9525">
            <a:solidFill>
              <a:schemeClr val="bg1">
                <a:lumMod val="65000"/>
              </a:schemeClr>
            </a:solidFill>
            <a:miter lim="800000"/>
            <a:headEnd/>
            <a:tailEnd/>
          </a:ln>
          <a:effectLst/>
        </p:spPr>
      </p:pic>
      <p:sp>
        <p:nvSpPr>
          <p:cNvPr id="11" name="Rectangle 7"/>
          <p:cNvSpPr>
            <a:spLocks noChangeArrowheads="1"/>
          </p:cNvSpPr>
          <p:nvPr/>
        </p:nvSpPr>
        <p:spPr bwMode="auto">
          <a:xfrm>
            <a:off x="1428729" y="3429000"/>
            <a:ext cx="2357454" cy="500066"/>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3" name="Rectangle 7"/>
          <p:cNvSpPr>
            <a:spLocks noChangeArrowheads="1"/>
          </p:cNvSpPr>
          <p:nvPr/>
        </p:nvSpPr>
        <p:spPr bwMode="auto">
          <a:xfrm>
            <a:off x="4929190" y="5786454"/>
            <a:ext cx="3000396" cy="35719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2" grpId="0" animBg="1"/>
      <p:bldP spid="16" grpId="0" animBg="1"/>
      <p:bldP spid="11"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428596" y="1857364"/>
            <a:ext cx="8143932" cy="4861587"/>
          </a:xfrm>
          <a:prstGeom prst="rect">
            <a:avLst/>
          </a:prstGeom>
          <a:noFill/>
          <a:ln w="9525">
            <a:noFill/>
            <a:miter lim="800000"/>
            <a:headEnd/>
            <a:tailEnd/>
          </a:ln>
          <a:effectLst/>
        </p:spPr>
      </p:pic>
      <p:grpSp>
        <p:nvGrpSpPr>
          <p:cNvPr id="2" name="组合 9"/>
          <p:cNvGrpSpPr>
            <a:grpSpLocks/>
          </p:cNvGrpSpPr>
          <p:nvPr/>
        </p:nvGrpSpPr>
        <p:grpSpPr bwMode="auto">
          <a:xfrm>
            <a:off x="500034" y="2357430"/>
            <a:ext cx="6429420" cy="3000396"/>
            <a:chOff x="285702" y="1310944"/>
            <a:chExt cx="6429465" cy="3000427"/>
          </a:xfrm>
        </p:grpSpPr>
        <p:sp>
          <p:nvSpPr>
            <p:cNvPr id="30726" name="圆角矩形标注 7"/>
            <p:cNvSpPr>
              <a:spLocks noChangeArrowheads="1"/>
            </p:cNvSpPr>
            <p:nvPr/>
          </p:nvSpPr>
          <p:spPr bwMode="auto">
            <a:xfrm>
              <a:off x="3428996" y="2668280"/>
              <a:ext cx="3286171" cy="1643091"/>
            </a:xfrm>
            <a:prstGeom prst="wedgeRoundRectCallout">
              <a:avLst>
                <a:gd name="adj1" fmla="val -68112"/>
                <a:gd name="adj2" fmla="val -11139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en-US" altLang="zh-CN" dirty="0">
                  <a:latin typeface="Calibri" pitchFamily="34" charset="0"/>
                </a:rPr>
                <a:t>ASME</a:t>
              </a:r>
              <a:r>
                <a:rPr lang="zh-CN" altLang="en-US" dirty="0">
                  <a:latin typeface="Calibri" pitchFamily="34" charset="0"/>
                </a:rPr>
                <a:t>电子书</a:t>
              </a:r>
              <a:r>
                <a:rPr lang="zh-CN" altLang="en-US" dirty="0" smtClean="0">
                  <a:latin typeface="Calibri" pitchFamily="34" charset="0"/>
                </a:rPr>
                <a:t>有三种</a:t>
              </a:r>
              <a:r>
                <a:rPr lang="zh-CN" altLang="en-US" dirty="0">
                  <a:latin typeface="Calibri" pitchFamily="34" charset="0"/>
                </a:rPr>
                <a:t>浏览方式</a:t>
              </a:r>
              <a:endParaRPr lang="en-US" altLang="zh-CN" dirty="0">
                <a:latin typeface="Calibri" pitchFamily="34" charset="0"/>
              </a:endParaRPr>
            </a:p>
            <a:p>
              <a:pPr>
                <a:buFont typeface="Wingdings" pitchFamily="2" charset="2"/>
                <a:buChar char="Ø"/>
              </a:pPr>
              <a:r>
                <a:rPr lang="zh-CN" altLang="en-US" dirty="0" smtClean="0">
                  <a:latin typeface="Calibri" pitchFamily="34" charset="0"/>
                </a:rPr>
                <a:t>年份</a:t>
              </a:r>
              <a:r>
                <a:rPr lang="zh-CN" altLang="en-US" dirty="0">
                  <a:latin typeface="Calibri" pitchFamily="34" charset="0"/>
                </a:rPr>
                <a:t>（</a:t>
              </a:r>
              <a:r>
                <a:rPr lang="en-US" altLang="zh-CN" dirty="0" smtClean="0">
                  <a:latin typeface="Calibri" pitchFamily="34" charset="0"/>
                </a:rPr>
                <a:t>1993~2019</a:t>
              </a:r>
              <a:r>
                <a:rPr lang="zh-CN" altLang="en-US" dirty="0" smtClean="0">
                  <a:latin typeface="Calibri" pitchFamily="34" charset="0"/>
                </a:rPr>
                <a:t>）</a:t>
              </a:r>
              <a:endParaRPr lang="en-US" altLang="zh-CN" dirty="0">
                <a:latin typeface="Calibri" pitchFamily="34" charset="0"/>
              </a:endParaRPr>
            </a:p>
            <a:p>
              <a:pPr>
                <a:buFont typeface="Wingdings" pitchFamily="2" charset="2"/>
                <a:buChar char="Ø"/>
              </a:pPr>
              <a:r>
                <a:rPr lang="zh-CN" altLang="en-US" dirty="0" smtClean="0">
                  <a:latin typeface="Calibri" pitchFamily="34" charset="0"/>
                </a:rPr>
                <a:t>书名</a:t>
              </a:r>
              <a:r>
                <a:rPr lang="zh-CN" altLang="en-US" dirty="0">
                  <a:latin typeface="Calibri" pitchFamily="34" charset="0"/>
                </a:rPr>
                <a:t>（</a:t>
              </a:r>
              <a:r>
                <a:rPr lang="en-US" altLang="zh-CN" dirty="0">
                  <a:latin typeface="Calibri" pitchFamily="34" charset="0"/>
                </a:rPr>
                <a:t>A-Z</a:t>
              </a:r>
              <a:r>
                <a:rPr lang="zh-CN" altLang="en-US" dirty="0">
                  <a:latin typeface="Calibri" pitchFamily="34" charset="0"/>
                </a:rPr>
                <a:t>）</a:t>
              </a:r>
              <a:endParaRPr lang="en-US" altLang="zh-CN" dirty="0">
                <a:latin typeface="Calibri" pitchFamily="34" charset="0"/>
              </a:endParaRPr>
            </a:p>
            <a:p>
              <a:pPr>
                <a:buFont typeface="Wingdings" pitchFamily="2" charset="2"/>
                <a:buChar char="Ø"/>
              </a:pPr>
              <a:r>
                <a:rPr lang="zh-CN" altLang="en-US" dirty="0" smtClean="0">
                  <a:latin typeface="Calibri" pitchFamily="34" charset="0"/>
                </a:rPr>
                <a:t>主题（</a:t>
              </a:r>
              <a:r>
                <a:rPr lang="en-US" altLang="zh-CN" dirty="0" smtClean="0">
                  <a:latin typeface="Calibri" pitchFamily="34" charset="0"/>
                </a:rPr>
                <a:t>10</a:t>
              </a:r>
              <a:r>
                <a:rPr lang="zh-CN" altLang="en-US" dirty="0" smtClean="0">
                  <a:latin typeface="Calibri" pitchFamily="34" charset="0"/>
                </a:rPr>
                <a:t>种）</a:t>
              </a:r>
              <a:endParaRPr lang="en-US" altLang="zh-CN" dirty="0">
                <a:latin typeface="Calibri" pitchFamily="34" charset="0"/>
              </a:endParaRPr>
            </a:p>
          </p:txBody>
        </p:sp>
        <p:sp>
          <p:nvSpPr>
            <p:cNvPr id="30727" name="Rectangle 7"/>
            <p:cNvSpPr>
              <a:spLocks noChangeArrowheads="1"/>
            </p:cNvSpPr>
            <p:nvPr/>
          </p:nvSpPr>
          <p:spPr bwMode="auto">
            <a:xfrm>
              <a:off x="285702" y="1310944"/>
              <a:ext cx="2786102" cy="214325"/>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grpSp>
      <p:sp>
        <p:nvSpPr>
          <p:cNvPr id="30724" name="Title 1"/>
          <p:cNvSpPr txBox="1">
            <a:spLocks/>
          </p:cNvSpPr>
          <p:nvPr/>
        </p:nvSpPr>
        <p:spPr bwMode="auto">
          <a:xfrm>
            <a:off x="671513" y="1046461"/>
            <a:ext cx="8472487" cy="965200"/>
          </a:xfrm>
          <a:prstGeom prst="rect">
            <a:avLst/>
          </a:prstGeom>
          <a:noFill/>
          <a:ln w="9525">
            <a:noFill/>
            <a:miter lim="800000"/>
            <a:headEnd/>
            <a:tailEnd/>
          </a:ln>
        </p:spPr>
        <p:txBody>
          <a:bodyPr anchor="ctr"/>
          <a:lstStyle/>
          <a:p>
            <a:r>
              <a:rPr lang="en-US" altLang="zh-CN" sz="4000" dirty="0">
                <a:latin typeface="微软雅黑" pitchFamily="34" charset="-122"/>
                <a:ea typeface="微软雅黑" pitchFamily="34" charset="-122"/>
              </a:rPr>
              <a:t>B. </a:t>
            </a:r>
            <a:r>
              <a:rPr lang="zh-CN" altLang="en-US" sz="4000" dirty="0">
                <a:latin typeface="微软雅黑" pitchFamily="34" charset="-122"/>
                <a:ea typeface="微软雅黑" pitchFamily="34" charset="-122"/>
              </a:rPr>
              <a:t>电子书</a:t>
            </a:r>
            <a:endParaRPr lang="en-US" altLang="zh-CN" sz="40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214282" y="1643050"/>
            <a:ext cx="8643998" cy="4132551"/>
          </a:xfrm>
          <a:prstGeom prst="rect">
            <a:avLst/>
          </a:prstGeom>
          <a:noFill/>
          <a:ln w="9525">
            <a:noFill/>
            <a:miter lim="800000"/>
            <a:headEnd/>
            <a:tailEnd/>
          </a:ln>
          <a:effectLst/>
        </p:spPr>
      </p:pic>
      <p:sp>
        <p:nvSpPr>
          <p:cNvPr id="8" name="圆角矩形标注 7"/>
          <p:cNvSpPr>
            <a:spLocks noChangeArrowheads="1"/>
          </p:cNvSpPr>
          <p:nvPr/>
        </p:nvSpPr>
        <p:spPr bwMode="auto">
          <a:xfrm>
            <a:off x="3500430" y="2571744"/>
            <a:ext cx="5143500" cy="3143250"/>
          </a:xfrm>
          <a:prstGeom prst="wedgeRoundRectCallout">
            <a:avLst>
              <a:gd name="adj1" fmla="val -67256"/>
              <a:gd name="adj2" fmla="val -65722"/>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按主题浏览：</a:t>
            </a:r>
            <a:endParaRPr lang="en-US" altLang="zh-CN" dirty="0">
              <a:latin typeface="Calibri" pitchFamily="34" charset="0"/>
            </a:endParaRPr>
          </a:p>
          <a:p>
            <a:r>
              <a:rPr lang="en-US" altLang="zh-CN" sz="1600" dirty="0">
                <a:latin typeface="Calibri" pitchFamily="34" charset="0"/>
              </a:rPr>
              <a:t>Design and Manufacturing </a:t>
            </a:r>
            <a:r>
              <a:rPr lang="zh-CN" altLang="en-US" sz="1600" dirty="0">
                <a:latin typeface="Calibri" pitchFamily="34" charset="0"/>
              </a:rPr>
              <a:t>设计与制造</a:t>
            </a:r>
            <a:endParaRPr lang="en-US" altLang="zh-CN" sz="1600" dirty="0">
              <a:latin typeface="Calibri" pitchFamily="34" charset="0"/>
            </a:endParaRPr>
          </a:p>
          <a:p>
            <a:r>
              <a:rPr lang="en-US" altLang="zh-CN" sz="1600" dirty="0">
                <a:latin typeface="Calibri" pitchFamily="34" charset="0"/>
              </a:rPr>
              <a:t>Emerging Technologies </a:t>
            </a:r>
            <a:r>
              <a:rPr lang="zh-CN" altLang="en-US" sz="1600" dirty="0">
                <a:latin typeface="Calibri" pitchFamily="34" charset="0"/>
              </a:rPr>
              <a:t>新兴</a:t>
            </a:r>
            <a:r>
              <a:rPr lang="zh-CN" altLang="en-US" sz="1600" dirty="0" smtClean="0">
                <a:latin typeface="Calibri" pitchFamily="34" charset="0"/>
              </a:rPr>
              <a:t>技术</a:t>
            </a:r>
            <a:endParaRPr lang="en-US" altLang="zh-CN" sz="1600" dirty="0" smtClean="0">
              <a:latin typeface="Calibri" pitchFamily="34" charset="0"/>
            </a:endParaRPr>
          </a:p>
          <a:p>
            <a:r>
              <a:rPr lang="en-US" altLang="zh-CN" sz="1600" dirty="0" smtClean="0">
                <a:latin typeface="Calibri" pitchFamily="34" charset="0"/>
              </a:rPr>
              <a:t>Energy and power </a:t>
            </a:r>
            <a:r>
              <a:rPr lang="zh-CN" altLang="en-US" sz="1600" dirty="0" smtClean="0">
                <a:latin typeface="Calibri" pitchFamily="34" charset="0"/>
              </a:rPr>
              <a:t>能源与电力</a:t>
            </a:r>
            <a:endParaRPr lang="en-US" altLang="zh-CN" sz="1600" dirty="0">
              <a:latin typeface="Calibri" pitchFamily="34" charset="0"/>
            </a:endParaRPr>
          </a:p>
          <a:p>
            <a:r>
              <a:rPr lang="en-US" altLang="zh-CN" sz="1600" dirty="0">
                <a:latin typeface="Calibri" pitchFamily="34" charset="0"/>
              </a:rPr>
              <a:t>Engineering Management </a:t>
            </a:r>
            <a:r>
              <a:rPr lang="zh-CN" altLang="en-US" sz="1600" dirty="0" smtClean="0">
                <a:latin typeface="Calibri" pitchFamily="34" charset="0"/>
              </a:rPr>
              <a:t>工程管理</a:t>
            </a:r>
            <a:endParaRPr lang="en-US" altLang="zh-CN" sz="1600" dirty="0" smtClean="0">
              <a:latin typeface="Calibri" pitchFamily="34" charset="0"/>
            </a:endParaRPr>
          </a:p>
          <a:p>
            <a:r>
              <a:rPr lang="en-US" altLang="zh-CN" sz="1600" dirty="0" smtClean="0">
                <a:latin typeface="Calibri" pitchFamily="34" charset="0"/>
              </a:rPr>
              <a:t>Heat Transfer &amp; Electronic Packaging</a:t>
            </a:r>
            <a:r>
              <a:rPr lang="zh-CN" altLang="en-US" sz="1600" dirty="0" smtClean="0">
                <a:latin typeface="Calibri" pitchFamily="34" charset="0"/>
              </a:rPr>
              <a:t>热传导和电子封装</a:t>
            </a:r>
            <a:endParaRPr lang="zh-CN" altLang="en-US" sz="1600" dirty="0">
              <a:latin typeface="Calibri" pitchFamily="34" charset="0"/>
            </a:endParaRPr>
          </a:p>
          <a:p>
            <a:r>
              <a:rPr lang="en-US" altLang="zh-CN" sz="1600" dirty="0" smtClean="0">
                <a:latin typeface="Calibri" pitchFamily="34" charset="0"/>
              </a:rPr>
              <a:t>Pipeline Engineering </a:t>
            </a:r>
            <a:r>
              <a:rPr lang="zh-CN" altLang="en-US" sz="1600" dirty="0" smtClean="0">
                <a:latin typeface="Calibri" pitchFamily="34" charset="0"/>
              </a:rPr>
              <a:t>管线工程</a:t>
            </a:r>
          </a:p>
          <a:p>
            <a:r>
              <a:rPr lang="en-US" altLang="zh-CN" sz="1600" dirty="0" smtClean="0">
                <a:latin typeface="Calibri" pitchFamily="34" charset="0"/>
              </a:rPr>
              <a:t>Pressure </a:t>
            </a:r>
            <a:r>
              <a:rPr lang="en-US" altLang="zh-CN" sz="1600" dirty="0">
                <a:latin typeface="Calibri" pitchFamily="34" charset="0"/>
              </a:rPr>
              <a:t>vessel and pipeline </a:t>
            </a:r>
            <a:r>
              <a:rPr lang="zh-CN" altLang="en-US" sz="1600" dirty="0">
                <a:latin typeface="Calibri" pitchFamily="34" charset="0"/>
              </a:rPr>
              <a:t>压力容器和</a:t>
            </a:r>
            <a:r>
              <a:rPr lang="zh-CN" altLang="en-US" sz="1600" dirty="0" smtClean="0">
                <a:latin typeface="Calibri" pitchFamily="34" charset="0"/>
              </a:rPr>
              <a:t>管道安设</a:t>
            </a:r>
            <a:endParaRPr lang="en-US" altLang="zh-CN" sz="1600" dirty="0" smtClean="0">
              <a:latin typeface="Calibri" pitchFamily="34" charset="0"/>
            </a:endParaRPr>
          </a:p>
          <a:p>
            <a:r>
              <a:rPr lang="en-US" altLang="zh-CN" sz="1600" dirty="0" smtClean="0">
                <a:latin typeface="Calibri" pitchFamily="34" charset="0"/>
              </a:rPr>
              <a:t>Risk and Remediation </a:t>
            </a:r>
            <a:r>
              <a:rPr lang="zh-CN" altLang="en-US" sz="1600" dirty="0" smtClean="0">
                <a:latin typeface="Calibri" pitchFamily="34" charset="0"/>
              </a:rPr>
              <a:t>风险和补救</a:t>
            </a:r>
            <a:endParaRPr lang="zh-CN" altLang="en-US" sz="1600" dirty="0">
              <a:latin typeface="Calibri" pitchFamily="34" charset="0"/>
            </a:endParaRPr>
          </a:p>
          <a:p>
            <a:r>
              <a:rPr lang="en-US" altLang="zh-CN" sz="1600" dirty="0" smtClean="0">
                <a:latin typeface="Calibri" pitchFamily="34" charset="0"/>
              </a:rPr>
              <a:t>Robotics </a:t>
            </a:r>
            <a:r>
              <a:rPr lang="zh-CN" altLang="en-US" sz="1600" dirty="0" smtClean="0">
                <a:latin typeface="Calibri" pitchFamily="34" charset="0"/>
              </a:rPr>
              <a:t>机器人学</a:t>
            </a:r>
            <a:endParaRPr lang="zh-CN" altLang="en-US" sz="1600" dirty="0">
              <a:latin typeface="Calibri" pitchFamily="34" charset="0"/>
            </a:endParaRPr>
          </a:p>
          <a:p>
            <a:r>
              <a:rPr lang="en-US" altLang="zh-CN" sz="1600" dirty="0" err="1" smtClean="0">
                <a:latin typeface="Calibri" pitchFamily="34" charset="0"/>
              </a:rPr>
              <a:t>Tribology</a:t>
            </a:r>
            <a:r>
              <a:rPr lang="en-US" altLang="zh-CN" sz="1600" dirty="0" smtClean="0">
                <a:latin typeface="Calibri" pitchFamily="34" charset="0"/>
              </a:rPr>
              <a:t> </a:t>
            </a:r>
            <a:r>
              <a:rPr lang="zh-CN" altLang="en-US" sz="1600" dirty="0">
                <a:latin typeface="Calibri" pitchFamily="34" charset="0"/>
              </a:rPr>
              <a:t>摩擦学</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png"/>
          <p:cNvPicPr>
            <a:picLocks noChangeAspect="1"/>
          </p:cNvPicPr>
          <p:nvPr/>
        </p:nvPicPr>
        <p:blipFill>
          <a:blip r:embed="rId3"/>
          <a:stretch>
            <a:fillRect/>
          </a:stretch>
        </p:blipFill>
        <p:spPr>
          <a:xfrm>
            <a:off x="1643042" y="1049741"/>
            <a:ext cx="5715040" cy="5808259"/>
          </a:xfrm>
          <a:prstGeom prst="rect">
            <a:avLst/>
          </a:prstGeom>
        </p:spPr>
      </p:pic>
      <p:sp>
        <p:nvSpPr>
          <p:cNvPr id="8" name="圆角矩形标注 7"/>
          <p:cNvSpPr>
            <a:spLocks noChangeArrowheads="1"/>
          </p:cNvSpPr>
          <p:nvPr/>
        </p:nvSpPr>
        <p:spPr bwMode="auto">
          <a:xfrm>
            <a:off x="5072067" y="2000240"/>
            <a:ext cx="2786081" cy="857256"/>
          </a:xfrm>
          <a:prstGeom prst="wedgeRoundRectCallout">
            <a:avLst>
              <a:gd name="adj1" fmla="val -66579"/>
              <a:gd name="adj2" fmla="val -44372"/>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1600" dirty="0">
                <a:latin typeface="Calibri" pitchFamily="34" charset="0"/>
              </a:rPr>
              <a:t>点击作者名字，可查看他在</a:t>
            </a:r>
            <a:r>
              <a:rPr lang="en-US" altLang="zh-CN" sz="1600" dirty="0" smtClean="0">
                <a:latin typeface="Calibri" pitchFamily="34" charset="0"/>
              </a:rPr>
              <a:t>ASME</a:t>
            </a:r>
            <a:r>
              <a:rPr lang="zh-CN" altLang="en-US" sz="1600" dirty="0" smtClean="0">
                <a:latin typeface="Calibri" pitchFamily="34" charset="0"/>
              </a:rPr>
              <a:t>或其他</a:t>
            </a:r>
            <a:r>
              <a:rPr lang="zh-CN" altLang="en-US" sz="1600" dirty="0">
                <a:latin typeface="Calibri" pitchFamily="34" charset="0"/>
              </a:rPr>
              <a:t>出版物上发表的文章</a:t>
            </a:r>
            <a:endParaRPr lang="en-US" altLang="zh-CN" sz="1600" dirty="0">
              <a:latin typeface="Calibri" pitchFamily="34" charset="0"/>
            </a:endParaRPr>
          </a:p>
        </p:txBody>
      </p:sp>
      <p:sp>
        <p:nvSpPr>
          <p:cNvPr id="6" name="圆角矩形标注 5"/>
          <p:cNvSpPr>
            <a:spLocks noChangeArrowheads="1"/>
          </p:cNvSpPr>
          <p:nvPr/>
        </p:nvSpPr>
        <p:spPr bwMode="auto">
          <a:xfrm>
            <a:off x="5857884" y="4429132"/>
            <a:ext cx="2214578" cy="1214446"/>
          </a:xfrm>
          <a:prstGeom prst="wedgeRoundRectCallout">
            <a:avLst>
              <a:gd name="adj1" fmla="val -88233"/>
              <a:gd name="adj2" fmla="val 4408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endParaRPr lang="en-US" altLang="zh-CN" sz="1600" dirty="0" smtClean="0">
              <a:latin typeface="Calibri" pitchFamily="34" charset="0"/>
            </a:endParaRPr>
          </a:p>
          <a:p>
            <a:pPr>
              <a:buFont typeface="Wingdings" pitchFamily="2" charset="2"/>
              <a:buChar char="Ø"/>
            </a:pPr>
            <a:endParaRPr lang="en-US" altLang="zh-CN" sz="1600" dirty="0" smtClean="0">
              <a:latin typeface="Calibri" pitchFamily="34" charset="0"/>
            </a:endParaRPr>
          </a:p>
          <a:p>
            <a:pPr>
              <a:buFont typeface="Wingdings" pitchFamily="2" charset="2"/>
              <a:buChar char="Ø"/>
            </a:pPr>
            <a:endParaRPr lang="en-US" altLang="zh-CN" sz="1600" dirty="0" smtClean="0">
              <a:latin typeface="Calibri" pitchFamily="34" charset="0"/>
            </a:endParaRPr>
          </a:p>
          <a:p>
            <a:endParaRPr lang="en-US" altLang="zh-CN" sz="1600" dirty="0" smtClean="0">
              <a:latin typeface="Calibri" pitchFamily="34" charset="0"/>
            </a:endParaRPr>
          </a:p>
          <a:p>
            <a:pPr>
              <a:buFont typeface="Wingdings" pitchFamily="2" charset="2"/>
              <a:buChar char="Ø"/>
            </a:pPr>
            <a:r>
              <a:rPr lang="zh-CN" altLang="en-US" sz="1600" dirty="0" smtClean="0">
                <a:latin typeface="Calibri" pitchFamily="34" charset="0"/>
              </a:rPr>
              <a:t>查看章节标题摘要</a:t>
            </a:r>
            <a:endParaRPr lang="en-US" altLang="zh-CN" sz="1600" dirty="0" smtClean="0">
              <a:latin typeface="Calibri" pitchFamily="34" charset="0"/>
            </a:endParaRPr>
          </a:p>
          <a:p>
            <a:pPr>
              <a:buFont typeface="Wingdings" pitchFamily="2" charset="2"/>
              <a:buChar char="Ø"/>
            </a:pPr>
            <a:r>
              <a:rPr lang="zh-CN" altLang="en-US" sz="1600" dirty="0" smtClean="0">
                <a:latin typeface="Calibri" pitchFamily="34" charset="0"/>
              </a:rPr>
              <a:t>查看该章节</a:t>
            </a:r>
            <a:endParaRPr lang="en-US" altLang="zh-CN" sz="1600" dirty="0" smtClean="0">
              <a:latin typeface="Calibri" pitchFamily="34" charset="0"/>
            </a:endParaRPr>
          </a:p>
          <a:p>
            <a:pPr>
              <a:buFont typeface="Wingdings" pitchFamily="2" charset="2"/>
              <a:buChar char="Ø"/>
            </a:pPr>
            <a:r>
              <a:rPr lang="zh-CN" altLang="en-US" sz="1600" dirty="0" smtClean="0">
                <a:latin typeface="Calibri" pitchFamily="34" charset="0"/>
              </a:rPr>
              <a:t>查看</a:t>
            </a:r>
            <a:r>
              <a:rPr lang="en-US" altLang="zh-CN" sz="1600" dirty="0">
                <a:latin typeface="Calibri" pitchFamily="34" charset="0"/>
              </a:rPr>
              <a:t>PDF</a:t>
            </a:r>
            <a:r>
              <a:rPr lang="zh-CN" altLang="en-US" sz="1600" dirty="0" smtClean="0">
                <a:latin typeface="Calibri" pitchFamily="34" charset="0"/>
              </a:rPr>
              <a:t>格式内容</a:t>
            </a:r>
            <a:endParaRPr lang="en-US" altLang="zh-CN" sz="1600" dirty="0" smtClean="0">
              <a:latin typeface="Calibri" pitchFamily="34" charset="0"/>
            </a:endParaRPr>
          </a:p>
          <a:p>
            <a:pPr>
              <a:buFont typeface="Wingdings" pitchFamily="2" charset="2"/>
              <a:buChar char="Ø"/>
            </a:pPr>
            <a:endParaRPr lang="en-US" altLang="zh-CN" sz="1600" dirty="0" smtClean="0">
              <a:latin typeface="Calibri" pitchFamily="34" charset="0"/>
            </a:endParaRPr>
          </a:p>
          <a:p>
            <a:pPr>
              <a:buFont typeface="Wingdings" pitchFamily="2" charset="2"/>
              <a:buChar char="Ø"/>
            </a:pPr>
            <a:endParaRPr lang="en-US" altLang="zh-CN" sz="1600" dirty="0" smtClean="0">
              <a:latin typeface="Calibri" pitchFamily="34" charset="0"/>
            </a:endParaRPr>
          </a:p>
          <a:p>
            <a:endParaRPr lang="en-US" altLang="zh-CN" sz="1600" dirty="0">
              <a:latin typeface="Calibri" pitchFamily="34" charset="0"/>
            </a:endParaRPr>
          </a:p>
          <a:p>
            <a:endParaRPr lang="en-US" altLang="zh-CN" sz="1600" dirty="0">
              <a:latin typeface="Calibri" pitchFamily="34" charset="0"/>
            </a:endParaRPr>
          </a:p>
        </p:txBody>
      </p:sp>
      <p:sp>
        <p:nvSpPr>
          <p:cNvPr id="9" name="Rectangle 7"/>
          <p:cNvSpPr>
            <a:spLocks noChangeArrowheads="1"/>
          </p:cNvSpPr>
          <p:nvPr/>
        </p:nvSpPr>
        <p:spPr bwMode="auto">
          <a:xfrm>
            <a:off x="2928926" y="5715016"/>
            <a:ext cx="2071702" cy="35719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0" name="Rectangle 7"/>
          <p:cNvSpPr>
            <a:spLocks noChangeArrowheads="1"/>
          </p:cNvSpPr>
          <p:nvPr/>
        </p:nvSpPr>
        <p:spPr bwMode="auto">
          <a:xfrm>
            <a:off x="3000364" y="1714488"/>
            <a:ext cx="1714512" cy="28575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srcRect/>
          <a:stretch>
            <a:fillRect/>
          </a:stretch>
        </p:blipFill>
        <p:spPr bwMode="auto">
          <a:xfrm>
            <a:off x="357158" y="2285992"/>
            <a:ext cx="8563428" cy="3876687"/>
          </a:xfrm>
          <a:prstGeom prst="rect">
            <a:avLst/>
          </a:prstGeom>
          <a:noFill/>
          <a:ln w="9525">
            <a:solidFill>
              <a:schemeClr val="bg1">
                <a:lumMod val="65000"/>
              </a:schemeClr>
            </a:solidFill>
            <a:miter lim="800000"/>
            <a:headEnd/>
            <a:tailEnd/>
          </a:ln>
          <a:effectLst/>
        </p:spPr>
      </p:pic>
      <p:sp>
        <p:nvSpPr>
          <p:cNvPr id="33795" name="Title 1"/>
          <p:cNvSpPr txBox="1">
            <a:spLocks/>
          </p:cNvSpPr>
          <p:nvPr/>
        </p:nvSpPr>
        <p:spPr bwMode="auto">
          <a:xfrm>
            <a:off x="671513" y="1340768"/>
            <a:ext cx="8472487" cy="965200"/>
          </a:xfrm>
          <a:prstGeom prst="rect">
            <a:avLst/>
          </a:prstGeom>
          <a:noFill/>
          <a:ln w="9525">
            <a:noFill/>
            <a:miter lim="800000"/>
            <a:headEnd/>
            <a:tailEnd/>
          </a:ln>
        </p:spPr>
        <p:txBody>
          <a:bodyPr anchor="ctr"/>
          <a:lstStyle/>
          <a:p>
            <a:r>
              <a:rPr lang="en-US" altLang="zh-CN" sz="4000" dirty="0">
                <a:latin typeface="微软雅黑" pitchFamily="34" charset="-122"/>
                <a:ea typeface="微软雅黑" pitchFamily="34" charset="-122"/>
              </a:rPr>
              <a:t>C</a:t>
            </a:r>
            <a:r>
              <a:rPr lang="en-US" altLang="zh-CN" sz="4000" dirty="0" smtClean="0">
                <a:latin typeface="微软雅黑" pitchFamily="34" charset="-122"/>
                <a:ea typeface="微软雅黑" pitchFamily="34" charset="-122"/>
              </a:rPr>
              <a:t>. </a:t>
            </a:r>
            <a:r>
              <a:rPr lang="zh-CN" altLang="en-US" sz="4000" dirty="0">
                <a:latin typeface="微软雅黑" pitchFamily="34" charset="-122"/>
                <a:ea typeface="微软雅黑" pitchFamily="34" charset="-122"/>
              </a:rPr>
              <a:t>会议录</a:t>
            </a:r>
            <a:endParaRPr lang="en-US" altLang="zh-CN" sz="4000" dirty="0">
              <a:latin typeface="微软雅黑" pitchFamily="34" charset="-122"/>
              <a:ea typeface="微软雅黑" pitchFamily="34" charset="-122"/>
            </a:endParaRPr>
          </a:p>
        </p:txBody>
      </p:sp>
      <p:sp>
        <p:nvSpPr>
          <p:cNvPr id="6" name="Rectangle 7"/>
          <p:cNvSpPr>
            <a:spLocks noChangeArrowheads="1"/>
          </p:cNvSpPr>
          <p:nvPr/>
        </p:nvSpPr>
        <p:spPr bwMode="auto">
          <a:xfrm flipV="1">
            <a:off x="357159" y="2714620"/>
            <a:ext cx="3357586" cy="35719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5" name="圆角矩形标注 4"/>
          <p:cNvSpPr>
            <a:spLocks noChangeArrowheads="1"/>
          </p:cNvSpPr>
          <p:nvPr/>
        </p:nvSpPr>
        <p:spPr bwMode="auto">
          <a:xfrm>
            <a:off x="3286116" y="3857628"/>
            <a:ext cx="3571900" cy="2214578"/>
          </a:xfrm>
          <a:prstGeom prst="wedgeRoundRectCallout">
            <a:avLst>
              <a:gd name="adj1" fmla="val -50184"/>
              <a:gd name="adj2" fmla="val -8604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endParaRPr lang="en-US" altLang="zh-CN" dirty="0" smtClean="0">
              <a:latin typeface="Calibri" pitchFamily="34" charset="0"/>
            </a:endParaRPr>
          </a:p>
          <a:p>
            <a:r>
              <a:rPr lang="en-US" altLang="zh-CN" dirty="0" smtClean="0">
                <a:latin typeface="Calibri" pitchFamily="34" charset="0"/>
              </a:rPr>
              <a:t>ASME</a:t>
            </a:r>
            <a:r>
              <a:rPr lang="zh-CN" altLang="en-US" dirty="0" smtClean="0">
                <a:latin typeface="Calibri" pitchFamily="34" charset="0"/>
              </a:rPr>
              <a:t>会议录有三种浏览方式</a:t>
            </a:r>
            <a:endParaRPr lang="en-US" altLang="zh-CN" dirty="0" smtClean="0">
              <a:latin typeface="Calibri" pitchFamily="34" charset="0"/>
            </a:endParaRPr>
          </a:p>
          <a:p>
            <a:pPr>
              <a:buFont typeface="Wingdings" pitchFamily="2" charset="2"/>
              <a:buChar char="Ø"/>
            </a:pPr>
            <a:r>
              <a:rPr lang="zh-CN" altLang="en-US" dirty="0" smtClean="0">
                <a:latin typeface="Calibri" pitchFamily="34" charset="0"/>
              </a:rPr>
              <a:t>系列</a:t>
            </a:r>
            <a:endParaRPr lang="en-US" altLang="zh-CN" dirty="0" smtClean="0">
              <a:latin typeface="Calibri" pitchFamily="34" charset="0"/>
            </a:endParaRPr>
          </a:p>
          <a:p>
            <a:pPr>
              <a:buFont typeface="Wingdings" pitchFamily="2" charset="2"/>
              <a:buChar char="Ø"/>
            </a:pPr>
            <a:r>
              <a:rPr lang="zh-CN" altLang="en-US" dirty="0" smtClean="0">
                <a:latin typeface="Calibri" pitchFamily="34" charset="0"/>
              </a:rPr>
              <a:t>主题类别</a:t>
            </a:r>
            <a:endParaRPr lang="en-US" altLang="zh-CN" dirty="0" smtClean="0">
              <a:latin typeface="Calibri" pitchFamily="34" charset="0"/>
            </a:endParaRPr>
          </a:p>
          <a:p>
            <a:pPr>
              <a:buFont typeface="Wingdings" pitchFamily="2" charset="2"/>
              <a:buChar char="Ø"/>
            </a:pPr>
            <a:r>
              <a:rPr lang="zh-CN" altLang="en-US" dirty="0" smtClean="0">
                <a:latin typeface="Calibri" pitchFamily="34" charset="0"/>
              </a:rPr>
              <a:t>年份</a:t>
            </a:r>
            <a:endParaRPr lang="en-US" altLang="zh-CN" dirty="0" smtClean="0">
              <a:latin typeface="Calibri" pitchFamily="34" charset="0"/>
            </a:endParaRPr>
          </a:p>
          <a:p>
            <a:r>
              <a:rPr lang="en-US" altLang="zh-CN" b="1" dirty="0" smtClean="0">
                <a:solidFill>
                  <a:srgbClr val="00B0F0"/>
                </a:solidFill>
                <a:latin typeface="华文细黑" pitchFamily="2" charset="-122"/>
                <a:ea typeface="华文细黑" pitchFamily="2" charset="-122"/>
              </a:rPr>
              <a:t>※</a:t>
            </a:r>
            <a:r>
              <a:rPr lang="en-US" altLang="zh-CN" dirty="0" smtClean="0">
                <a:latin typeface="华文细黑" pitchFamily="2" charset="-122"/>
                <a:ea typeface="华文细黑" pitchFamily="2" charset="-122"/>
              </a:rPr>
              <a:t> </a:t>
            </a:r>
            <a:r>
              <a:rPr lang="zh-CN" altLang="en-US" dirty="0" smtClean="0">
                <a:latin typeface="Calibri" pitchFamily="34" charset="0"/>
              </a:rPr>
              <a:t>这些会议都是</a:t>
            </a:r>
            <a:r>
              <a:rPr lang="en-US" altLang="zh-CN" dirty="0" smtClean="0">
                <a:latin typeface="Calibri" pitchFamily="34" charset="0"/>
              </a:rPr>
              <a:t>ASME</a:t>
            </a:r>
            <a:r>
              <a:rPr lang="zh-CN" altLang="en-US" dirty="0" smtClean="0">
                <a:latin typeface="Calibri" pitchFamily="34" charset="0"/>
              </a:rPr>
              <a:t>主办或参与合办的</a:t>
            </a:r>
            <a:endParaRPr lang="en-US" altLang="en-US" dirty="0" smtClean="0">
              <a:latin typeface="Calibri" pitchFamily="34" charset="0"/>
            </a:endParaRPr>
          </a:p>
          <a:p>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3"/>
          <a:srcRect/>
          <a:stretch>
            <a:fillRect/>
          </a:stretch>
        </p:blipFill>
        <p:spPr bwMode="auto">
          <a:xfrm>
            <a:off x="214282" y="3286124"/>
            <a:ext cx="8572560" cy="2709064"/>
          </a:xfrm>
          <a:prstGeom prst="rect">
            <a:avLst/>
          </a:prstGeom>
          <a:noFill/>
          <a:ln w="9525">
            <a:solidFill>
              <a:schemeClr val="bg1">
                <a:lumMod val="65000"/>
              </a:schemeClr>
            </a:solidFill>
            <a:miter lim="800000"/>
            <a:headEnd/>
            <a:tailEnd/>
          </a:ln>
          <a:effectLst/>
        </p:spPr>
      </p:pic>
      <p:pic>
        <p:nvPicPr>
          <p:cNvPr id="6150" name="Picture 6"/>
          <p:cNvPicPr>
            <a:picLocks noChangeAspect="1" noChangeArrowheads="1"/>
          </p:cNvPicPr>
          <p:nvPr/>
        </p:nvPicPr>
        <p:blipFill>
          <a:blip r:embed="rId4"/>
          <a:srcRect/>
          <a:stretch>
            <a:fillRect/>
          </a:stretch>
        </p:blipFill>
        <p:spPr bwMode="auto">
          <a:xfrm>
            <a:off x="214282" y="1094564"/>
            <a:ext cx="8572560" cy="1936523"/>
          </a:xfrm>
          <a:prstGeom prst="rect">
            <a:avLst/>
          </a:prstGeom>
          <a:noFill/>
          <a:ln w="9525">
            <a:solidFill>
              <a:schemeClr val="bg1">
                <a:lumMod val="65000"/>
              </a:schemeClr>
            </a:solidFill>
            <a:miter lim="800000"/>
            <a:headEnd/>
            <a:tailEnd/>
          </a:ln>
          <a:effectLst/>
        </p:spPr>
      </p:pic>
      <p:sp>
        <p:nvSpPr>
          <p:cNvPr id="8" name="圆角矩形标注 7"/>
          <p:cNvSpPr>
            <a:spLocks noChangeArrowheads="1"/>
          </p:cNvSpPr>
          <p:nvPr/>
        </p:nvSpPr>
        <p:spPr bwMode="auto">
          <a:xfrm>
            <a:off x="5286381" y="1071546"/>
            <a:ext cx="2500329" cy="1000132"/>
          </a:xfrm>
          <a:prstGeom prst="wedgeRoundRectCallout">
            <a:avLst>
              <a:gd name="adj1" fmla="val -84726"/>
              <a:gd name="adj2" fmla="val 5509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smtClean="0">
                <a:latin typeface="Calibri" pitchFamily="34" charset="0"/>
              </a:rPr>
              <a:t>按系列浏览</a:t>
            </a:r>
            <a:endParaRPr lang="en-US" altLang="zh-CN" dirty="0" smtClean="0">
              <a:latin typeface="Calibri" pitchFamily="34" charset="0"/>
            </a:endParaRPr>
          </a:p>
          <a:p>
            <a:r>
              <a:rPr lang="zh-CN" altLang="en-US" dirty="0" smtClean="0">
                <a:latin typeface="Calibri" pitchFamily="34" charset="0"/>
              </a:rPr>
              <a:t>一共有</a:t>
            </a:r>
            <a:r>
              <a:rPr lang="en-US" altLang="zh-CN" dirty="0" smtClean="0">
                <a:latin typeface="Calibri" pitchFamily="34" charset="0"/>
              </a:rPr>
              <a:t>60</a:t>
            </a:r>
            <a:r>
              <a:rPr lang="zh-CN" altLang="en-US" dirty="0" smtClean="0">
                <a:latin typeface="Calibri" pitchFamily="34" charset="0"/>
              </a:rPr>
              <a:t>种</a:t>
            </a:r>
            <a:r>
              <a:rPr lang="zh-CN" altLang="en-US" dirty="0">
                <a:latin typeface="Calibri" pitchFamily="34" charset="0"/>
              </a:rPr>
              <a:t>会议，按首字母顺序排列</a:t>
            </a:r>
            <a:endParaRPr lang="en-US" altLang="zh-CN" dirty="0">
              <a:latin typeface="Calibri" pitchFamily="34" charset="0"/>
            </a:endParaRPr>
          </a:p>
        </p:txBody>
      </p:sp>
      <p:sp>
        <p:nvSpPr>
          <p:cNvPr id="13" name="Rectangle 7"/>
          <p:cNvSpPr>
            <a:spLocks noChangeArrowheads="1"/>
          </p:cNvSpPr>
          <p:nvPr/>
        </p:nvSpPr>
        <p:spPr bwMode="auto">
          <a:xfrm>
            <a:off x="214282" y="3786190"/>
            <a:ext cx="3286148" cy="35719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6" name="圆角矩形标注 8"/>
          <p:cNvSpPr>
            <a:spLocks noChangeArrowheads="1"/>
          </p:cNvSpPr>
          <p:nvPr/>
        </p:nvSpPr>
        <p:spPr bwMode="auto">
          <a:xfrm>
            <a:off x="285720" y="4500570"/>
            <a:ext cx="2714644" cy="1195782"/>
          </a:xfrm>
          <a:prstGeom prst="wedgeRoundRectCallout">
            <a:avLst>
              <a:gd name="adj1" fmla="val -33858"/>
              <a:gd name="adj2" fmla="val -7587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buFont typeface="Wingdings" pitchFamily="2" charset="2"/>
              <a:buChar char="Ø"/>
            </a:pPr>
            <a:r>
              <a:rPr lang="zh-CN" altLang="en-US" dirty="0" smtClean="0">
                <a:latin typeface="Calibri" pitchFamily="34" charset="0"/>
              </a:rPr>
              <a:t>最新会议论文</a:t>
            </a:r>
            <a:endParaRPr lang="en-US" altLang="zh-CN" dirty="0" smtClean="0">
              <a:latin typeface="Calibri" pitchFamily="34" charset="0"/>
            </a:endParaRPr>
          </a:p>
          <a:p>
            <a:pPr>
              <a:buFont typeface="Wingdings" pitchFamily="2" charset="2"/>
              <a:buChar char="Ø"/>
            </a:pPr>
            <a:r>
              <a:rPr lang="zh-CN" altLang="en-US" dirty="0" smtClean="0">
                <a:latin typeface="Calibri" pitchFamily="34" charset="0"/>
              </a:rPr>
              <a:t>该会议的所有年份</a:t>
            </a:r>
            <a:endParaRPr lang="en-US" altLang="zh-CN" dirty="0" smtClean="0">
              <a:latin typeface="Calibri" pitchFamily="34" charset="0"/>
            </a:endParaRPr>
          </a:p>
          <a:p>
            <a:pPr>
              <a:buFont typeface="Wingdings" pitchFamily="2" charset="2"/>
              <a:buChar char="Ø"/>
            </a:pPr>
            <a:r>
              <a:rPr lang="zh-CN" altLang="en-US" dirty="0" smtClean="0">
                <a:latin typeface="Calibri" pitchFamily="34" charset="0"/>
              </a:rPr>
              <a:t>按会议涉及主题浏览</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a:spLocks/>
          </p:cNvSpPr>
          <p:nvPr/>
        </p:nvSpPr>
        <p:spPr bwMode="auto">
          <a:xfrm>
            <a:off x="671513" y="929829"/>
            <a:ext cx="7908925" cy="965200"/>
          </a:xfrm>
          <a:prstGeom prst="rect">
            <a:avLst/>
          </a:prstGeom>
          <a:noFill/>
          <a:ln w="9525">
            <a:noFill/>
            <a:miter lim="800000"/>
            <a:headEnd/>
            <a:tailEnd/>
          </a:ln>
        </p:spPr>
        <p:txBody>
          <a:bodyPr anchor="ctr"/>
          <a:lstStyle/>
          <a:p>
            <a:r>
              <a:rPr lang="en-US" altLang="zh-CN" sz="4400" dirty="0">
                <a:latin typeface="微软雅黑" pitchFamily="34" charset="-122"/>
                <a:ea typeface="微软雅黑" pitchFamily="34" charset="-122"/>
              </a:rPr>
              <a:t>ASME </a:t>
            </a:r>
            <a:r>
              <a:rPr lang="zh-CN" altLang="en-US" sz="4400" dirty="0" smtClean="0">
                <a:latin typeface="微软雅黑" pitchFamily="34" charset="-122"/>
                <a:ea typeface="微软雅黑" pitchFamily="34" charset="-122"/>
              </a:rPr>
              <a:t>历任学会</a:t>
            </a:r>
            <a:r>
              <a:rPr lang="zh-CN" altLang="en-US" sz="4400" dirty="0">
                <a:latin typeface="微软雅黑" pitchFamily="34" charset="-122"/>
                <a:ea typeface="微软雅黑" pitchFamily="34" charset="-122"/>
              </a:rPr>
              <a:t>主席</a:t>
            </a:r>
            <a:endParaRPr lang="en-US" altLang="zh-CN" sz="4400" dirty="0">
              <a:latin typeface="微软雅黑" pitchFamily="34" charset="-122"/>
              <a:ea typeface="微软雅黑" pitchFamily="34" charset="-122"/>
            </a:endParaRPr>
          </a:p>
        </p:txBody>
      </p:sp>
      <p:pic>
        <p:nvPicPr>
          <p:cNvPr id="9219" name="图片 4" descr="ASME_Presidents_First_Robert_Henry.png"/>
          <p:cNvPicPr>
            <a:picLocks noGrp="1" noChangeAspect="1"/>
          </p:cNvPicPr>
          <p:nvPr isPhoto="1"/>
        </p:nvPicPr>
        <p:blipFill>
          <a:blip r:embed="rId2" cstate="print"/>
          <a:srcRect l="61719"/>
          <a:stretch>
            <a:fillRect/>
          </a:stretch>
        </p:blipFill>
        <p:spPr bwMode="auto">
          <a:xfrm>
            <a:off x="304121" y="1772816"/>
            <a:ext cx="955511" cy="1594642"/>
          </a:xfrm>
          <a:prstGeom prst="rect">
            <a:avLst/>
          </a:prstGeom>
          <a:noFill/>
          <a:ln w="9525">
            <a:noFill/>
            <a:miter lim="800000"/>
            <a:headEnd/>
            <a:tailEnd/>
          </a:ln>
        </p:spPr>
      </p:pic>
      <p:graphicFrame>
        <p:nvGraphicFramePr>
          <p:cNvPr id="6" name="表格 5"/>
          <p:cNvGraphicFramePr>
            <a:graphicFrameLocks noGrp="1"/>
          </p:cNvGraphicFramePr>
          <p:nvPr/>
        </p:nvGraphicFramePr>
        <p:xfrm>
          <a:off x="2071688" y="1960116"/>
          <a:ext cx="6572296" cy="1854200"/>
        </p:xfrm>
        <a:graphic>
          <a:graphicData uri="http://schemas.openxmlformats.org/drawingml/2006/table">
            <a:tbl>
              <a:tblPr firstRow="1" bandRow="1">
                <a:tableStyleId>{5A111915-BE36-4E01-A7E5-04B1672EAD32}</a:tableStyleId>
              </a:tblPr>
              <a:tblGrid>
                <a:gridCol w="3429024">
                  <a:extLst>
                    <a:ext uri="{9D8B030D-6E8A-4147-A177-3AD203B41FA5}">
                      <a16:colId xmlns:a16="http://schemas.microsoft.com/office/drawing/2014/main" val="20000"/>
                    </a:ext>
                  </a:extLst>
                </a:gridCol>
                <a:gridCol w="3143272">
                  <a:extLst>
                    <a:ext uri="{9D8B030D-6E8A-4147-A177-3AD203B41FA5}">
                      <a16:colId xmlns:a16="http://schemas.microsoft.com/office/drawing/2014/main" val="20001"/>
                    </a:ext>
                  </a:extLst>
                </a:gridCol>
              </a:tblGrid>
              <a:tr h="370840">
                <a:tc>
                  <a:txBody>
                    <a:bodyPr/>
                    <a:lstStyle/>
                    <a:p>
                      <a:pPr algn="ctr"/>
                      <a:r>
                        <a:rPr lang="zh-CN" altLang="en-US" sz="1600" kern="1200" dirty="0" smtClean="0">
                          <a:solidFill>
                            <a:schemeClr val="tx1"/>
                          </a:solidFill>
                          <a:latin typeface="微软雅黑" pitchFamily="34" charset="-122"/>
                          <a:ea typeface="微软雅黑" pitchFamily="34" charset="-122"/>
                        </a:rPr>
                        <a:t>主席</a:t>
                      </a:r>
                      <a:endParaRPr lang="zh-CN" altLang="en-US" sz="1600" b="1" kern="1200" dirty="0" smtClean="0">
                        <a:solidFill>
                          <a:schemeClr val="tx1"/>
                        </a:solidFill>
                        <a:latin typeface="微软雅黑" pitchFamily="34" charset="-122"/>
                        <a:ea typeface="微软雅黑" pitchFamily="34" charset="-122"/>
                        <a:cs typeface="+mn-cs"/>
                      </a:endParaRPr>
                    </a:p>
                  </a:txBody>
                  <a:tcPr anchor="ctr">
                    <a:solidFill>
                      <a:schemeClr val="accent5">
                        <a:lumMod val="20000"/>
                        <a:lumOff val="80000"/>
                      </a:schemeClr>
                    </a:solidFill>
                  </a:tcPr>
                </a:tc>
                <a:tc>
                  <a:txBody>
                    <a:bodyPr/>
                    <a:lstStyle/>
                    <a:p>
                      <a:pPr algn="ctr"/>
                      <a:r>
                        <a:rPr lang="zh-CN" altLang="en-US" sz="1600" kern="1200" dirty="0" smtClean="0">
                          <a:solidFill>
                            <a:schemeClr val="tx1"/>
                          </a:solidFill>
                          <a:latin typeface="微软雅黑" pitchFamily="34" charset="-122"/>
                          <a:ea typeface="微软雅黑" pitchFamily="34" charset="-122"/>
                        </a:rPr>
                        <a:t>专利</a:t>
                      </a:r>
                      <a:r>
                        <a:rPr lang="en-US" altLang="zh-CN" sz="1600" kern="1200" dirty="0" smtClean="0">
                          <a:solidFill>
                            <a:schemeClr val="tx1"/>
                          </a:solidFill>
                          <a:latin typeface="微软雅黑" pitchFamily="34" charset="-122"/>
                          <a:ea typeface="微软雅黑" pitchFamily="34" charset="-122"/>
                        </a:rPr>
                        <a:t>/</a:t>
                      </a:r>
                      <a:r>
                        <a:rPr lang="zh-CN" altLang="en-US" sz="1600" kern="1200" dirty="0" smtClean="0">
                          <a:solidFill>
                            <a:schemeClr val="tx1"/>
                          </a:solidFill>
                          <a:latin typeface="微软雅黑" pitchFamily="34" charset="-122"/>
                          <a:ea typeface="微软雅黑" pitchFamily="34" charset="-122"/>
                        </a:rPr>
                        <a:t>发明</a:t>
                      </a:r>
                      <a:endParaRPr lang="zh-CN" altLang="en-US" sz="1600" b="1" kern="1200" dirty="0" smtClean="0">
                        <a:solidFill>
                          <a:schemeClr val="tx1"/>
                        </a:solidFill>
                        <a:latin typeface="微软雅黑" pitchFamily="34" charset="-122"/>
                        <a:ea typeface="微软雅黑" pitchFamily="34" charset="-122"/>
                        <a:cs typeface="+mn-cs"/>
                      </a:endParaRPr>
                    </a:p>
                  </a:txBody>
                  <a:tcPr anchor="ct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latin typeface="微软雅黑" pitchFamily="34" charset="-122"/>
                          <a:ea typeface="微软雅黑" pitchFamily="34" charset="-122"/>
                        </a:rPr>
                        <a:t>第 </a:t>
                      </a:r>
                      <a:r>
                        <a:rPr lang="en-US" altLang="zh-CN" sz="1600" dirty="0" smtClean="0">
                          <a:latin typeface="微软雅黑" pitchFamily="34" charset="-122"/>
                          <a:ea typeface="微软雅黑" pitchFamily="34" charset="-122"/>
                        </a:rPr>
                        <a:t>1 </a:t>
                      </a:r>
                      <a:r>
                        <a:rPr lang="zh-CN" altLang="en-US" sz="1600" dirty="0" smtClean="0">
                          <a:latin typeface="微软雅黑" pitchFamily="34" charset="-122"/>
                          <a:ea typeface="微软雅黑" pitchFamily="34" charset="-122"/>
                        </a:rPr>
                        <a:t>任 </a:t>
                      </a:r>
                      <a:r>
                        <a:rPr lang="en-US" altLang="zh-CN" sz="1600" dirty="0" smtClean="0">
                          <a:latin typeface="微软雅黑" pitchFamily="34" charset="-122"/>
                          <a:ea typeface="微软雅黑" pitchFamily="34" charset="-122"/>
                        </a:rPr>
                        <a:t>Robert H. Thurston </a:t>
                      </a:r>
                      <a:endParaRPr lang="zh-CN" altLang="en-US" sz="1600" b="0" dirty="0" smtClean="0">
                        <a:latin typeface="微软雅黑" pitchFamily="34" charset="-122"/>
                        <a:ea typeface="微软雅黑" pitchFamily="34" charset="-122"/>
                      </a:endParaRPr>
                    </a:p>
                  </a:txBody>
                  <a:tcPr anchor="ctr"/>
                </a:tc>
                <a:tc>
                  <a:txBody>
                    <a:bodyPr/>
                    <a:lstStyle/>
                    <a:p>
                      <a:pPr algn="ctr"/>
                      <a:r>
                        <a:rPr lang="zh-CN" altLang="en-US" sz="1600" dirty="0" smtClean="0">
                          <a:latin typeface="微软雅黑" pitchFamily="34" charset="-122"/>
                          <a:ea typeface="微软雅黑" pitchFamily="34" charset="-122"/>
                        </a:rPr>
                        <a:t>钢铁性能测试三坐标立体图表</a:t>
                      </a:r>
                      <a:endParaRPr lang="zh-CN" altLang="en-US" sz="1600" b="0" dirty="0">
                        <a:latin typeface="微软雅黑" pitchFamily="34" charset="-122"/>
                        <a:ea typeface="微软雅黑" pitchFamily="34" charset="-122"/>
                      </a:endParaRPr>
                    </a:p>
                  </a:txBody>
                  <a:tcPr anchor="ctr"/>
                </a:tc>
                <a:extLst>
                  <a:ext uri="{0D108BD9-81ED-4DB2-BD59-A6C34878D82A}">
                    <a16:rowId xmlns:a16="http://schemas.microsoft.com/office/drawing/2014/main" val="10001"/>
                  </a:ext>
                </a:extLst>
              </a:tr>
              <a:tr h="370840">
                <a:tc>
                  <a:txBody>
                    <a:bodyPr/>
                    <a:lstStyle/>
                    <a:p>
                      <a:pPr algn="ctr"/>
                      <a:r>
                        <a:rPr lang="zh-CN" altLang="en-US" sz="1600" dirty="0" smtClean="0">
                          <a:latin typeface="微软雅黑" pitchFamily="34" charset="-122"/>
                          <a:ea typeface="微软雅黑" pitchFamily="34" charset="-122"/>
                        </a:rPr>
                        <a:t>第</a:t>
                      </a:r>
                      <a:r>
                        <a:rPr lang="en-US" altLang="zh-CN" sz="1600" dirty="0" smtClean="0">
                          <a:latin typeface="微软雅黑" pitchFamily="34" charset="-122"/>
                          <a:ea typeface="微软雅黑" pitchFamily="34" charset="-122"/>
                        </a:rPr>
                        <a:t>25</a:t>
                      </a:r>
                      <a:r>
                        <a:rPr lang="zh-CN" altLang="en-US" sz="1600" dirty="0" smtClean="0">
                          <a:latin typeface="微软雅黑" pitchFamily="34" charset="-122"/>
                          <a:ea typeface="微软雅黑" pitchFamily="34" charset="-122"/>
                        </a:rPr>
                        <a:t>任 </a:t>
                      </a:r>
                      <a:r>
                        <a:rPr lang="en-US" altLang="zh-CN" sz="1600" dirty="0" smtClean="0">
                          <a:latin typeface="微软雅黑" pitchFamily="34" charset="-122"/>
                          <a:ea typeface="微软雅黑" pitchFamily="34" charset="-122"/>
                        </a:rPr>
                        <a:t>Frederick</a:t>
                      </a:r>
                      <a:r>
                        <a:rPr lang="zh-CN" altLang="en-US" sz="1600" baseline="0" dirty="0" smtClean="0">
                          <a:latin typeface="微软雅黑" pitchFamily="34" charset="-122"/>
                          <a:ea typeface="微软雅黑" pitchFamily="34" charset="-122"/>
                        </a:rPr>
                        <a:t> </a:t>
                      </a:r>
                      <a:r>
                        <a:rPr lang="en-US" altLang="zh-CN" sz="1600" baseline="0" dirty="0" smtClean="0">
                          <a:latin typeface="微软雅黑" pitchFamily="34" charset="-122"/>
                          <a:ea typeface="微软雅黑" pitchFamily="34" charset="-122"/>
                        </a:rPr>
                        <a:t>W. Taylor</a:t>
                      </a:r>
                      <a:endParaRPr lang="en-US" altLang="zh-CN" sz="1600" dirty="0" smtClean="0">
                        <a:latin typeface="微软雅黑" pitchFamily="34" charset="-122"/>
                        <a:ea typeface="微软雅黑" pitchFamily="34" charset="-122"/>
                      </a:endParaRPr>
                    </a:p>
                  </a:txBody>
                  <a:tcPr anchor="ctr"/>
                </a:tc>
                <a:tc>
                  <a:txBody>
                    <a:bodyPr/>
                    <a:lstStyle/>
                    <a:p>
                      <a:pPr marL="0" algn="ctr" defTabSz="914400" rtl="0" eaLnBrk="1" latinLnBrk="0" hangingPunct="1"/>
                      <a:r>
                        <a:rPr lang="zh-CN" altLang="en-US" sz="1600" kern="1200" dirty="0" smtClean="0">
                          <a:latin typeface="微软雅黑" pitchFamily="34" charset="-122"/>
                          <a:ea typeface="微软雅黑" pitchFamily="34" charset="-122"/>
                        </a:rPr>
                        <a:t>科学管理法之父</a:t>
                      </a:r>
                      <a:endParaRPr lang="zh-CN" altLang="en-US" sz="1600" b="0" kern="1200" dirty="0" smtClean="0">
                        <a:solidFill>
                          <a:schemeClr val="tx1"/>
                        </a:solidFill>
                        <a:latin typeface="微软雅黑" pitchFamily="34" charset="-122"/>
                        <a:ea typeface="微软雅黑" pitchFamily="34" charset="-122"/>
                        <a:cs typeface="+mn-cs"/>
                      </a:endParaRPr>
                    </a:p>
                  </a:txBody>
                  <a:tcPr anchor="ctr"/>
                </a:tc>
                <a:extLst>
                  <a:ext uri="{0D108BD9-81ED-4DB2-BD59-A6C34878D82A}">
                    <a16:rowId xmlns:a16="http://schemas.microsoft.com/office/drawing/2014/main" val="10002"/>
                  </a:ext>
                </a:extLst>
              </a:tr>
              <a:tr h="370840">
                <a:tc>
                  <a:txBody>
                    <a:bodyPr/>
                    <a:lstStyle/>
                    <a:p>
                      <a:pPr algn="ctr"/>
                      <a:r>
                        <a:rPr lang="zh-CN" altLang="en-US" sz="1600" dirty="0" smtClean="0">
                          <a:latin typeface="微软雅黑" pitchFamily="34" charset="-122"/>
                          <a:ea typeface="微软雅黑" pitchFamily="34" charset="-122"/>
                        </a:rPr>
                        <a:t>第</a:t>
                      </a:r>
                      <a:r>
                        <a:rPr lang="en-US" altLang="zh-CN" sz="1600" dirty="0" smtClean="0">
                          <a:latin typeface="微软雅黑" pitchFamily="34" charset="-122"/>
                          <a:ea typeface="微软雅黑" pitchFamily="34" charset="-122"/>
                        </a:rPr>
                        <a:t>29</a:t>
                      </a:r>
                      <a:r>
                        <a:rPr lang="zh-CN" altLang="en-US" sz="1600" dirty="0" smtClean="0">
                          <a:latin typeface="微软雅黑" pitchFamily="34" charset="-122"/>
                          <a:ea typeface="微软雅黑" pitchFamily="34" charset="-122"/>
                        </a:rPr>
                        <a:t>任 </a:t>
                      </a:r>
                      <a:r>
                        <a:rPr lang="en-US" altLang="zh-CN" sz="1600" dirty="0" smtClean="0">
                          <a:latin typeface="微软雅黑" pitchFamily="34" charset="-122"/>
                          <a:ea typeface="微软雅黑" pitchFamily="34" charset="-122"/>
                        </a:rPr>
                        <a:t>George Westinghouse</a:t>
                      </a:r>
                    </a:p>
                  </a:txBody>
                  <a:tcPr anchor="ctr"/>
                </a:tc>
                <a:tc>
                  <a:txBody>
                    <a:bodyPr/>
                    <a:lstStyle/>
                    <a:p>
                      <a:pPr marL="0" algn="ctr" defTabSz="914400" rtl="0" eaLnBrk="1" latinLnBrk="0" hangingPunct="1"/>
                      <a:r>
                        <a:rPr lang="zh-CN" altLang="en-US" sz="1600" b="0" kern="1200" dirty="0" smtClean="0">
                          <a:solidFill>
                            <a:schemeClr val="tx1"/>
                          </a:solidFill>
                          <a:latin typeface="微软雅黑" pitchFamily="34" charset="-122"/>
                          <a:ea typeface="微软雅黑" pitchFamily="34" charset="-122"/>
                          <a:cs typeface="+mn-cs"/>
                        </a:rPr>
                        <a:t>火车空气制动闸</a:t>
                      </a:r>
                    </a:p>
                  </a:txBody>
                  <a:tcPr anchor="ctr"/>
                </a:tc>
                <a:extLst>
                  <a:ext uri="{0D108BD9-81ED-4DB2-BD59-A6C34878D82A}">
                    <a16:rowId xmlns:a16="http://schemas.microsoft.com/office/drawing/2014/main" val="10003"/>
                  </a:ext>
                </a:extLst>
              </a:tr>
              <a:tr h="370840">
                <a:tc>
                  <a:txBody>
                    <a:bodyPr/>
                    <a:lstStyle/>
                    <a:p>
                      <a:pPr algn="ctr"/>
                      <a:r>
                        <a:rPr lang="zh-CN" altLang="en-US" sz="1600" dirty="0" smtClean="0">
                          <a:latin typeface="微软雅黑" pitchFamily="34" charset="-122"/>
                          <a:ea typeface="微软雅黑" pitchFamily="34" charset="-122"/>
                        </a:rPr>
                        <a:t>第</a:t>
                      </a:r>
                      <a:r>
                        <a:rPr lang="en-US" altLang="zh-CN" sz="1600" dirty="0" smtClean="0">
                          <a:latin typeface="微软雅黑" pitchFamily="34" charset="-122"/>
                          <a:ea typeface="微软雅黑" pitchFamily="34" charset="-122"/>
                        </a:rPr>
                        <a:t>48</a:t>
                      </a:r>
                      <a:r>
                        <a:rPr lang="zh-CN" altLang="en-US" sz="1600" dirty="0" smtClean="0">
                          <a:latin typeface="微软雅黑" pitchFamily="34" charset="-122"/>
                          <a:ea typeface="微软雅黑" pitchFamily="34" charset="-122"/>
                        </a:rPr>
                        <a:t>任 </a:t>
                      </a:r>
                      <a:r>
                        <a:rPr lang="en-US" altLang="zh-CN" sz="1600" dirty="0" smtClean="0">
                          <a:latin typeface="微软雅黑" pitchFamily="34" charset="-122"/>
                          <a:ea typeface="微软雅黑" pitchFamily="34" charset="-122"/>
                        </a:rPr>
                        <a:t>Elmer Sperry</a:t>
                      </a:r>
                    </a:p>
                  </a:txBody>
                  <a:tcPr anchor="ctr"/>
                </a:tc>
                <a:tc>
                  <a:txBody>
                    <a:bodyPr/>
                    <a:lstStyle/>
                    <a:p>
                      <a:pPr marL="0" algn="ctr" defTabSz="914400" rtl="0" eaLnBrk="1" latinLnBrk="0" hangingPunct="1"/>
                      <a:r>
                        <a:rPr lang="zh-CN" altLang="en-US" sz="1600" b="0" kern="1200" dirty="0" smtClean="0">
                          <a:solidFill>
                            <a:schemeClr val="tx1"/>
                          </a:solidFill>
                          <a:latin typeface="微软雅黑" pitchFamily="34" charset="-122"/>
                          <a:ea typeface="微软雅黑" pitchFamily="34" charset="-122"/>
                          <a:cs typeface="+mn-cs"/>
                        </a:rPr>
                        <a:t>陀螺稳定器（用于美国海军）</a:t>
                      </a:r>
                    </a:p>
                  </a:txBody>
                  <a:tcPr anchor="ctr"/>
                </a:tc>
                <a:extLst>
                  <a:ext uri="{0D108BD9-81ED-4DB2-BD59-A6C34878D82A}">
                    <a16:rowId xmlns:a16="http://schemas.microsoft.com/office/drawing/2014/main" val="10004"/>
                  </a:ext>
                </a:extLst>
              </a:tr>
            </a:tbl>
          </a:graphicData>
        </a:graphic>
      </p:graphicFrame>
      <p:pic>
        <p:nvPicPr>
          <p:cNvPr id="9239" name="Picture 2" descr="D:\maryann\产品&amp;出版社\我的产品\ASME\参考\pic\ASME_Presidents_Twenty_Fifth_Frederick_Taylor.png"/>
          <p:cNvPicPr>
            <a:picLocks noChangeAspect="1" noChangeArrowheads="1"/>
          </p:cNvPicPr>
          <p:nvPr/>
        </p:nvPicPr>
        <p:blipFill>
          <a:blip r:embed="rId3" cstate="print"/>
          <a:srcRect r="69060"/>
          <a:stretch>
            <a:fillRect/>
          </a:stretch>
        </p:blipFill>
        <p:spPr bwMode="auto">
          <a:xfrm>
            <a:off x="928692" y="2852936"/>
            <a:ext cx="1000102" cy="1594642"/>
          </a:xfrm>
          <a:prstGeom prst="rect">
            <a:avLst/>
          </a:prstGeom>
          <a:noFill/>
          <a:ln w="9525">
            <a:noFill/>
            <a:miter lim="800000"/>
            <a:headEnd/>
            <a:tailEnd/>
          </a:ln>
        </p:spPr>
      </p:pic>
      <p:graphicFrame>
        <p:nvGraphicFramePr>
          <p:cNvPr id="8" name="表格 7"/>
          <p:cNvGraphicFramePr>
            <a:graphicFrameLocks noGrp="1"/>
          </p:cNvGraphicFramePr>
          <p:nvPr/>
        </p:nvGraphicFramePr>
        <p:xfrm>
          <a:off x="2071688" y="4001644"/>
          <a:ext cx="6572296" cy="741680"/>
        </p:xfrm>
        <a:graphic>
          <a:graphicData uri="http://schemas.openxmlformats.org/drawingml/2006/table">
            <a:tbl>
              <a:tblPr firstRow="1" bandRow="1">
                <a:tableStyleId>{5A111915-BE36-4E01-A7E5-04B1672EAD32}</a:tableStyleId>
              </a:tblPr>
              <a:tblGrid>
                <a:gridCol w="6572296">
                  <a:extLst>
                    <a:ext uri="{9D8B030D-6E8A-4147-A177-3AD203B41FA5}">
                      <a16:colId xmlns:a16="http://schemas.microsoft.com/office/drawing/2014/main" val="20000"/>
                    </a:ext>
                  </a:extLst>
                </a:gridCol>
              </a:tblGrid>
              <a:tr h="370840">
                <a:tc>
                  <a:txBody>
                    <a:bodyPr/>
                    <a:lstStyle/>
                    <a:p>
                      <a:pPr marL="180000" algn="l"/>
                      <a:r>
                        <a:rPr lang="zh-CN" altLang="en-US" sz="1600" b="0" dirty="0" smtClean="0">
                          <a:solidFill>
                            <a:schemeClr val="tx1"/>
                          </a:solidFill>
                          <a:latin typeface="微软雅黑" pitchFamily="34" charset="-122"/>
                          <a:ea typeface="微软雅黑" pitchFamily="34" charset="-122"/>
                        </a:rPr>
                        <a:t>第</a:t>
                      </a:r>
                      <a:r>
                        <a:rPr lang="en-US" altLang="zh-CN" sz="1600" b="0" dirty="0" smtClean="0">
                          <a:solidFill>
                            <a:schemeClr val="tx1"/>
                          </a:solidFill>
                          <a:latin typeface="微软雅黑" pitchFamily="34" charset="-122"/>
                          <a:ea typeface="微软雅黑" pitchFamily="34" charset="-122"/>
                        </a:rPr>
                        <a:t>131</a:t>
                      </a:r>
                      <a:r>
                        <a:rPr lang="zh-CN" altLang="en-US" sz="1600" b="0" dirty="0" smtClean="0">
                          <a:solidFill>
                            <a:schemeClr val="tx1"/>
                          </a:solidFill>
                          <a:latin typeface="微软雅黑" pitchFamily="34" charset="-122"/>
                          <a:ea typeface="微软雅黑" pitchFamily="34" charset="-122"/>
                        </a:rPr>
                        <a:t>任</a:t>
                      </a:r>
                      <a:r>
                        <a:rPr lang="zh-CN" altLang="en-US" sz="1600" b="0" baseline="0" dirty="0" smtClean="0">
                          <a:solidFill>
                            <a:schemeClr val="tx1"/>
                          </a:solidFill>
                          <a:latin typeface="微软雅黑" pitchFamily="34" charset="-122"/>
                          <a:ea typeface="微软雅黑" pitchFamily="34" charset="-122"/>
                        </a:rPr>
                        <a:t> </a:t>
                      </a:r>
                      <a:r>
                        <a:rPr lang="en-US" altLang="zh-CN" sz="1600" b="0" baseline="0" dirty="0" smtClean="0">
                          <a:solidFill>
                            <a:schemeClr val="tx1"/>
                          </a:solidFill>
                          <a:latin typeface="微软雅黑" pitchFamily="34" charset="-122"/>
                          <a:ea typeface="微软雅黑" pitchFamily="34" charset="-122"/>
                        </a:rPr>
                        <a:t>Marc Goldsmith</a:t>
                      </a:r>
                      <a:r>
                        <a:rPr lang="zh-CN" altLang="en-US" sz="1600" b="0" baseline="0" dirty="0" smtClean="0">
                          <a:solidFill>
                            <a:schemeClr val="tx1"/>
                          </a:solidFill>
                          <a:latin typeface="微软雅黑" pitchFamily="34" charset="-122"/>
                          <a:ea typeface="微软雅黑" pitchFamily="34" charset="-122"/>
                        </a:rPr>
                        <a:t>（</a:t>
                      </a:r>
                      <a:r>
                        <a:rPr lang="en-US" altLang="zh-CN" sz="1600" b="0" baseline="0" dirty="0" smtClean="0">
                          <a:solidFill>
                            <a:schemeClr val="tx1"/>
                          </a:solidFill>
                          <a:latin typeface="微软雅黑" pitchFamily="34" charset="-122"/>
                          <a:ea typeface="微软雅黑" pitchFamily="34" charset="-122"/>
                        </a:rPr>
                        <a:t>2013</a:t>
                      </a:r>
                      <a:r>
                        <a:rPr lang="zh-CN" altLang="en-US" sz="1600" b="0" baseline="0" dirty="0" smtClean="0">
                          <a:solidFill>
                            <a:schemeClr val="tx1"/>
                          </a:solidFill>
                          <a:latin typeface="微软雅黑" pitchFamily="34" charset="-122"/>
                          <a:ea typeface="微软雅黑" pitchFamily="34" charset="-122"/>
                        </a:rPr>
                        <a:t>年）</a:t>
                      </a:r>
                      <a:endParaRPr lang="en-US" altLang="zh-CN" sz="1600" b="0" dirty="0" smtClean="0">
                        <a:solidFill>
                          <a:schemeClr val="tx1"/>
                        </a:solidFill>
                        <a:latin typeface="微软雅黑" pitchFamily="34" charset="-122"/>
                        <a:ea typeface="微软雅黑" pitchFamily="34" charset="-122"/>
                      </a:endParaRPr>
                    </a:p>
                  </a:txBody>
                  <a:tcPr anchor="ct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marL="180000" algn="l" defTabSz="914400" rtl="0" eaLnBrk="1" latinLnBrk="0" hangingPunct="1"/>
                      <a:r>
                        <a:rPr lang="zh-CN" altLang="en-US" sz="1600" b="0" kern="1200" dirty="0" smtClean="0">
                          <a:solidFill>
                            <a:schemeClr val="tx1"/>
                          </a:solidFill>
                          <a:latin typeface="微软雅黑" pitchFamily="34" charset="-122"/>
                          <a:ea typeface="微软雅黑" pitchFamily="34" charset="-122"/>
                          <a:cs typeface="+mn-cs"/>
                        </a:rPr>
                        <a:t>核能行业顾问、</a:t>
                      </a:r>
                      <a:r>
                        <a:rPr lang="en-US" altLang="zh-CN" sz="1600" b="0" kern="1200" dirty="0" smtClean="0">
                          <a:solidFill>
                            <a:schemeClr val="tx1"/>
                          </a:solidFill>
                          <a:latin typeface="微软雅黑" pitchFamily="34" charset="-122"/>
                          <a:ea typeface="微软雅黑" pitchFamily="34" charset="-122"/>
                          <a:cs typeface="+mn-cs"/>
                        </a:rPr>
                        <a:t>IEEE</a:t>
                      </a:r>
                      <a:r>
                        <a:rPr lang="en-US" altLang="zh-CN" sz="1600" b="0" kern="1200" baseline="0" dirty="0" smtClean="0">
                          <a:solidFill>
                            <a:schemeClr val="tx1"/>
                          </a:solidFill>
                          <a:latin typeface="微软雅黑" pitchFamily="34" charset="-122"/>
                          <a:ea typeface="微软雅黑" pitchFamily="34" charset="-122"/>
                          <a:cs typeface="+mn-cs"/>
                        </a:rPr>
                        <a:t> </a:t>
                      </a:r>
                      <a:r>
                        <a:rPr lang="zh-CN" altLang="en-US" sz="1600" b="0" kern="1200" baseline="0" dirty="0" smtClean="0">
                          <a:solidFill>
                            <a:schemeClr val="tx1"/>
                          </a:solidFill>
                          <a:latin typeface="微软雅黑" pitchFamily="34" charset="-122"/>
                          <a:ea typeface="微软雅黑" pitchFamily="34" charset="-122"/>
                          <a:cs typeface="+mn-cs"/>
                        </a:rPr>
                        <a:t>高级会员、</a:t>
                      </a:r>
                      <a:r>
                        <a:rPr lang="zh-CN" altLang="en-US" sz="1600" b="0" kern="1200" dirty="0" smtClean="0">
                          <a:solidFill>
                            <a:schemeClr val="tx1"/>
                          </a:solidFill>
                          <a:latin typeface="微软雅黑" pitchFamily="34" charset="-122"/>
                          <a:ea typeface="微软雅黑" pitchFamily="34" charset="-122"/>
                          <a:cs typeface="+mn-cs"/>
                        </a:rPr>
                        <a:t>无国界工程师协会国家指导委员</a:t>
                      </a:r>
                    </a:p>
                  </a:txBody>
                  <a:tcPr anchor="ctr">
                    <a:noFill/>
                  </a:tcPr>
                </a:tc>
                <a:extLst>
                  <a:ext uri="{0D108BD9-81ED-4DB2-BD59-A6C34878D82A}">
                    <a16:rowId xmlns:a16="http://schemas.microsoft.com/office/drawing/2014/main" val="10001"/>
                  </a:ext>
                </a:extLst>
              </a:tr>
            </a:tbl>
          </a:graphicData>
        </a:graphic>
      </p:graphicFrame>
      <p:graphicFrame>
        <p:nvGraphicFramePr>
          <p:cNvPr id="7" name="表格 6"/>
          <p:cNvGraphicFramePr>
            <a:graphicFrameLocks noGrp="1"/>
          </p:cNvGraphicFramePr>
          <p:nvPr/>
        </p:nvGraphicFramePr>
        <p:xfrm>
          <a:off x="2071670" y="4716024"/>
          <a:ext cx="6572296" cy="741680"/>
        </p:xfrm>
        <a:graphic>
          <a:graphicData uri="http://schemas.openxmlformats.org/drawingml/2006/table">
            <a:tbl>
              <a:tblPr firstRow="1" bandRow="1">
                <a:tableStyleId>{5A111915-BE36-4E01-A7E5-04B1672EAD32}</a:tableStyleId>
              </a:tblPr>
              <a:tblGrid>
                <a:gridCol w="6572296">
                  <a:extLst>
                    <a:ext uri="{9D8B030D-6E8A-4147-A177-3AD203B41FA5}">
                      <a16:colId xmlns:a16="http://schemas.microsoft.com/office/drawing/2014/main" val="20000"/>
                    </a:ext>
                  </a:extLst>
                </a:gridCol>
              </a:tblGrid>
              <a:tr h="370840">
                <a:tc>
                  <a:txBody>
                    <a:bodyPr/>
                    <a:lstStyle/>
                    <a:p>
                      <a:pPr marL="180000" algn="l"/>
                      <a:r>
                        <a:rPr lang="zh-CN" altLang="en-US" sz="1600" b="0" dirty="0" smtClean="0">
                          <a:solidFill>
                            <a:schemeClr val="tx1"/>
                          </a:solidFill>
                          <a:latin typeface="微软雅黑" pitchFamily="34" charset="-122"/>
                          <a:ea typeface="微软雅黑" pitchFamily="34" charset="-122"/>
                        </a:rPr>
                        <a:t>第</a:t>
                      </a:r>
                      <a:r>
                        <a:rPr lang="en-US" altLang="zh-CN" sz="1600" b="0" dirty="0" smtClean="0">
                          <a:solidFill>
                            <a:schemeClr val="tx1"/>
                          </a:solidFill>
                          <a:latin typeface="微软雅黑" pitchFamily="34" charset="-122"/>
                          <a:ea typeface="微软雅黑" pitchFamily="34" charset="-122"/>
                        </a:rPr>
                        <a:t>134</a:t>
                      </a:r>
                      <a:r>
                        <a:rPr lang="zh-CN" altLang="en-US" sz="1600" b="0" dirty="0" smtClean="0">
                          <a:solidFill>
                            <a:schemeClr val="tx1"/>
                          </a:solidFill>
                          <a:latin typeface="微软雅黑" pitchFamily="34" charset="-122"/>
                          <a:ea typeface="微软雅黑" pitchFamily="34" charset="-122"/>
                        </a:rPr>
                        <a:t>任</a:t>
                      </a:r>
                      <a:r>
                        <a:rPr lang="zh-CN" altLang="en-US" sz="1600" b="0" baseline="0" dirty="0" smtClean="0">
                          <a:solidFill>
                            <a:schemeClr val="tx1"/>
                          </a:solidFill>
                          <a:latin typeface="微软雅黑" pitchFamily="34" charset="-122"/>
                          <a:ea typeface="微软雅黑" pitchFamily="34" charset="-122"/>
                        </a:rPr>
                        <a:t> </a:t>
                      </a:r>
                      <a:r>
                        <a:rPr lang="en-US" altLang="zh-CN" sz="1600" b="0" baseline="0" dirty="0" smtClean="0">
                          <a:solidFill>
                            <a:schemeClr val="tx1"/>
                          </a:solidFill>
                          <a:latin typeface="微软雅黑" pitchFamily="34" charset="-122"/>
                          <a:ea typeface="微软雅黑" pitchFamily="34" charset="-122"/>
                        </a:rPr>
                        <a:t>J. Robert Sims, </a:t>
                      </a:r>
                      <a:r>
                        <a:rPr lang="en-US" altLang="zh-CN" sz="1600" b="0" baseline="0" dirty="0" err="1" smtClean="0">
                          <a:solidFill>
                            <a:schemeClr val="tx1"/>
                          </a:solidFill>
                          <a:latin typeface="微软雅黑" pitchFamily="34" charset="-122"/>
                          <a:ea typeface="微软雅黑" pitchFamily="34" charset="-122"/>
                        </a:rPr>
                        <a:t>Jr</a:t>
                      </a:r>
                      <a:r>
                        <a:rPr lang="zh-CN" altLang="en-US" sz="1600" b="0" baseline="0" dirty="0" smtClean="0">
                          <a:solidFill>
                            <a:schemeClr val="tx1"/>
                          </a:solidFill>
                          <a:latin typeface="微软雅黑" pitchFamily="34" charset="-122"/>
                          <a:ea typeface="微软雅黑" pitchFamily="34" charset="-122"/>
                        </a:rPr>
                        <a:t>（</a:t>
                      </a:r>
                      <a:r>
                        <a:rPr lang="en-US" altLang="zh-CN" sz="1600" b="0" baseline="0" dirty="0" smtClean="0">
                          <a:solidFill>
                            <a:schemeClr val="tx1"/>
                          </a:solidFill>
                          <a:latin typeface="微软雅黑" pitchFamily="34" charset="-122"/>
                          <a:ea typeface="微软雅黑" pitchFamily="34" charset="-122"/>
                        </a:rPr>
                        <a:t>2015</a:t>
                      </a:r>
                      <a:r>
                        <a:rPr lang="zh-CN" altLang="en-US" sz="1600" b="0" baseline="0" dirty="0" smtClean="0">
                          <a:solidFill>
                            <a:schemeClr val="tx1"/>
                          </a:solidFill>
                          <a:latin typeface="微软雅黑" pitchFamily="34" charset="-122"/>
                          <a:ea typeface="微软雅黑" pitchFamily="34" charset="-122"/>
                        </a:rPr>
                        <a:t>年）</a:t>
                      </a:r>
                      <a:endParaRPr lang="en-US" altLang="zh-CN" sz="1600" b="0" dirty="0" smtClean="0">
                        <a:solidFill>
                          <a:schemeClr val="tx1"/>
                        </a:solidFill>
                        <a:latin typeface="微软雅黑" pitchFamily="34" charset="-122"/>
                        <a:ea typeface="微软雅黑" pitchFamily="34" charset="-122"/>
                      </a:endParaRPr>
                    </a:p>
                  </a:txBody>
                  <a:tcPr anchor="ct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marL="180000" algn="l" defTabSz="914400" rtl="0" eaLnBrk="1" latinLnBrk="0" hangingPunct="1"/>
                      <a:r>
                        <a:rPr lang="zh-CN" altLang="en-US" sz="1600" b="0" kern="1200" dirty="0" smtClean="0">
                          <a:solidFill>
                            <a:schemeClr val="tx1"/>
                          </a:solidFill>
                          <a:latin typeface="微软雅黑" pitchFamily="34" charset="-122"/>
                          <a:ea typeface="微软雅黑" pitchFamily="34" charset="-122"/>
                          <a:cs typeface="+mn-cs"/>
                        </a:rPr>
                        <a:t>贝赫特工程公司故障分析顾问、在埃克森美孚国际公司任职超过</a:t>
                      </a:r>
                      <a:r>
                        <a:rPr lang="en-US" altLang="zh-CN" sz="1600" b="0" kern="1200" dirty="0" smtClean="0">
                          <a:solidFill>
                            <a:schemeClr val="tx1"/>
                          </a:solidFill>
                          <a:latin typeface="微软雅黑" pitchFamily="34" charset="-122"/>
                          <a:ea typeface="微软雅黑" pitchFamily="34" charset="-122"/>
                          <a:cs typeface="+mn-cs"/>
                        </a:rPr>
                        <a:t>30</a:t>
                      </a:r>
                      <a:r>
                        <a:rPr lang="zh-CN" altLang="en-US" sz="1600" b="0" kern="1200" dirty="0" smtClean="0">
                          <a:solidFill>
                            <a:schemeClr val="tx1"/>
                          </a:solidFill>
                          <a:latin typeface="微软雅黑" pitchFamily="34" charset="-122"/>
                          <a:ea typeface="微软雅黑" pitchFamily="34" charset="-122"/>
                          <a:cs typeface="+mn-cs"/>
                        </a:rPr>
                        <a:t>年</a:t>
                      </a:r>
                      <a:endParaRPr lang="en-US" altLang="zh-CN" sz="1600" b="0" kern="1200" dirty="0" smtClean="0">
                        <a:solidFill>
                          <a:schemeClr val="tx1"/>
                        </a:solidFill>
                        <a:latin typeface="微软雅黑" pitchFamily="34" charset="-122"/>
                        <a:ea typeface="微软雅黑" pitchFamily="34" charset="-122"/>
                        <a:cs typeface="+mn-cs"/>
                      </a:endParaRPr>
                    </a:p>
                  </a:txBody>
                  <a:tcPr anchor="ctr">
                    <a:noFill/>
                  </a:tcPr>
                </a:tc>
                <a:extLst>
                  <a:ext uri="{0D108BD9-81ED-4DB2-BD59-A6C34878D82A}">
                    <a16:rowId xmlns:a16="http://schemas.microsoft.com/office/drawing/2014/main" val="10001"/>
                  </a:ext>
                </a:extLst>
              </a:tr>
            </a:tbl>
          </a:graphicData>
        </a:graphic>
      </p:graphicFrame>
      <p:graphicFrame>
        <p:nvGraphicFramePr>
          <p:cNvPr id="9" name="表格 8"/>
          <p:cNvGraphicFramePr>
            <a:graphicFrameLocks noGrp="1"/>
          </p:cNvGraphicFramePr>
          <p:nvPr/>
        </p:nvGraphicFramePr>
        <p:xfrm>
          <a:off x="2071670" y="5430404"/>
          <a:ext cx="6572296" cy="741680"/>
        </p:xfrm>
        <a:graphic>
          <a:graphicData uri="http://schemas.openxmlformats.org/drawingml/2006/table">
            <a:tbl>
              <a:tblPr firstRow="1" bandRow="1">
                <a:tableStyleId>{5A111915-BE36-4E01-A7E5-04B1672EAD32}</a:tableStyleId>
              </a:tblPr>
              <a:tblGrid>
                <a:gridCol w="6572296">
                  <a:extLst>
                    <a:ext uri="{9D8B030D-6E8A-4147-A177-3AD203B41FA5}">
                      <a16:colId xmlns:a16="http://schemas.microsoft.com/office/drawing/2014/main" val="20000"/>
                    </a:ext>
                  </a:extLst>
                </a:gridCol>
              </a:tblGrid>
              <a:tr h="370840">
                <a:tc>
                  <a:txBody>
                    <a:bodyPr/>
                    <a:lstStyle/>
                    <a:p>
                      <a:pPr marL="180000" algn="l"/>
                      <a:r>
                        <a:rPr lang="zh-CN" altLang="en-US" sz="1600" b="0" dirty="0" smtClean="0">
                          <a:solidFill>
                            <a:schemeClr val="tx1"/>
                          </a:solidFill>
                          <a:latin typeface="微软雅黑" pitchFamily="34" charset="-122"/>
                          <a:ea typeface="微软雅黑" pitchFamily="34" charset="-122"/>
                        </a:rPr>
                        <a:t>第</a:t>
                      </a:r>
                      <a:r>
                        <a:rPr lang="en-US" altLang="zh-CN" sz="1600" b="0" dirty="0" smtClean="0">
                          <a:solidFill>
                            <a:schemeClr val="tx1"/>
                          </a:solidFill>
                          <a:latin typeface="微软雅黑" pitchFamily="34" charset="-122"/>
                          <a:ea typeface="微软雅黑" pitchFamily="34" charset="-122"/>
                        </a:rPr>
                        <a:t>135</a:t>
                      </a:r>
                      <a:r>
                        <a:rPr lang="zh-CN" altLang="en-US" sz="1600" b="0" dirty="0" smtClean="0">
                          <a:solidFill>
                            <a:schemeClr val="tx1"/>
                          </a:solidFill>
                          <a:latin typeface="微软雅黑" pitchFamily="34" charset="-122"/>
                          <a:ea typeface="微软雅黑" pitchFamily="34" charset="-122"/>
                        </a:rPr>
                        <a:t>任 </a:t>
                      </a:r>
                      <a:r>
                        <a:rPr lang="en-US" altLang="zh-CN" sz="1600" b="0" dirty="0" smtClean="0">
                          <a:solidFill>
                            <a:schemeClr val="tx1"/>
                          </a:solidFill>
                          <a:latin typeface="微软雅黑" pitchFamily="34" charset="-122"/>
                          <a:ea typeface="微软雅黑" pitchFamily="34" charset="-122"/>
                        </a:rPr>
                        <a:t>Dr. Julio Guerrero</a:t>
                      </a:r>
                    </a:p>
                  </a:txBody>
                  <a:tcPr anchor="ct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marL="180000" algn="l" defTabSz="914400" rtl="0" eaLnBrk="1" latinLnBrk="0" hangingPunct="1"/>
                      <a:r>
                        <a:rPr lang="zh-CN" altLang="en-US" sz="1600" b="0" kern="1200" dirty="0" smtClean="0">
                          <a:solidFill>
                            <a:schemeClr val="tx1"/>
                          </a:solidFill>
                          <a:latin typeface="微软雅黑" pitchFamily="34" charset="-122"/>
                          <a:ea typeface="微软雅黑" pitchFamily="34" charset="-122"/>
                          <a:cs typeface="+mn-cs"/>
                        </a:rPr>
                        <a:t>美国德雷伯实验室能源部首席研发长官</a:t>
                      </a:r>
                      <a:endParaRPr lang="en-US" altLang="zh-CN" sz="1600" b="0" kern="1200" dirty="0" smtClean="0">
                        <a:solidFill>
                          <a:schemeClr val="tx1"/>
                        </a:solidFill>
                        <a:latin typeface="微软雅黑" pitchFamily="34" charset="-122"/>
                        <a:ea typeface="微软雅黑" pitchFamily="34" charset="-122"/>
                        <a:cs typeface="+mn-cs"/>
                      </a:endParaRPr>
                    </a:p>
                  </a:txBody>
                  <a:tcPr anchor="ctr">
                    <a:noFill/>
                  </a:tcPr>
                </a:tc>
                <a:extLst>
                  <a:ext uri="{0D108BD9-81ED-4DB2-BD59-A6C34878D82A}">
                    <a16:rowId xmlns:a16="http://schemas.microsoft.com/office/drawing/2014/main" val="10001"/>
                  </a:ext>
                </a:extLst>
              </a:tr>
            </a:tbl>
          </a:graphicData>
        </a:graphic>
      </p:graphicFrame>
      <p:sp>
        <p:nvSpPr>
          <p:cNvPr id="10" name="TextBox 9"/>
          <p:cNvSpPr txBox="1"/>
          <p:nvPr/>
        </p:nvSpPr>
        <p:spPr>
          <a:xfrm>
            <a:off x="2071670" y="6287660"/>
            <a:ext cx="6532778" cy="338554"/>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快来</a:t>
            </a:r>
            <a:r>
              <a:rPr lang="en-US" altLang="zh-CN" sz="1600" dirty="0" smtClean="0">
                <a:latin typeface="微软雅黑" pitchFamily="34" charset="-122"/>
                <a:ea typeface="微软雅黑" pitchFamily="34" charset="-122"/>
              </a:rPr>
              <a:t>ASME</a:t>
            </a:r>
            <a:r>
              <a:rPr lang="zh-CN" altLang="en-US" sz="1600" dirty="0" smtClean="0">
                <a:latin typeface="微软雅黑" pitchFamily="34" charset="-122"/>
                <a:ea typeface="微软雅黑" pitchFamily="34" charset="-122"/>
              </a:rPr>
              <a:t>数据库检索他们的姓名，查看他们发表的文章！</a:t>
            </a:r>
            <a:endParaRPr lang="zh-CN" altLang="en-US" sz="1600" dirty="0">
              <a:latin typeface="微软雅黑" pitchFamily="34" charset="-122"/>
              <a:ea typeface="微软雅黑" pitchFamily="34" charset="-122"/>
            </a:endParaRPr>
          </a:p>
        </p:txBody>
      </p:sp>
      <p:pic>
        <p:nvPicPr>
          <p:cNvPr id="11" name="图片 10" descr="C:\Users\ADMINI~1\AppData\Local\Temp\SGPicFaceTpBq\3572\01B95EDA.png"/>
          <p:cNvPicPr/>
          <p:nvPr/>
        </p:nvPicPr>
        <p:blipFill>
          <a:blip r:embed="rId4" cstate="print"/>
          <a:srcRect/>
          <a:stretch>
            <a:fillRect/>
          </a:stretch>
        </p:blipFill>
        <p:spPr bwMode="auto">
          <a:xfrm>
            <a:off x="7524328" y="6334844"/>
            <a:ext cx="190500" cy="190500"/>
          </a:xfrm>
          <a:prstGeom prst="rect">
            <a:avLst/>
          </a:prstGeom>
          <a:noFill/>
          <a:ln w="9525">
            <a:noFill/>
            <a:miter lim="800000"/>
            <a:headEnd/>
            <a:tailEnd/>
          </a:ln>
        </p:spPr>
      </p:pic>
      <p:pic>
        <p:nvPicPr>
          <p:cNvPr id="12" name="图片 11" descr="C:\Users\ADMINI~1\AppData\Local\Temp\SGPicFaceTpBq\3572\01B95EDA.png"/>
          <p:cNvPicPr/>
          <p:nvPr/>
        </p:nvPicPr>
        <p:blipFill>
          <a:blip r:embed="rId4" cstate="print"/>
          <a:srcRect/>
          <a:stretch>
            <a:fillRect/>
          </a:stretch>
        </p:blipFill>
        <p:spPr bwMode="auto">
          <a:xfrm>
            <a:off x="7843418" y="6334844"/>
            <a:ext cx="190500" cy="190500"/>
          </a:xfrm>
          <a:prstGeom prst="rect">
            <a:avLst/>
          </a:prstGeom>
          <a:noFill/>
          <a:ln w="9525">
            <a:noFill/>
            <a:miter lim="800000"/>
            <a:headEnd/>
            <a:tailEnd/>
          </a:ln>
        </p:spPr>
      </p:pic>
      <p:pic>
        <p:nvPicPr>
          <p:cNvPr id="13" name="图片 12" descr="C:\Users\ADMINI~1\AppData\Local\Temp\SGPicFaceTpBq\3572\01B95EDA.png"/>
          <p:cNvPicPr/>
          <p:nvPr/>
        </p:nvPicPr>
        <p:blipFill>
          <a:blip r:embed="rId4" cstate="print"/>
          <a:srcRect/>
          <a:stretch>
            <a:fillRect/>
          </a:stretch>
        </p:blipFill>
        <p:spPr bwMode="auto">
          <a:xfrm>
            <a:off x="8176794" y="6334844"/>
            <a:ext cx="190500" cy="190500"/>
          </a:xfrm>
          <a:prstGeom prst="rect">
            <a:avLst/>
          </a:prstGeom>
          <a:noFill/>
          <a:ln w="9525">
            <a:noFill/>
            <a:miter lim="800000"/>
            <a:headEnd/>
            <a:tailEnd/>
          </a:ln>
        </p:spPr>
      </p:pic>
      <p:sp>
        <p:nvSpPr>
          <p:cNvPr id="109570" name="AutoShape 2" descr="https://cdn.asme.org/wwwasmeorg/media/ASMEMedia/About%20ASME/NewsMedia/PressReleases/Julio-Guerrero-Nov20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09572" name="Picture 4" descr="https://cdn.asme.org/wwwasmeorg/media/ASMEMedia/About%20ASME/NewsMedia/PressReleases/Julio-Guerrero-Nov2014.jpg"/>
          <p:cNvPicPr>
            <a:picLocks noChangeAspect="1" noChangeArrowheads="1"/>
          </p:cNvPicPr>
          <p:nvPr/>
        </p:nvPicPr>
        <p:blipFill>
          <a:blip r:embed="rId5" cstate="print"/>
          <a:srcRect l="10001" t="5995" b="4084"/>
          <a:stretch>
            <a:fillRect/>
          </a:stretch>
        </p:blipFill>
        <p:spPr bwMode="auto">
          <a:xfrm>
            <a:off x="395696" y="4509120"/>
            <a:ext cx="1440000" cy="21602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srcRect/>
          <a:stretch>
            <a:fillRect/>
          </a:stretch>
        </p:blipFill>
        <p:spPr bwMode="auto">
          <a:xfrm>
            <a:off x="214282" y="4071942"/>
            <a:ext cx="7882863" cy="2503700"/>
          </a:xfrm>
          <a:prstGeom prst="rect">
            <a:avLst/>
          </a:prstGeom>
          <a:noFill/>
          <a:ln w="9525">
            <a:solidFill>
              <a:schemeClr val="bg1">
                <a:lumMod val="65000"/>
              </a:schemeClr>
            </a:solidFill>
            <a:miter lim="800000"/>
            <a:headEnd/>
            <a:tailEnd/>
          </a:ln>
          <a:effectLst/>
        </p:spPr>
      </p:pic>
      <p:pic>
        <p:nvPicPr>
          <p:cNvPr id="7170" name="Picture 2"/>
          <p:cNvPicPr>
            <a:picLocks noChangeAspect="1" noChangeArrowheads="1"/>
          </p:cNvPicPr>
          <p:nvPr/>
        </p:nvPicPr>
        <p:blipFill>
          <a:blip r:embed="rId4"/>
          <a:srcRect/>
          <a:stretch>
            <a:fillRect/>
          </a:stretch>
        </p:blipFill>
        <p:spPr bwMode="auto">
          <a:xfrm>
            <a:off x="214282" y="1142984"/>
            <a:ext cx="7858125" cy="2609850"/>
          </a:xfrm>
          <a:prstGeom prst="rect">
            <a:avLst/>
          </a:prstGeom>
          <a:noFill/>
          <a:ln w="9525">
            <a:solidFill>
              <a:schemeClr val="bg1">
                <a:lumMod val="65000"/>
              </a:schemeClr>
            </a:solidFill>
            <a:miter lim="800000"/>
            <a:headEnd/>
            <a:tailEnd/>
          </a:ln>
          <a:effectLst/>
        </p:spPr>
      </p:pic>
      <p:sp>
        <p:nvSpPr>
          <p:cNvPr id="8" name="圆角矩形标注 7"/>
          <p:cNvSpPr>
            <a:spLocks noChangeArrowheads="1"/>
          </p:cNvSpPr>
          <p:nvPr/>
        </p:nvSpPr>
        <p:spPr bwMode="auto">
          <a:xfrm>
            <a:off x="5715008" y="2000240"/>
            <a:ext cx="3071838" cy="1330496"/>
          </a:xfrm>
          <a:prstGeom prst="wedgeRoundRectCallout">
            <a:avLst>
              <a:gd name="adj1" fmla="val -104933"/>
              <a:gd name="adj2" fmla="val 1727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点开某一年的会议，可看见当年会议录的卷数</a:t>
            </a:r>
            <a:endParaRPr lang="en-US" altLang="zh-CN" dirty="0">
              <a:latin typeface="Calibri" pitchFamily="34" charset="0"/>
            </a:endParaRPr>
          </a:p>
          <a:p>
            <a:endParaRPr lang="en-US" altLang="zh-CN" dirty="0">
              <a:latin typeface="Calibri" pitchFamily="34" charset="0"/>
            </a:endParaRPr>
          </a:p>
          <a:p>
            <a:r>
              <a:rPr lang="en-US" altLang="zh-CN" b="1" dirty="0">
                <a:solidFill>
                  <a:srgbClr val="00B0F0"/>
                </a:solidFill>
                <a:latin typeface="华文细黑" pitchFamily="2" charset="-122"/>
                <a:ea typeface="华文细黑" pitchFamily="2" charset="-122"/>
              </a:rPr>
              <a:t>※</a:t>
            </a:r>
            <a:r>
              <a:rPr lang="en-US" altLang="zh-CN" dirty="0">
                <a:latin typeface="华文细黑" pitchFamily="2" charset="-122"/>
                <a:ea typeface="华文细黑" pitchFamily="2" charset="-122"/>
              </a:rPr>
              <a:t> </a:t>
            </a:r>
            <a:r>
              <a:rPr lang="zh-CN" altLang="en-US" dirty="0">
                <a:latin typeface="Calibri" pitchFamily="34" charset="0"/>
              </a:rPr>
              <a:t>有些会议录一年仅一卷</a:t>
            </a:r>
            <a:endParaRPr lang="en-US" altLang="zh-CN" dirty="0">
              <a:latin typeface="Calibri" pitchFamily="34" charset="0"/>
            </a:endParaRPr>
          </a:p>
        </p:txBody>
      </p:sp>
      <p:sp>
        <p:nvSpPr>
          <p:cNvPr id="10" name="圆角矩形标注 9"/>
          <p:cNvSpPr>
            <a:spLocks noChangeArrowheads="1"/>
          </p:cNvSpPr>
          <p:nvPr/>
        </p:nvSpPr>
        <p:spPr bwMode="auto">
          <a:xfrm>
            <a:off x="428596" y="5572140"/>
            <a:ext cx="3000396" cy="714381"/>
          </a:xfrm>
          <a:prstGeom prst="wedgeRoundRectCallout">
            <a:avLst>
              <a:gd name="adj1" fmla="val 67666"/>
              <a:gd name="adj2" fmla="val -150713"/>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smtClean="0">
                <a:latin typeface="Calibri" pitchFamily="34" charset="0"/>
              </a:rPr>
              <a:t>点开某一卷，可快速查询某一年会议录的所有卷数</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srcRect/>
          <a:stretch>
            <a:fillRect/>
          </a:stretch>
        </p:blipFill>
        <p:spPr bwMode="auto">
          <a:xfrm>
            <a:off x="571472" y="1214422"/>
            <a:ext cx="7634144" cy="5000660"/>
          </a:xfrm>
          <a:prstGeom prst="rect">
            <a:avLst/>
          </a:prstGeom>
          <a:noFill/>
          <a:ln w="9525">
            <a:solidFill>
              <a:schemeClr val="bg1">
                <a:lumMod val="65000"/>
              </a:schemeClr>
            </a:solidFill>
            <a:miter lim="800000"/>
            <a:headEnd/>
            <a:tailEnd/>
          </a:ln>
          <a:effectLst/>
        </p:spPr>
      </p:pic>
      <p:sp>
        <p:nvSpPr>
          <p:cNvPr id="10" name="圆角矩形标注 9"/>
          <p:cNvSpPr>
            <a:spLocks noChangeArrowheads="1"/>
          </p:cNvSpPr>
          <p:nvPr/>
        </p:nvSpPr>
        <p:spPr bwMode="auto">
          <a:xfrm>
            <a:off x="3571868" y="4429132"/>
            <a:ext cx="3357586" cy="1214435"/>
          </a:xfrm>
          <a:prstGeom prst="wedgeRoundRectCallout">
            <a:avLst>
              <a:gd name="adj1" fmla="val -78150"/>
              <a:gd name="adj2" fmla="val -8522"/>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点开某一卷，左栏可以看见该</a:t>
            </a:r>
            <a:r>
              <a:rPr lang="zh-CN" altLang="en-US" dirty="0" smtClean="0">
                <a:latin typeface="Calibri" pitchFamily="34" charset="0"/>
              </a:rPr>
              <a:t>卷涉及主题</a:t>
            </a:r>
            <a:r>
              <a:rPr lang="zh-CN" altLang="en-US" dirty="0">
                <a:latin typeface="Calibri" pitchFamily="34" charset="0"/>
              </a:rPr>
              <a:t>板块，每个板块下由不同与会者撰写的文章</a:t>
            </a:r>
            <a:endParaRPr lang="en-US" altLang="zh-CN" dirty="0">
              <a:latin typeface="Calibri" pitchFamily="34" charset="0"/>
            </a:endParaRPr>
          </a:p>
        </p:txBody>
      </p:sp>
      <p:sp>
        <p:nvSpPr>
          <p:cNvPr id="9" name="Rectangle 7"/>
          <p:cNvSpPr>
            <a:spLocks noChangeArrowheads="1"/>
          </p:cNvSpPr>
          <p:nvPr/>
        </p:nvSpPr>
        <p:spPr bwMode="auto">
          <a:xfrm>
            <a:off x="571472" y="3857628"/>
            <a:ext cx="1785950" cy="2357454"/>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285720" y="1428736"/>
            <a:ext cx="8714014" cy="4315032"/>
          </a:xfrm>
          <a:prstGeom prst="rect">
            <a:avLst/>
          </a:prstGeom>
          <a:noFill/>
          <a:ln w="9525">
            <a:solidFill>
              <a:schemeClr val="bg1">
                <a:lumMod val="65000"/>
              </a:schemeClr>
            </a:solidFill>
            <a:miter lim="800000"/>
            <a:headEnd/>
            <a:tailEnd/>
          </a:ln>
          <a:effectLst/>
        </p:spPr>
      </p:pic>
      <p:sp>
        <p:nvSpPr>
          <p:cNvPr id="7" name="圆角矩形标注 6"/>
          <p:cNvSpPr>
            <a:spLocks noChangeArrowheads="1"/>
          </p:cNvSpPr>
          <p:nvPr/>
        </p:nvSpPr>
        <p:spPr bwMode="auto">
          <a:xfrm>
            <a:off x="5000625" y="5590877"/>
            <a:ext cx="3929063" cy="1000125"/>
          </a:xfrm>
          <a:prstGeom prst="wedgeRoundRectCallout">
            <a:avLst>
              <a:gd name="adj1" fmla="val -29523"/>
              <a:gd name="adj2" fmla="val -12269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会议录文章和期刊文章页面结构相似，不同的是没有参考文献和插图</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3"/>
          <a:srcRect/>
          <a:stretch>
            <a:fillRect/>
          </a:stretch>
        </p:blipFill>
        <p:spPr bwMode="auto">
          <a:xfrm>
            <a:off x="500034" y="1500174"/>
            <a:ext cx="8255533" cy="4195778"/>
          </a:xfrm>
          <a:prstGeom prst="rect">
            <a:avLst/>
          </a:prstGeom>
          <a:noFill/>
          <a:ln w="9525">
            <a:solidFill>
              <a:schemeClr val="bg1">
                <a:lumMod val="65000"/>
              </a:schemeClr>
            </a:solidFill>
            <a:miter lim="800000"/>
            <a:headEnd/>
            <a:tailEnd/>
          </a:ln>
          <a:effectLst/>
        </p:spPr>
      </p:pic>
      <p:sp>
        <p:nvSpPr>
          <p:cNvPr id="7" name="圆角矩形标注 6"/>
          <p:cNvSpPr>
            <a:spLocks noChangeArrowheads="1"/>
          </p:cNvSpPr>
          <p:nvPr/>
        </p:nvSpPr>
        <p:spPr bwMode="auto">
          <a:xfrm>
            <a:off x="4214810" y="2714620"/>
            <a:ext cx="4643470" cy="3643338"/>
          </a:xfrm>
          <a:prstGeom prst="wedgeRoundRectCallout">
            <a:avLst>
              <a:gd name="adj1" fmla="val -68315"/>
              <a:gd name="adj2" fmla="val 1049"/>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endParaRPr lang="en-US" altLang="zh-CN" dirty="0" smtClean="0">
              <a:latin typeface="Calibri" pitchFamily="34" charset="0"/>
            </a:endParaRPr>
          </a:p>
          <a:p>
            <a:endParaRPr lang="en-US" altLang="zh-CN" sz="1600" dirty="0" smtClean="0">
              <a:latin typeface="Calibri" pitchFamily="34" charset="0"/>
            </a:endParaRPr>
          </a:p>
          <a:p>
            <a:endParaRPr lang="en-US" altLang="zh-CN" sz="1600" dirty="0" smtClean="0">
              <a:latin typeface="Calibri" pitchFamily="34" charset="0"/>
            </a:endParaRPr>
          </a:p>
          <a:p>
            <a:endParaRPr lang="en-US" altLang="zh-CN" dirty="0" smtClean="0">
              <a:latin typeface="Calibri" pitchFamily="34" charset="0"/>
            </a:endParaRPr>
          </a:p>
          <a:p>
            <a:r>
              <a:rPr lang="zh-CN" altLang="en-US" dirty="0" smtClean="0">
                <a:latin typeface="Calibri" pitchFamily="34" charset="0"/>
              </a:rPr>
              <a:t>按主题类别浏览</a:t>
            </a:r>
            <a:endParaRPr lang="en-US" altLang="zh-CN" dirty="0" smtClean="0">
              <a:latin typeface="Calibri" pitchFamily="34" charset="0"/>
            </a:endParaRPr>
          </a:p>
          <a:p>
            <a:pPr fontAlgn="base"/>
            <a:r>
              <a:rPr lang="en-US" altLang="en-US" dirty="0" smtClean="0">
                <a:latin typeface="Calibri" pitchFamily="34" charset="0"/>
              </a:rPr>
              <a:t>Multidisciplinary Engineering </a:t>
            </a:r>
            <a:r>
              <a:rPr lang="zh-CN" altLang="en-US" dirty="0" smtClean="0">
                <a:latin typeface="Calibri" pitchFamily="34" charset="0"/>
              </a:rPr>
              <a:t>多学科工程</a:t>
            </a:r>
            <a:endParaRPr lang="en-US" altLang="en-US" dirty="0" smtClean="0">
              <a:latin typeface="Calibri" pitchFamily="34" charset="0"/>
            </a:endParaRPr>
          </a:p>
          <a:p>
            <a:pPr fontAlgn="base"/>
            <a:r>
              <a:rPr lang="en-US" altLang="en-US" dirty="0" smtClean="0">
                <a:latin typeface="Calibri" pitchFamily="34" charset="0"/>
              </a:rPr>
              <a:t>Biomedical and Biotechnology Engineering</a:t>
            </a:r>
            <a:r>
              <a:rPr lang="zh-CN" altLang="en-US" dirty="0" smtClean="0">
                <a:latin typeface="Calibri" pitchFamily="34" charset="0"/>
              </a:rPr>
              <a:t>生物医学和生物技术工程</a:t>
            </a:r>
            <a:endParaRPr lang="en-US" altLang="en-US" dirty="0" smtClean="0">
              <a:latin typeface="Calibri" pitchFamily="34" charset="0"/>
            </a:endParaRPr>
          </a:p>
          <a:p>
            <a:pPr fontAlgn="base"/>
            <a:r>
              <a:rPr lang="en-US" altLang="en-US" dirty="0" smtClean="0">
                <a:latin typeface="Calibri" pitchFamily="34" charset="0"/>
              </a:rPr>
              <a:t>Design Engineering </a:t>
            </a:r>
            <a:r>
              <a:rPr lang="zh-CN" altLang="en-US" dirty="0" smtClean="0">
                <a:latin typeface="Calibri" pitchFamily="34" charset="0"/>
              </a:rPr>
              <a:t>工程设计</a:t>
            </a:r>
            <a:endParaRPr lang="en-US" altLang="en-US" dirty="0" smtClean="0">
              <a:latin typeface="Calibri" pitchFamily="34" charset="0"/>
            </a:endParaRPr>
          </a:p>
          <a:p>
            <a:pPr fontAlgn="base"/>
            <a:r>
              <a:rPr lang="en-US" altLang="en-US" dirty="0" smtClean="0">
                <a:latin typeface="Calibri" pitchFamily="34" charset="0"/>
              </a:rPr>
              <a:t>Manufacturing and Materials Engineering</a:t>
            </a:r>
            <a:r>
              <a:rPr lang="zh-CN" altLang="en-US" dirty="0" smtClean="0">
                <a:latin typeface="Calibri" pitchFamily="34" charset="0"/>
              </a:rPr>
              <a:t>制造与材料工程</a:t>
            </a:r>
            <a:endParaRPr lang="en-US" altLang="en-US" dirty="0" smtClean="0">
              <a:latin typeface="Calibri" pitchFamily="34" charset="0"/>
            </a:endParaRPr>
          </a:p>
          <a:p>
            <a:pPr fontAlgn="base"/>
            <a:r>
              <a:rPr lang="en-US" altLang="en-US" dirty="0" err="1" smtClean="0">
                <a:latin typeface="Calibri" pitchFamily="34" charset="0"/>
              </a:rPr>
              <a:t>Microtechnology</a:t>
            </a:r>
            <a:r>
              <a:rPr lang="en-US" altLang="en-US" dirty="0" smtClean="0">
                <a:latin typeface="Calibri" pitchFamily="34" charset="0"/>
              </a:rPr>
              <a:t> and Nanotechnology </a:t>
            </a:r>
            <a:r>
              <a:rPr lang="zh-CN" altLang="en-US" dirty="0" smtClean="0">
                <a:latin typeface="Calibri" pitchFamily="34" charset="0"/>
              </a:rPr>
              <a:t>微米</a:t>
            </a:r>
            <a:r>
              <a:rPr lang="en-US" altLang="zh-CN" dirty="0" smtClean="0">
                <a:latin typeface="Calibri" pitchFamily="34" charset="0"/>
              </a:rPr>
              <a:t>/</a:t>
            </a:r>
            <a:r>
              <a:rPr lang="zh-CN" altLang="en-US" dirty="0" smtClean="0">
                <a:latin typeface="Calibri" pitchFamily="34" charset="0"/>
              </a:rPr>
              <a:t>纳米技术</a:t>
            </a:r>
            <a:endParaRPr lang="en-US" altLang="en-US" dirty="0" smtClean="0">
              <a:latin typeface="Calibri" pitchFamily="34" charset="0"/>
            </a:endParaRPr>
          </a:p>
          <a:p>
            <a:pPr fontAlgn="base"/>
            <a:r>
              <a:rPr lang="en-US" altLang="en-US" dirty="0" smtClean="0">
                <a:latin typeface="Calibri" pitchFamily="34" charset="0"/>
              </a:rPr>
              <a:t>Nuclear Engineering </a:t>
            </a:r>
            <a:r>
              <a:rPr lang="zh-CN" altLang="en-US" dirty="0" smtClean="0">
                <a:latin typeface="Calibri" pitchFamily="34" charset="0"/>
              </a:rPr>
              <a:t>核工程</a:t>
            </a:r>
            <a:endParaRPr lang="en-US" altLang="en-US" dirty="0" smtClean="0">
              <a:latin typeface="Calibri" pitchFamily="34" charset="0"/>
            </a:endParaRPr>
          </a:p>
          <a:p>
            <a:pPr fontAlgn="base"/>
            <a:r>
              <a:rPr lang="en-US" altLang="en-US" dirty="0" smtClean="0">
                <a:latin typeface="Calibri" pitchFamily="34" charset="0"/>
              </a:rPr>
              <a:t>Power and Energy </a:t>
            </a:r>
            <a:r>
              <a:rPr lang="zh-CN" altLang="en-US" dirty="0" smtClean="0">
                <a:latin typeface="Calibri" pitchFamily="34" charset="0"/>
              </a:rPr>
              <a:t>动力与能源</a:t>
            </a:r>
            <a:endParaRPr lang="en-US" altLang="zh-CN" dirty="0" smtClean="0">
              <a:latin typeface="Calibri" pitchFamily="34" charset="0"/>
            </a:endParaRPr>
          </a:p>
          <a:p>
            <a:pPr fontAlgn="base"/>
            <a:r>
              <a:rPr lang="en-US" altLang="en-US" dirty="0" smtClean="0">
                <a:latin typeface="Calibri" pitchFamily="34" charset="0"/>
              </a:rPr>
              <a:t>Pressure Technology </a:t>
            </a:r>
            <a:r>
              <a:rPr lang="zh-CN" altLang="en-US" dirty="0" smtClean="0">
                <a:latin typeface="Calibri" pitchFamily="34" charset="0"/>
              </a:rPr>
              <a:t>压力技术</a:t>
            </a:r>
            <a:endParaRPr lang="en-US" altLang="zh-CN" dirty="0" smtClean="0">
              <a:latin typeface="Calibri" pitchFamily="34" charset="0"/>
            </a:endParaRPr>
          </a:p>
          <a:p>
            <a:pPr fontAlgn="base"/>
            <a:endParaRPr lang="en-US" altLang="en-US" dirty="0" smtClean="0">
              <a:latin typeface="Calibri" pitchFamily="34" charset="0"/>
            </a:endParaRPr>
          </a:p>
          <a:p>
            <a:endParaRPr lang="en-US" altLang="zh-CN" dirty="0" smtClean="0">
              <a:latin typeface="Calibri" pitchFamily="34" charset="0"/>
            </a:endParaRPr>
          </a:p>
          <a:p>
            <a:endParaRPr lang="en-US" altLang="zh-CN" dirty="0" smtClean="0">
              <a:latin typeface="Calibri" pitchFamily="34" charset="0"/>
            </a:endParaRPr>
          </a:p>
          <a:p>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14282" y="1142984"/>
            <a:ext cx="8737749" cy="5257816"/>
          </a:xfrm>
          <a:prstGeom prst="rect">
            <a:avLst/>
          </a:prstGeom>
          <a:noFill/>
          <a:ln w="9525">
            <a:solidFill>
              <a:schemeClr val="bg1">
                <a:lumMod val="65000"/>
              </a:schemeClr>
            </a:solidFill>
            <a:miter lim="800000"/>
            <a:headEnd/>
            <a:tailEnd/>
          </a:ln>
          <a:effectLst/>
        </p:spPr>
      </p:pic>
      <p:sp>
        <p:nvSpPr>
          <p:cNvPr id="7" name="圆角矩形标注 6"/>
          <p:cNvSpPr>
            <a:spLocks noChangeArrowheads="1"/>
          </p:cNvSpPr>
          <p:nvPr/>
        </p:nvSpPr>
        <p:spPr bwMode="auto">
          <a:xfrm>
            <a:off x="4572000" y="3571876"/>
            <a:ext cx="4143404" cy="642937"/>
          </a:xfrm>
          <a:prstGeom prst="wedgeRoundRectCallout">
            <a:avLst>
              <a:gd name="adj1" fmla="val -112199"/>
              <a:gd name="adj2" fmla="val -37226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按年份</a:t>
            </a:r>
            <a:r>
              <a:rPr lang="zh-CN" altLang="en-US" dirty="0" smtClean="0">
                <a:latin typeface="Calibri" pitchFamily="34" charset="0"/>
              </a:rPr>
              <a:t>浏览，</a:t>
            </a:r>
            <a:r>
              <a:rPr lang="zh-CN" altLang="en-US" dirty="0">
                <a:latin typeface="Calibri" pitchFamily="34" charset="0"/>
              </a:rPr>
              <a:t>每种会议的卷数分开排列</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srcRect/>
          <a:stretch>
            <a:fillRect/>
          </a:stretch>
        </p:blipFill>
        <p:spPr bwMode="auto">
          <a:xfrm>
            <a:off x="785786" y="2786060"/>
            <a:ext cx="6611611" cy="4071940"/>
          </a:xfrm>
          <a:prstGeom prst="rect">
            <a:avLst/>
          </a:prstGeom>
          <a:noFill/>
          <a:ln w="9525">
            <a:solidFill>
              <a:schemeClr val="bg1">
                <a:lumMod val="65000"/>
              </a:schemeClr>
            </a:solidFill>
            <a:miter lim="800000"/>
            <a:headEnd/>
            <a:tailEnd/>
          </a:ln>
          <a:effectLst/>
        </p:spPr>
      </p:pic>
      <p:sp>
        <p:nvSpPr>
          <p:cNvPr id="38915" name="Title 1"/>
          <p:cNvSpPr txBox="1">
            <a:spLocks/>
          </p:cNvSpPr>
          <p:nvPr/>
        </p:nvSpPr>
        <p:spPr bwMode="auto">
          <a:xfrm>
            <a:off x="714348" y="1071546"/>
            <a:ext cx="7908925"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新功能</a:t>
            </a:r>
            <a:endParaRPr lang="en-US" altLang="zh-CN" sz="4400" dirty="0">
              <a:latin typeface="微软雅黑" pitchFamily="34" charset="-122"/>
              <a:ea typeface="微软雅黑" pitchFamily="34" charset="-122"/>
            </a:endParaRPr>
          </a:p>
        </p:txBody>
      </p:sp>
      <p:sp>
        <p:nvSpPr>
          <p:cNvPr id="38917" name="Title 1"/>
          <p:cNvSpPr txBox="1">
            <a:spLocks/>
          </p:cNvSpPr>
          <p:nvPr/>
        </p:nvSpPr>
        <p:spPr bwMode="auto">
          <a:xfrm>
            <a:off x="714348" y="1928802"/>
            <a:ext cx="7908925" cy="965200"/>
          </a:xfrm>
          <a:prstGeom prst="rect">
            <a:avLst/>
          </a:prstGeom>
          <a:noFill/>
          <a:ln w="9525">
            <a:noFill/>
            <a:miter lim="800000"/>
            <a:headEnd/>
            <a:tailEnd/>
          </a:ln>
        </p:spPr>
        <p:txBody>
          <a:bodyPr anchor="ctr"/>
          <a:lstStyle/>
          <a:p>
            <a:r>
              <a:rPr lang="en-US" altLang="zh-CN" sz="3600" b="1" dirty="0">
                <a:latin typeface="微软雅黑" pitchFamily="34" charset="-122"/>
                <a:ea typeface="微软雅黑" pitchFamily="34" charset="-122"/>
              </a:rPr>
              <a:t>A. Topic Collection </a:t>
            </a:r>
            <a:r>
              <a:rPr lang="zh-CN" altLang="en-US" sz="3600" b="1" dirty="0">
                <a:latin typeface="微软雅黑" pitchFamily="34" charset="-122"/>
                <a:ea typeface="微软雅黑" pitchFamily="34" charset="-122"/>
              </a:rPr>
              <a:t>主题检索</a:t>
            </a:r>
            <a:endParaRPr lang="en-US" altLang="zh-CN" sz="3600" b="1" dirty="0">
              <a:latin typeface="微软雅黑" pitchFamily="34" charset="-122"/>
              <a:ea typeface="微软雅黑" pitchFamily="34" charset="-122"/>
            </a:endParaRPr>
          </a:p>
        </p:txBody>
      </p:sp>
      <p:sp>
        <p:nvSpPr>
          <p:cNvPr id="10" name="圆角矩形标注 9"/>
          <p:cNvSpPr>
            <a:spLocks noChangeArrowheads="1"/>
          </p:cNvSpPr>
          <p:nvPr/>
        </p:nvSpPr>
        <p:spPr bwMode="auto">
          <a:xfrm>
            <a:off x="3571868" y="5143512"/>
            <a:ext cx="3929063" cy="1214440"/>
          </a:xfrm>
          <a:prstGeom prst="wedgeRoundRectCallout">
            <a:avLst>
              <a:gd name="adj1" fmla="val -78861"/>
              <a:gd name="adj2" fmla="val -63159"/>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smtClean="0">
                <a:latin typeface="Calibri" pitchFamily="34" charset="0"/>
              </a:rPr>
              <a:t>点开某一主题，左侧栏显示多种分类方式，可在</a:t>
            </a:r>
            <a:r>
              <a:rPr lang="zh-CN" altLang="en-US" dirty="0">
                <a:latin typeface="Calibri" pitchFamily="34" charset="0"/>
              </a:rPr>
              <a:t>同一个主题下，分别浏览期刊、电子书和会议</a:t>
            </a:r>
            <a:r>
              <a:rPr lang="zh-CN" altLang="en-US" dirty="0" smtClean="0">
                <a:latin typeface="Calibri" pitchFamily="34" charset="0"/>
              </a:rPr>
              <a:t>录中</a:t>
            </a:r>
            <a:r>
              <a:rPr lang="zh-CN" altLang="en-US" dirty="0">
                <a:latin typeface="Calibri" pitchFamily="34" charset="0"/>
              </a:rPr>
              <a:t>的文章</a:t>
            </a:r>
            <a:endParaRPr lang="en-US" altLang="zh-CN" dirty="0">
              <a:latin typeface="Calibri" pitchFamily="34" charset="0"/>
            </a:endParaRPr>
          </a:p>
        </p:txBody>
      </p:sp>
      <p:sp>
        <p:nvSpPr>
          <p:cNvPr id="38920" name="TextBox 7"/>
          <p:cNvSpPr txBox="1">
            <a:spLocks noChangeArrowheads="1"/>
          </p:cNvSpPr>
          <p:nvPr/>
        </p:nvSpPr>
        <p:spPr bwMode="auto">
          <a:xfrm>
            <a:off x="2643188" y="1441028"/>
            <a:ext cx="928687" cy="369888"/>
          </a:xfrm>
          <a:prstGeom prst="rect">
            <a:avLst/>
          </a:prstGeom>
          <a:solidFill>
            <a:srgbClr val="00B0F0"/>
          </a:solidFill>
          <a:ln w="9525">
            <a:noFill/>
            <a:miter lim="800000"/>
            <a:headEnd/>
            <a:tailEnd/>
          </a:ln>
        </p:spPr>
        <p:txBody>
          <a:bodyPr>
            <a:spAutoFit/>
          </a:bodyPr>
          <a:lstStyle/>
          <a:p>
            <a:pPr algn="ctr"/>
            <a:r>
              <a:rPr lang="en-US" altLang="zh-CN" b="1" i="1">
                <a:solidFill>
                  <a:schemeClr val="bg1"/>
                </a:solidFill>
              </a:rPr>
              <a:t>NEW</a:t>
            </a:r>
            <a:endParaRPr lang="zh-CN" altLang="en-US" b="1" i="1">
              <a:solidFill>
                <a:schemeClr val="bg1"/>
              </a:solidFill>
            </a:endParaRPr>
          </a:p>
        </p:txBody>
      </p:sp>
      <p:sp>
        <p:nvSpPr>
          <p:cNvPr id="7" name="圆角矩形标注 6"/>
          <p:cNvSpPr>
            <a:spLocks noChangeArrowheads="1"/>
          </p:cNvSpPr>
          <p:nvPr/>
        </p:nvSpPr>
        <p:spPr bwMode="auto">
          <a:xfrm>
            <a:off x="3786182" y="3357562"/>
            <a:ext cx="3643313" cy="857250"/>
          </a:xfrm>
          <a:prstGeom prst="wedgeRoundRectCallout">
            <a:avLst>
              <a:gd name="adj1" fmla="val -22241"/>
              <a:gd name="adj2" fmla="val -7430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点击导航栏上的</a:t>
            </a:r>
            <a:r>
              <a:rPr lang="en-US" altLang="zh-CN">
                <a:latin typeface="Calibri" pitchFamily="34" charset="0"/>
              </a:rPr>
              <a:t>Topic Collection</a:t>
            </a:r>
            <a:r>
              <a:rPr lang="zh-CN" altLang="en-US">
                <a:latin typeface="Calibri" pitchFamily="34" charset="0"/>
              </a:rPr>
              <a:t>，迅速找到您感兴趣的领域和主题</a:t>
            </a:r>
            <a:endParaRPr lang="en-US" altLang="zh-CN">
              <a:latin typeface="Calibri" pitchFamily="34" charset="0"/>
            </a:endParaRPr>
          </a:p>
        </p:txBody>
      </p:sp>
      <p:sp>
        <p:nvSpPr>
          <p:cNvPr id="17" name="Rectangle 7"/>
          <p:cNvSpPr>
            <a:spLocks noChangeArrowheads="1"/>
          </p:cNvSpPr>
          <p:nvPr/>
        </p:nvSpPr>
        <p:spPr bwMode="auto">
          <a:xfrm>
            <a:off x="857224" y="4786322"/>
            <a:ext cx="1357322" cy="207167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1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3"/>
          <p:cNvSpPr>
            <a:spLocks noChangeArrowheads="1"/>
          </p:cNvSpPr>
          <p:nvPr/>
        </p:nvSpPr>
        <p:spPr bwMode="auto">
          <a:xfrm>
            <a:off x="5786438" y="1941463"/>
            <a:ext cx="3714750" cy="3540125"/>
          </a:xfrm>
          <a:prstGeom prst="rect">
            <a:avLst/>
          </a:prstGeom>
          <a:noFill/>
          <a:ln w="9525">
            <a:noFill/>
            <a:miter lim="800000"/>
            <a:headEnd/>
            <a:tailEnd/>
          </a:ln>
        </p:spPr>
        <p:txBody>
          <a:bodyPr>
            <a:spAutoFit/>
          </a:bodyPr>
          <a:lstStyle/>
          <a:p>
            <a:r>
              <a:rPr lang="en-US" altLang="zh-CN" sz="1600">
                <a:latin typeface="微软雅黑" pitchFamily="34" charset="-122"/>
                <a:ea typeface="微软雅黑" pitchFamily="34" charset="-122"/>
              </a:rPr>
              <a:t>Aerospace Industry  </a:t>
            </a:r>
            <a:r>
              <a:rPr lang="zh-CN" altLang="en-US" sz="1600">
                <a:latin typeface="微软雅黑" pitchFamily="34" charset="-122"/>
                <a:ea typeface="微软雅黑" pitchFamily="34" charset="-122"/>
              </a:rPr>
              <a:t>航空航天</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Applied Mechanics  </a:t>
            </a:r>
            <a:r>
              <a:rPr lang="zh-CN" altLang="en-US" sz="1600">
                <a:latin typeface="微软雅黑" pitchFamily="34" charset="-122"/>
                <a:ea typeface="微软雅黑" pitchFamily="34" charset="-122"/>
              </a:rPr>
              <a:t>应用力学</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Automotive Systems  </a:t>
            </a:r>
            <a:r>
              <a:rPr lang="zh-CN" altLang="en-US" sz="1600">
                <a:latin typeface="微软雅黑" pitchFamily="34" charset="-122"/>
                <a:ea typeface="微软雅黑" pitchFamily="34" charset="-122"/>
              </a:rPr>
              <a:t>汽车系统</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Fluids Engineering  </a:t>
            </a:r>
            <a:r>
              <a:rPr lang="zh-CN" altLang="en-US" sz="1600">
                <a:latin typeface="微软雅黑" pitchFamily="34" charset="-122"/>
                <a:ea typeface="微软雅黑" pitchFamily="34" charset="-122"/>
              </a:rPr>
              <a:t>流体工程</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Heat Transfer  </a:t>
            </a:r>
            <a:r>
              <a:rPr lang="zh-CN" altLang="en-US" sz="1600">
                <a:latin typeface="微软雅黑" pitchFamily="34" charset="-122"/>
                <a:ea typeface="微软雅黑" pitchFamily="34" charset="-122"/>
              </a:rPr>
              <a:t>热传导</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Careers  </a:t>
            </a:r>
            <a:r>
              <a:rPr lang="zh-CN" altLang="en-US" sz="1600">
                <a:latin typeface="微软雅黑" pitchFamily="34" charset="-122"/>
                <a:ea typeface="微软雅黑" pitchFamily="34" charset="-122"/>
              </a:rPr>
              <a:t>职业规划</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Defense Industry  </a:t>
            </a:r>
            <a:r>
              <a:rPr lang="zh-CN" altLang="en-US" sz="1600">
                <a:latin typeface="微软雅黑" pitchFamily="34" charset="-122"/>
                <a:ea typeface="微软雅黑" pitchFamily="34" charset="-122"/>
              </a:rPr>
              <a:t>国防</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Nuclear Engineering  </a:t>
            </a:r>
            <a:r>
              <a:rPr lang="zh-CN" altLang="en-US" sz="1600">
                <a:latin typeface="微软雅黑" pitchFamily="34" charset="-122"/>
                <a:ea typeface="微软雅黑" pitchFamily="34" charset="-122"/>
              </a:rPr>
              <a:t>核工程</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Numerical Analysis  </a:t>
            </a:r>
            <a:r>
              <a:rPr lang="zh-CN" altLang="en-US" sz="1600">
                <a:latin typeface="微软雅黑" pitchFamily="34" charset="-122"/>
                <a:ea typeface="微软雅黑" pitchFamily="34" charset="-122"/>
              </a:rPr>
              <a:t>数值分析</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Design Engineering  </a:t>
            </a:r>
            <a:r>
              <a:rPr lang="zh-CN" altLang="en-US" sz="1600">
                <a:latin typeface="微软雅黑" pitchFamily="34" charset="-122"/>
                <a:ea typeface="微软雅黑" pitchFamily="34" charset="-122"/>
              </a:rPr>
              <a:t>工程设计</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Energy  </a:t>
            </a:r>
            <a:r>
              <a:rPr lang="zh-CN" altLang="en-US" sz="1600">
                <a:latin typeface="微软雅黑" pitchFamily="34" charset="-122"/>
                <a:ea typeface="微软雅黑" pitchFamily="34" charset="-122"/>
              </a:rPr>
              <a:t>能源</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Nanotechnology  </a:t>
            </a:r>
            <a:r>
              <a:rPr lang="zh-CN" altLang="en-US" sz="1600">
                <a:latin typeface="微软雅黑" pitchFamily="34" charset="-122"/>
                <a:ea typeface="微软雅黑" pitchFamily="34" charset="-122"/>
              </a:rPr>
              <a:t>纳米技术</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Transportation  </a:t>
            </a:r>
            <a:r>
              <a:rPr lang="zh-CN" altLang="en-US" sz="1600">
                <a:latin typeface="微软雅黑" pitchFamily="34" charset="-122"/>
                <a:ea typeface="微软雅黑" pitchFamily="34" charset="-122"/>
              </a:rPr>
              <a:t>交通</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Tribology  </a:t>
            </a:r>
            <a:r>
              <a:rPr lang="zh-CN" altLang="en-US" sz="1600">
                <a:latin typeface="微软雅黑" pitchFamily="34" charset="-122"/>
                <a:ea typeface="微软雅黑" pitchFamily="34" charset="-122"/>
              </a:rPr>
              <a:t>摩擦学</a:t>
            </a:r>
            <a:endParaRPr lang="en-US" sz="1600">
              <a:latin typeface="微软雅黑" pitchFamily="34" charset="-122"/>
              <a:ea typeface="微软雅黑" pitchFamily="34" charset="-122"/>
            </a:endParaRPr>
          </a:p>
        </p:txBody>
      </p:sp>
      <p:sp>
        <p:nvSpPr>
          <p:cNvPr id="39939" name="TextBox 4"/>
          <p:cNvSpPr txBox="1">
            <a:spLocks noChangeArrowheads="1"/>
          </p:cNvSpPr>
          <p:nvPr/>
        </p:nvSpPr>
        <p:spPr bwMode="auto">
          <a:xfrm>
            <a:off x="214313" y="1981150"/>
            <a:ext cx="6715125" cy="5293757"/>
          </a:xfrm>
          <a:prstGeom prst="rect">
            <a:avLst/>
          </a:prstGeom>
          <a:noFill/>
          <a:ln w="9525">
            <a:noFill/>
            <a:miter lim="800000"/>
            <a:headEnd/>
            <a:tailEnd/>
          </a:ln>
        </p:spPr>
        <p:txBody>
          <a:bodyPr>
            <a:spAutoFit/>
          </a:bodyPr>
          <a:lstStyle/>
          <a:p>
            <a:r>
              <a:rPr lang="en-US" altLang="zh-CN" sz="1600" dirty="0">
                <a:latin typeface="微软雅黑" pitchFamily="34" charset="-122"/>
                <a:ea typeface="微软雅黑" pitchFamily="34" charset="-122"/>
              </a:rPr>
              <a:t>Biomechanical Engineering  </a:t>
            </a:r>
            <a:r>
              <a:rPr lang="zh-CN" altLang="en-US" sz="1600" dirty="0">
                <a:latin typeface="微软雅黑" pitchFamily="34" charset="-122"/>
                <a:ea typeface="微软雅黑" pitchFamily="34" charset="-122"/>
              </a:rPr>
              <a:t>生物</a:t>
            </a:r>
            <a:r>
              <a:rPr lang="zh-CN" altLang="en-US" sz="1600" dirty="0" smtClean="0">
                <a:latin typeface="微软雅黑" pitchFamily="34" charset="-122"/>
                <a:ea typeface="微软雅黑" pitchFamily="34" charset="-122"/>
              </a:rPr>
              <a:t>机械工程</a:t>
            </a:r>
            <a:endParaRPr lang="en-US" altLang="zh-CN" sz="1600" dirty="0" smtClean="0">
              <a:latin typeface="微软雅黑" pitchFamily="34" charset="-122"/>
              <a:ea typeface="微软雅黑" pitchFamily="34" charset="-122"/>
            </a:endParaRPr>
          </a:p>
          <a:p>
            <a:r>
              <a:rPr lang="en-US" altLang="zh-CN" sz="1600" dirty="0" smtClean="0">
                <a:latin typeface="微软雅黑" pitchFamily="34" charset="-122"/>
                <a:ea typeface="微软雅黑" pitchFamily="34" charset="-122"/>
              </a:rPr>
              <a:t>Biomedical Engineering  </a:t>
            </a:r>
            <a:r>
              <a:rPr lang="zh-CN" altLang="en-US" sz="1600" dirty="0" smtClean="0">
                <a:latin typeface="微软雅黑" pitchFamily="34" charset="-122"/>
                <a:ea typeface="微软雅黑" pitchFamily="34" charset="-122"/>
              </a:rPr>
              <a:t>生物医学工程</a:t>
            </a:r>
            <a:endParaRPr lang="en-US" altLang="zh-CN"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Boilers &amp; Pressure Vessels  </a:t>
            </a:r>
            <a:r>
              <a:rPr lang="zh-CN" altLang="en-US" sz="1600" dirty="0">
                <a:latin typeface="微软雅黑" pitchFamily="34" charset="-122"/>
                <a:ea typeface="微软雅黑" pitchFamily="34" charset="-122"/>
              </a:rPr>
              <a:t>锅炉和压力容器</a:t>
            </a:r>
            <a:endParaRPr lang="en-US"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Manufacturing &amp; Processing  </a:t>
            </a:r>
            <a:r>
              <a:rPr lang="zh-CN" altLang="en-US" sz="1600" dirty="0">
                <a:latin typeface="微软雅黑" pitchFamily="34" charset="-122"/>
                <a:ea typeface="微软雅黑" pitchFamily="34" charset="-122"/>
              </a:rPr>
              <a:t>制造和加工</a:t>
            </a:r>
            <a:endParaRPr lang="en-US"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Noise Control &amp; Acoustics  </a:t>
            </a:r>
            <a:r>
              <a:rPr lang="zh-CN" altLang="en-US" sz="1600" dirty="0">
                <a:latin typeface="微软雅黑" pitchFamily="34" charset="-122"/>
                <a:ea typeface="微软雅黑" pitchFamily="34" charset="-122"/>
              </a:rPr>
              <a:t>噪声控制和声效</a:t>
            </a:r>
            <a:endParaRPr lang="en-US"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Nondestructive Evaluation  </a:t>
            </a:r>
            <a:r>
              <a:rPr lang="zh-CN" altLang="en-US" sz="1600" dirty="0">
                <a:latin typeface="微软雅黑" pitchFamily="34" charset="-122"/>
                <a:ea typeface="微软雅黑" pitchFamily="34" charset="-122"/>
              </a:rPr>
              <a:t>无损评估</a:t>
            </a:r>
            <a:endParaRPr lang="en-US" altLang="zh-CN"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Environmental Engineering  </a:t>
            </a:r>
            <a:r>
              <a:rPr lang="zh-CN" altLang="en-US" sz="1600" dirty="0">
                <a:latin typeface="微软雅黑" pitchFamily="34" charset="-122"/>
                <a:ea typeface="微软雅黑" pitchFamily="34" charset="-122"/>
              </a:rPr>
              <a:t>环境工程</a:t>
            </a:r>
            <a:endParaRPr lang="en-US" altLang="zh-CN"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Engineering Technology Management  </a:t>
            </a:r>
            <a:r>
              <a:rPr lang="zh-CN" altLang="en-US" sz="1600" dirty="0">
                <a:latin typeface="微软雅黑" pitchFamily="34" charset="-122"/>
                <a:ea typeface="微软雅黑" pitchFamily="34" charset="-122"/>
              </a:rPr>
              <a:t>工程技术管理</a:t>
            </a:r>
            <a:endParaRPr lang="en-US"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Pipeline &amp; Piping Systems  </a:t>
            </a:r>
            <a:r>
              <a:rPr lang="zh-CN" altLang="en-US" sz="1600" dirty="0">
                <a:latin typeface="微软雅黑" pitchFamily="34" charset="-122"/>
                <a:ea typeface="微软雅黑" pitchFamily="34" charset="-122"/>
              </a:rPr>
              <a:t>管线系统</a:t>
            </a:r>
            <a:endParaRPr lang="en-US" altLang="zh-CN"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Building &amp; Construction  </a:t>
            </a:r>
            <a:r>
              <a:rPr lang="zh-CN" altLang="en-US" sz="1600" dirty="0">
                <a:latin typeface="微软雅黑" pitchFamily="34" charset="-122"/>
                <a:ea typeface="微软雅黑" pitchFamily="34" charset="-122"/>
              </a:rPr>
              <a:t>建筑和施工</a:t>
            </a:r>
            <a:endParaRPr lang="en-US"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Renewable Energy  </a:t>
            </a:r>
            <a:r>
              <a:rPr lang="zh-CN" altLang="en-US" sz="1600" dirty="0">
                <a:latin typeface="微软雅黑" pitchFamily="34" charset="-122"/>
                <a:ea typeface="微软雅黑" pitchFamily="34" charset="-122"/>
              </a:rPr>
              <a:t>可再生能源</a:t>
            </a:r>
            <a:endParaRPr lang="en-US"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Robotics &amp; </a:t>
            </a:r>
            <a:r>
              <a:rPr lang="en-US" altLang="zh-CN" sz="1600" dirty="0" err="1">
                <a:latin typeface="微软雅黑" pitchFamily="34" charset="-122"/>
                <a:ea typeface="微软雅黑" pitchFamily="34" charset="-122"/>
              </a:rPr>
              <a:t>Mechatronics</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机器人和机电一体化 </a:t>
            </a:r>
            <a:endParaRPr lang="en-US" altLang="zh-CN"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Computer-Aided Design (CAD)  </a:t>
            </a:r>
            <a:r>
              <a:rPr lang="zh-CN" altLang="en-US" sz="1600" dirty="0">
                <a:latin typeface="微软雅黑" pitchFamily="34" charset="-122"/>
                <a:ea typeface="微软雅黑" pitchFamily="34" charset="-122"/>
              </a:rPr>
              <a:t>计算机辅助设计</a:t>
            </a:r>
            <a:endParaRPr lang="en-US"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Conventional Power &amp; Fuels  </a:t>
            </a:r>
            <a:r>
              <a:rPr lang="zh-CN" altLang="en-US" sz="1600" dirty="0">
                <a:latin typeface="微软雅黑" pitchFamily="34" charset="-122"/>
                <a:ea typeface="微软雅黑" pitchFamily="34" charset="-122"/>
              </a:rPr>
              <a:t>传统能源与燃料</a:t>
            </a:r>
            <a:endParaRPr lang="en-US" altLang="zh-CN"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Dynamic Systems &amp; Control  </a:t>
            </a:r>
            <a:r>
              <a:rPr lang="zh-CN" altLang="en-US" sz="1600" dirty="0">
                <a:latin typeface="微软雅黑" pitchFamily="34" charset="-122"/>
                <a:ea typeface="微软雅黑" pitchFamily="34" charset="-122"/>
              </a:rPr>
              <a:t>动力系统与控制</a:t>
            </a:r>
            <a:endParaRPr lang="en-US"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Electronic &amp; Photonic Packaging  </a:t>
            </a:r>
            <a:r>
              <a:rPr lang="zh-CN" altLang="en-US" sz="1600" dirty="0">
                <a:latin typeface="微软雅黑" pitchFamily="34" charset="-122"/>
                <a:ea typeface="微软雅黑" pitchFamily="34" charset="-122"/>
              </a:rPr>
              <a:t>电子与光子封装</a:t>
            </a:r>
            <a:endParaRPr lang="en-US" altLang="zh-CN"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Internal Combustion Engines  </a:t>
            </a:r>
            <a:r>
              <a:rPr lang="zh-CN" altLang="en-US" sz="1600" dirty="0">
                <a:latin typeface="微软雅黑" pitchFamily="34" charset="-122"/>
                <a:ea typeface="微软雅黑" pitchFamily="34" charset="-122"/>
              </a:rPr>
              <a:t>内燃机</a:t>
            </a:r>
            <a:endParaRPr lang="en-US" altLang="zh-CN"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Ocean, Offshore &amp; Arctic Engineering  </a:t>
            </a:r>
            <a:r>
              <a:rPr lang="zh-CN" altLang="en-US" sz="1600" dirty="0">
                <a:latin typeface="微软雅黑" pitchFamily="34" charset="-122"/>
                <a:ea typeface="微软雅黑" pitchFamily="34" charset="-122"/>
              </a:rPr>
              <a:t>海洋、海岸与极地工程</a:t>
            </a:r>
            <a:endParaRPr lang="en-US"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Computers &amp; Information in Engineering  </a:t>
            </a:r>
            <a:r>
              <a:rPr lang="zh-CN" altLang="en-US" sz="1600" dirty="0">
                <a:latin typeface="微软雅黑" pitchFamily="34" charset="-122"/>
                <a:ea typeface="微软雅黑" pitchFamily="34" charset="-122"/>
              </a:rPr>
              <a:t>计算机与信息的工程应用</a:t>
            </a:r>
            <a:endParaRPr lang="en-US" sz="1600" dirty="0">
              <a:latin typeface="微软雅黑" pitchFamily="34" charset="-122"/>
              <a:ea typeface="微软雅黑" pitchFamily="34" charset="-122"/>
            </a:endParaRPr>
          </a:p>
          <a:p>
            <a:endParaRPr lang="en-US" sz="1600" dirty="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sp>
        <p:nvSpPr>
          <p:cNvPr id="39940" name="Title 1"/>
          <p:cNvSpPr txBox="1">
            <a:spLocks/>
          </p:cNvSpPr>
          <p:nvPr/>
        </p:nvSpPr>
        <p:spPr bwMode="auto">
          <a:xfrm>
            <a:off x="234950" y="1073125"/>
            <a:ext cx="7908925" cy="965200"/>
          </a:xfrm>
          <a:prstGeom prst="rect">
            <a:avLst/>
          </a:prstGeom>
          <a:noFill/>
          <a:ln w="9525">
            <a:noFill/>
            <a:miter lim="800000"/>
            <a:headEnd/>
            <a:tailEnd/>
          </a:ln>
        </p:spPr>
        <p:txBody>
          <a:bodyPr anchor="ctr"/>
          <a:lstStyle/>
          <a:p>
            <a:r>
              <a:rPr lang="en-US" altLang="zh-CN" sz="3600" b="1" dirty="0" smtClean="0">
                <a:latin typeface="微软雅黑" pitchFamily="34" charset="-122"/>
                <a:ea typeface="微软雅黑" pitchFamily="34" charset="-122"/>
              </a:rPr>
              <a:t>33</a:t>
            </a:r>
            <a:r>
              <a:rPr lang="zh-CN" altLang="en-US" sz="3600" b="1" dirty="0" smtClean="0">
                <a:latin typeface="微软雅黑" pitchFamily="34" charset="-122"/>
                <a:ea typeface="微软雅黑" pitchFamily="34" charset="-122"/>
              </a:rPr>
              <a:t>个</a:t>
            </a:r>
            <a:r>
              <a:rPr lang="zh-CN" altLang="en-US" sz="3600" b="1" dirty="0">
                <a:latin typeface="微软雅黑" pitchFamily="34" charset="-122"/>
                <a:ea typeface="微软雅黑" pitchFamily="34" charset="-122"/>
              </a:rPr>
              <a:t>主题</a:t>
            </a:r>
            <a:endParaRPr lang="en-US" altLang="zh-CN" sz="36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285720" y="2571744"/>
            <a:ext cx="8572560" cy="1113856"/>
          </a:xfrm>
          <a:prstGeom prst="rect">
            <a:avLst/>
          </a:prstGeom>
          <a:noFill/>
          <a:ln w="9525">
            <a:solidFill>
              <a:schemeClr val="bg1">
                <a:lumMod val="75000"/>
              </a:schemeClr>
            </a:solidFill>
            <a:miter lim="800000"/>
            <a:headEnd/>
            <a:tailEnd/>
          </a:ln>
          <a:effectLst>
            <a:outerShdw blurRad="50800" dist="38100" dir="5400000" algn="t" rotWithShape="0">
              <a:prstClr val="black">
                <a:alpha val="40000"/>
              </a:prstClr>
            </a:outerShdw>
          </a:effectLst>
        </p:spPr>
      </p:pic>
      <p:sp>
        <p:nvSpPr>
          <p:cNvPr id="40963" name="Title 1"/>
          <p:cNvSpPr txBox="1">
            <a:spLocks/>
          </p:cNvSpPr>
          <p:nvPr/>
        </p:nvSpPr>
        <p:spPr bwMode="auto">
          <a:xfrm>
            <a:off x="539552" y="1287587"/>
            <a:ext cx="7908925" cy="965200"/>
          </a:xfrm>
          <a:prstGeom prst="rect">
            <a:avLst/>
          </a:prstGeom>
          <a:noFill/>
          <a:ln w="9525">
            <a:noFill/>
            <a:miter lim="800000"/>
            <a:headEnd/>
            <a:tailEnd/>
          </a:ln>
        </p:spPr>
        <p:txBody>
          <a:bodyPr anchor="ctr"/>
          <a:lstStyle/>
          <a:p>
            <a:r>
              <a:rPr lang="en-US" altLang="zh-CN" sz="3600" b="1" dirty="0">
                <a:latin typeface="微软雅黑" pitchFamily="34" charset="-122"/>
                <a:ea typeface="微软雅黑" pitchFamily="34" charset="-122"/>
              </a:rPr>
              <a:t>B. </a:t>
            </a:r>
            <a:r>
              <a:rPr lang="zh-CN" altLang="en-US" sz="3600" b="1" dirty="0" smtClean="0">
                <a:latin typeface="微软雅黑" pitchFamily="34" charset="-122"/>
                <a:ea typeface="微软雅黑" pitchFamily="34" charset="-122"/>
              </a:rPr>
              <a:t>检索</a:t>
            </a:r>
            <a:endParaRPr lang="en-US" altLang="zh-CN" sz="3600" b="1" dirty="0">
              <a:latin typeface="微软雅黑" pitchFamily="34" charset="-122"/>
              <a:ea typeface="微软雅黑" pitchFamily="34" charset="-122"/>
            </a:endParaRPr>
          </a:p>
        </p:txBody>
      </p:sp>
      <p:sp>
        <p:nvSpPr>
          <p:cNvPr id="5" name="圆角矩形标注 4"/>
          <p:cNvSpPr>
            <a:spLocks noChangeArrowheads="1"/>
          </p:cNvSpPr>
          <p:nvPr/>
        </p:nvSpPr>
        <p:spPr bwMode="auto">
          <a:xfrm>
            <a:off x="4500562" y="4500570"/>
            <a:ext cx="3246438" cy="1945927"/>
          </a:xfrm>
          <a:prstGeom prst="wedgeRoundRectCallout">
            <a:avLst>
              <a:gd name="adj1" fmla="val 8770"/>
              <a:gd name="adj2" fmla="val -8885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输入关键词、在</a:t>
            </a:r>
            <a:r>
              <a:rPr lang="en-US" altLang="zh-CN" dirty="0">
                <a:latin typeface="Calibri" pitchFamily="34" charset="0"/>
              </a:rPr>
              <a:t>ASME</a:t>
            </a:r>
            <a:r>
              <a:rPr lang="zh-CN" altLang="en-US" dirty="0">
                <a:latin typeface="Calibri" pitchFamily="34" charset="0"/>
              </a:rPr>
              <a:t>全站范围内检索</a:t>
            </a:r>
            <a:endParaRPr lang="en-US" altLang="zh-CN" dirty="0">
              <a:latin typeface="Calibri" pitchFamily="34" charset="0"/>
            </a:endParaRPr>
          </a:p>
          <a:p>
            <a:endParaRPr lang="en-US" altLang="zh-CN" dirty="0">
              <a:latin typeface="Calibri" pitchFamily="34" charset="0"/>
            </a:endParaRPr>
          </a:p>
          <a:p>
            <a:r>
              <a:rPr lang="en-US" altLang="zh-CN" dirty="0">
                <a:solidFill>
                  <a:srgbClr val="00B0F0"/>
                </a:solidFill>
                <a:latin typeface="Calibri" pitchFamily="34" charset="0"/>
              </a:rPr>
              <a:t>※</a:t>
            </a:r>
            <a:r>
              <a:rPr lang="en-US" altLang="zh-CN" dirty="0">
                <a:latin typeface="Calibri" pitchFamily="34" charset="0"/>
              </a:rPr>
              <a:t> </a:t>
            </a:r>
            <a:r>
              <a:rPr lang="zh-CN" altLang="en-US" dirty="0">
                <a:latin typeface="Calibri" pitchFamily="34" charset="0"/>
              </a:rPr>
              <a:t>支持词根检索、检索词联想</a:t>
            </a:r>
            <a:r>
              <a:rPr lang="zh-CN" altLang="en-US" dirty="0" smtClean="0">
                <a:latin typeface="Calibri" pitchFamily="34" charset="0"/>
              </a:rPr>
              <a:t>、所在页面出版物范围内检索、检索</a:t>
            </a:r>
            <a:r>
              <a:rPr lang="zh-CN" altLang="en-US" dirty="0">
                <a:latin typeface="Calibri" pitchFamily="34" charset="0"/>
              </a:rPr>
              <a:t>词的逻辑关系</a:t>
            </a:r>
            <a:endParaRPr lang="en-US" altLang="zh-CN" dirty="0">
              <a:latin typeface="Calibri" pitchFamily="34" charset="0"/>
            </a:endParaRPr>
          </a:p>
        </p:txBody>
      </p:sp>
      <p:sp>
        <p:nvSpPr>
          <p:cNvPr id="7" name="Rectangle 7"/>
          <p:cNvSpPr>
            <a:spLocks noChangeArrowheads="1"/>
          </p:cNvSpPr>
          <p:nvPr/>
        </p:nvSpPr>
        <p:spPr bwMode="auto">
          <a:xfrm>
            <a:off x="5929322" y="3286124"/>
            <a:ext cx="2357454" cy="42862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214282" y="1428736"/>
            <a:ext cx="8572528" cy="4779834"/>
          </a:xfrm>
          <a:prstGeom prst="rect">
            <a:avLst/>
          </a:prstGeom>
          <a:noFill/>
          <a:ln w="9525">
            <a:solidFill>
              <a:schemeClr val="bg1">
                <a:lumMod val="75000"/>
              </a:schemeClr>
            </a:solidFill>
            <a:miter lim="800000"/>
            <a:headEnd/>
            <a:tailEnd/>
          </a:ln>
          <a:effectLst/>
        </p:spPr>
      </p:pic>
      <p:sp>
        <p:nvSpPr>
          <p:cNvPr id="5" name="圆角矩形标注 4"/>
          <p:cNvSpPr>
            <a:spLocks noChangeArrowheads="1"/>
          </p:cNvSpPr>
          <p:nvPr/>
        </p:nvSpPr>
        <p:spPr bwMode="auto">
          <a:xfrm>
            <a:off x="2928926" y="4214818"/>
            <a:ext cx="2428881" cy="1714512"/>
          </a:xfrm>
          <a:prstGeom prst="wedgeRoundRectCallout">
            <a:avLst>
              <a:gd name="adj1" fmla="val -82087"/>
              <a:gd name="adj2" fmla="val -4641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检索结果可按</a:t>
            </a:r>
            <a:r>
              <a:rPr lang="zh-CN" altLang="en-US" dirty="0" smtClean="0">
                <a:latin typeface="Calibri" pitchFamily="34" charset="0"/>
              </a:rPr>
              <a:t>文章格式和主题筛选</a:t>
            </a:r>
            <a:endParaRPr lang="en-US" altLang="zh-CN" dirty="0">
              <a:latin typeface="Calibri" pitchFamily="34" charset="0"/>
            </a:endParaRPr>
          </a:p>
          <a:p>
            <a:r>
              <a:rPr lang="zh-CN" altLang="en-US" dirty="0">
                <a:latin typeface="Calibri" pitchFamily="34" charset="0"/>
              </a:rPr>
              <a:t>如果</a:t>
            </a:r>
            <a:r>
              <a:rPr lang="zh-CN" altLang="en-US" dirty="0" smtClean="0">
                <a:latin typeface="Calibri" pitchFamily="34" charset="0"/>
              </a:rPr>
              <a:t>是期刊，</a:t>
            </a:r>
            <a:r>
              <a:rPr lang="zh-CN" altLang="en-US" dirty="0">
                <a:latin typeface="Calibri" pitchFamily="34" charset="0"/>
              </a:rPr>
              <a:t>可</a:t>
            </a:r>
            <a:r>
              <a:rPr lang="zh-CN" altLang="en-US" dirty="0" smtClean="0">
                <a:latin typeface="Calibri" pitchFamily="34" charset="0"/>
              </a:rPr>
              <a:t>按期刊名称、年份、卷期或页码筛选</a:t>
            </a:r>
            <a:endParaRPr lang="en-US" altLang="zh-CN" dirty="0">
              <a:latin typeface="Calibri" pitchFamily="34" charset="0"/>
            </a:endParaRPr>
          </a:p>
        </p:txBody>
      </p:sp>
      <p:sp>
        <p:nvSpPr>
          <p:cNvPr id="7" name="Rectangle 7"/>
          <p:cNvSpPr>
            <a:spLocks noChangeArrowheads="1"/>
          </p:cNvSpPr>
          <p:nvPr/>
        </p:nvSpPr>
        <p:spPr bwMode="auto">
          <a:xfrm>
            <a:off x="285720" y="2928934"/>
            <a:ext cx="1714512" cy="314327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9" name="圆角矩形标注 8"/>
          <p:cNvSpPr>
            <a:spLocks noChangeArrowheads="1"/>
          </p:cNvSpPr>
          <p:nvPr/>
        </p:nvSpPr>
        <p:spPr bwMode="auto">
          <a:xfrm>
            <a:off x="6715141" y="1214422"/>
            <a:ext cx="1928825" cy="857250"/>
          </a:xfrm>
          <a:prstGeom prst="wedgeRoundRectCallout">
            <a:avLst>
              <a:gd name="adj1" fmla="val 12890"/>
              <a:gd name="adj2" fmla="val 105276"/>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检索结果按相关度或日期排列</a:t>
            </a:r>
            <a:endParaRPr lang="en-US" altLang="zh-CN" dirty="0">
              <a:latin typeface="Calibri" pitchFamily="34" charset="0"/>
            </a:endParaRPr>
          </a:p>
        </p:txBody>
      </p:sp>
      <p:sp>
        <p:nvSpPr>
          <p:cNvPr id="10" name="圆角矩形标注 9"/>
          <p:cNvSpPr>
            <a:spLocks noChangeArrowheads="1"/>
          </p:cNvSpPr>
          <p:nvPr/>
        </p:nvSpPr>
        <p:spPr bwMode="auto">
          <a:xfrm>
            <a:off x="1785918" y="857232"/>
            <a:ext cx="3357586" cy="571499"/>
          </a:xfrm>
          <a:prstGeom prst="wedgeRoundRectCallout">
            <a:avLst>
              <a:gd name="adj1" fmla="val -48520"/>
              <a:gd name="adj2" fmla="val 13176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例如，检索</a:t>
            </a:r>
            <a:r>
              <a:rPr lang="en-US" altLang="zh-CN" dirty="0">
                <a:latin typeface="Calibri" pitchFamily="34" charset="0"/>
              </a:rPr>
              <a:t>material simulation</a:t>
            </a:r>
            <a:r>
              <a:rPr lang="zh-CN" altLang="en-US" dirty="0">
                <a:latin typeface="Calibri" pitchFamily="34" charset="0"/>
              </a:rPr>
              <a:t>*</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3"/>
          <a:srcRect/>
          <a:stretch>
            <a:fillRect/>
          </a:stretch>
        </p:blipFill>
        <p:spPr bwMode="auto">
          <a:xfrm>
            <a:off x="7000892" y="1500174"/>
            <a:ext cx="1914525" cy="4448175"/>
          </a:xfrm>
          <a:prstGeom prst="rect">
            <a:avLst/>
          </a:prstGeom>
          <a:noFill/>
          <a:ln w="9525">
            <a:solidFill>
              <a:schemeClr val="bg1">
                <a:lumMod val="65000"/>
              </a:schemeClr>
            </a:solidFill>
            <a:miter lim="800000"/>
            <a:headEnd/>
            <a:tailEnd/>
          </a:ln>
          <a:effectLst/>
        </p:spPr>
      </p:pic>
      <p:pic>
        <p:nvPicPr>
          <p:cNvPr id="5122" name="Picture 2"/>
          <p:cNvPicPr>
            <a:picLocks noChangeAspect="1" noChangeArrowheads="1"/>
          </p:cNvPicPr>
          <p:nvPr/>
        </p:nvPicPr>
        <p:blipFill>
          <a:blip r:embed="rId4"/>
          <a:srcRect/>
          <a:stretch>
            <a:fillRect/>
          </a:stretch>
        </p:blipFill>
        <p:spPr bwMode="auto">
          <a:xfrm>
            <a:off x="214282" y="1214422"/>
            <a:ext cx="1895475" cy="5010150"/>
          </a:xfrm>
          <a:prstGeom prst="rect">
            <a:avLst/>
          </a:prstGeom>
          <a:noFill/>
          <a:ln w="9525">
            <a:solidFill>
              <a:schemeClr val="bg1">
                <a:lumMod val="65000"/>
              </a:schemeClr>
            </a:solidFill>
            <a:miter lim="800000"/>
            <a:headEnd/>
            <a:tailEnd/>
          </a:ln>
          <a:effectLst/>
        </p:spPr>
      </p:pic>
      <p:pic>
        <p:nvPicPr>
          <p:cNvPr id="5123" name="Picture 3"/>
          <p:cNvPicPr>
            <a:picLocks noChangeAspect="1" noChangeArrowheads="1"/>
          </p:cNvPicPr>
          <p:nvPr/>
        </p:nvPicPr>
        <p:blipFill>
          <a:blip r:embed="rId5"/>
          <a:srcRect/>
          <a:stretch>
            <a:fillRect/>
          </a:stretch>
        </p:blipFill>
        <p:spPr bwMode="auto">
          <a:xfrm>
            <a:off x="2500298" y="1214422"/>
            <a:ext cx="1914525" cy="5010150"/>
          </a:xfrm>
          <a:prstGeom prst="rect">
            <a:avLst/>
          </a:prstGeom>
          <a:noFill/>
          <a:ln w="9525">
            <a:solidFill>
              <a:schemeClr val="bg1">
                <a:lumMod val="65000"/>
              </a:schemeClr>
            </a:solidFill>
            <a:miter lim="800000"/>
            <a:headEnd/>
            <a:tailEnd/>
          </a:ln>
          <a:effectLst/>
        </p:spPr>
      </p:pic>
      <p:pic>
        <p:nvPicPr>
          <p:cNvPr id="5124" name="Picture 4"/>
          <p:cNvPicPr>
            <a:picLocks noChangeAspect="1" noChangeArrowheads="1"/>
          </p:cNvPicPr>
          <p:nvPr/>
        </p:nvPicPr>
        <p:blipFill>
          <a:blip r:embed="rId6"/>
          <a:srcRect/>
          <a:stretch>
            <a:fillRect/>
          </a:stretch>
        </p:blipFill>
        <p:spPr bwMode="auto">
          <a:xfrm>
            <a:off x="4857752" y="1214423"/>
            <a:ext cx="1866900" cy="5000660"/>
          </a:xfrm>
          <a:prstGeom prst="rect">
            <a:avLst/>
          </a:prstGeom>
          <a:noFill/>
          <a:ln w="9525">
            <a:solidFill>
              <a:schemeClr val="bg1">
                <a:lumMod val="65000"/>
              </a:schemeClr>
            </a:solidFill>
            <a:miter lim="800000"/>
            <a:headEnd/>
            <a:tailEnd/>
          </a:ln>
          <a:effectLst/>
        </p:spPr>
      </p:pic>
      <p:sp>
        <p:nvSpPr>
          <p:cNvPr id="5" name="圆角矩形标注 4"/>
          <p:cNvSpPr>
            <a:spLocks noChangeArrowheads="1"/>
          </p:cNvSpPr>
          <p:nvPr/>
        </p:nvSpPr>
        <p:spPr bwMode="auto">
          <a:xfrm>
            <a:off x="1428728" y="4786322"/>
            <a:ext cx="3429009" cy="1428761"/>
          </a:xfrm>
          <a:prstGeom prst="wedgeRoundRectCallout">
            <a:avLst>
              <a:gd name="adj1" fmla="val 61466"/>
              <a:gd name="adj2" fmla="val -110796"/>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smtClean="0">
                <a:latin typeface="Calibri" pitchFamily="34" charset="0"/>
              </a:rPr>
              <a:t>检索结果也可按期刊、会议录、电子书系列、文章类型、补充材料、学科领域、话题、文章发表日期和文章访问类型筛选</a:t>
            </a:r>
            <a:endParaRPr lang="en-US" altLang="zh-CN" dirty="0">
              <a:latin typeface="Calibri" pitchFamily="34" charset="0"/>
            </a:endParaRPr>
          </a:p>
        </p:txBody>
      </p:sp>
      <p:sp>
        <p:nvSpPr>
          <p:cNvPr id="6" name="Rectangle 7"/>
          <p:cNvSpPr>
            <a:spLocks noChangeArrowheads="1"/>
          </p:cNvSpPr>
          <p:nvPr/>
        </p:nvSpPr>
        <p:spPr bwMode="auto">
          <a:xfrm>
            <a:off x="7072330" y="1571612"/>
            <a:ext cx="1785950" cy="214314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7" name="Rectangle 7"/>
          <p:cNvSpPr>
            <a:spLocks noChangeArrowheads="1"/>
          </p:cNvSpPr>
          <p:nvPr/>
        </p:nvSpPr>
        <p:spPr bwMode="auto">
          <a:xfrm>
            <a:off x="7072330" y="4143380"/>
            <a:ext cx="1785950" cy="171451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0" name="右箭头 9"/>
          <p:cNvSpPr/>
          <p:nvPr/>
        </p:nvSpPr>
        <p:spPr>
          <a:xfrm>
            <a:off x="1857356" y="3286124"/>
            <a:ext cx="571504" cy="3571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3" name="右箭头 12"/>
          <p:cNvSpPr/>
          <p:nvPr/>
        </p:nvSpPr>
        <p:spPr>
          <a:xfrm>
            <a:off x="4143372" y="3286124"/>
            <a:ext cx="571504" cy="3571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6" name="右箭头 15"/>
          <p:cNvSpPr/>
          <p:nvPr/>
        </p:nvSpPr>
        <p:spPr>
          <a:xfrm>
            <a:off x="6357950" y="3286124"/>
            <a:ext cx="571504" cy="3571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txBox="1">
            <a:spLocks/>
          </p:cNvSpPr>
          <p:nvPr/>
        </p:nvSpPr>
        <p:spPr bwMode="auto">
          <a:xfrm>
            <a:off x="755576" y="3239492"/>
            <a:ext cx="5429250" cy="1917700"/>
          </a:xfrm>
          <a:prstGeom prst="rect">
            <a:avLst/>
          </a:prstGeom>
          <a:noFill/>
          <a:ln w="9525">
            <a:noFill/>
            <a:miter lim="800000"/>
            <a:headEnd/>
            <a:tailEnd/>
          </a:ln>
        </p:spPr>
        <p:txBody>
          <a:bodyPr/>
          <a:lstStyle/>
          <a:p>
            <a:pPr>
              <a:spcAft>
                <a:spcPts val="600"/>
              </a:spcAft>
            </a:pPr>
            <a:r>
              <a:rPr lang="en-US" altLang="zh-CN" sz="2400" dirty="0">
                <a:latin typeface="Calibri" pitchFamily="34" charset="0"/>
              </a:rPr>
              <a:t>ASME </a:t>
            </a:r>
            <a:r>
              <a:rPr lang="en-US" altLang="zh-CN" sz="2400" dirty="0" smtClean="0">
                <a:latin typeface="Calibri" pitchFamily="34" charset="0"/>
              </a:rPr>
              <a:t>eBooks			</a:t>
            </a:r>
            <a:r>
              <a:rPr lang="zh-CN" altLang="en-US" sz="2400" dirty="0" smtClean="0">
                <a:latin typeface="Calibri" pitchFamily="34" charset="0"/>
              </a:rPr>
              <a:t>电</a:t>
            </a:r>
            <a:r>
              <a:rPr lang="zh-CN" altLang="en-US" sz="2400" dirty="0">
                <a:latin typeface="Calibri" pitchFamily="34" charset="0"/>
              </a:rPr>
              <a:t>子书</a:t>
            </a:r>
            <a:endParaRPr lang="en-US" altLang="zh-CN" sz="2400" dirty="0">
              <a:latin typeface="Calibri" pitchFamily="34" charset="0"/>
            </a:endParaRPr>
          </a:p>
          <a:p>
            <a:pPr>
              <a:spcAft>
                <a:spcPts val="600"/>
              </a:spcAft>
            </a:pPr>
            <a:r>
              <a:rPr lang="en-US" altLang="zh-CN" sz="2400" dirty="0">
                <a:latin typeface="Calibri" pitchFamily="34" charset="0"/>
              </a:rPr>
              <a:t>ASME Journals		</a:t>
            </a:r>
            <a:r>
              <a:rPr lang="en-US" altLang="zh-CN" sz="2400" dirty="0" smtClean="0">
                <a:latin typeface="Calibri" pitchFamily="34" charset="0"/>
              </a:rPr>
              <a:t>	</a:t>
            </a:r>
            <a:r>
              <a:rPr lang="zh-CN" altLang="en-US" sz="2400" dirty="0" smtClean="0">
                <a:latin typeface="Calibri" pitchFamily="34" charset="0"/>
              </a:rPr>
              <a:t>期    </a:t>
            </a:r>
            <a:r>
              <a:rPr lang="zh-CN" altLang="en-US" sz="2400" dirty="0">
                <a:latin typeface="Calibri" pitchFamily="34" charset="0"/>
              </a:rPr>
              <a:t>刊</a:t>
            </a:r>
          </a:p>
          <a:p>
            <a:pPr>
              <a:spcAft>
                <a:spcPts val="600"/>
              </a:spcAft>
            </a:pPr>
            <a:r>
              <a:rPr lang="en-US" altLang="zh-CN" sz="2400" dirty="0">
                <a:latin typeface="Calibri" pitchFamily="34" charset="0"/>
              </a:rPr>
              <a:t>ASME Proceedings		</a:t>
            </a:r>
            <a:r>
              <a:rPr lang="zh-CN" altLang="en-US" sz="2400" dirty="0">
                <a:latin typeface="Calibri" pitchFamily="34" charset="0"/>
              </a:rPr>
              <a:t>会议</a:t>
            </a:r>
            <a:r>
              <a:rPr lang="zh-CN" altLang="en-US" sz="2400" dirty="0" smtClean="0">
                <a:latin typeface="Calibri" pitchFamily="34" charset="0"/>
              </a:rPr>
              <a:t>录</a:t>
            </a:r>
            <a:endParaRPr lang="en-US" altLang="zh-CN" sz="2400" dirty="0" smtClean="0">
              <a:latin typeface="Calibri" pitchFamily="34" charset="0"/>
            </a:endParaRPr>
          </a:p>
          <a:p>
            <a:pPr>
              <a:spcAft>
                <a:spcPts val="600"/>
              </a:spcAft>
            </a:pPr>
            <a:r>
              <a:rPr lang="en-US" altLang="zh-CN" sz="2400" dirty="0" smtClean="0">
                <a:latin typeface="Calibri" pitchFamily="34" charset="0"/>
              </a:rPr>
              <a:t>ASME Standards &amp; Codes 	</a:t>
            </a:r>
            <a:r>
              <a:rPr lang="zh-CN" altLang="en-US" sz="2400" dirty="0" smtClean="0">
                <a:latin typeface="Calibri" pitchFamily="34" charset="0"/>
              </a:rPr>
              <a:t>标    准</a:t>
            </a:r>
            <a:endParaRPr lang="en-US" altLang="zh-CN" sz="2400" dirty="0">
              <a:latin typeface="Calibri" pitchFamily="34" charset="0"/>
            </a:endParaRPr>
          </a:p>
        </p:txBody>
      </p:sp>
      <p:sp>
        <p:nvSpPr>
          <p:cNvPr id="10243" name="Title 1"/>
          <p:cNvSpPr txBox="1">
            <a:spLocks/>
          </p:cNvSpPr>
          <p:nvPr/>
        </p:nvSpPr>
        <p:spPr bwMode="auto">
          <a:xfrm>
            <a:off x="671513" y="1748433"/>
            <a:ext cx="7908925" cy="965200"/>
          </a:xfrm>
          <a:prstGeom prst="rect">
            <a:avLst/>
          </a:prstGeom>
          <a:noFill/>
          <a:ln w="9525">
            <a:noFill/>
            <a:miter lim="800000"/>
            <a:headEnd/>
            <a:tailEnd/>
          </a:ln>
        </p:spPr>
        <p:txBody>
          <a:bodyPr anchor="ctr"/>
          <a:lstStyle/>
          <a:p>
            <a:r>
              <a:rPr lang="en-US" altLang="zh-CN" sz="4400" dirty="0">
                <a:latin typeface="微软雅黑" pitchFamily="34" charset="-122"/>
                <a:ea typeface="微软雅黑" pitchFamily="34" charset="-122"/>
              </a:rPr>
              <a:t>ASME </a:t>
            </a:r>
            <a:r>
              <a:rPr lang="zh-CN" altLang="en-US" sz="4400" dirty="0" smtClean="0">
                <a:latin typeface="微软雅黑" pitchFamily="34" charset="-122"/>
                <a:ea typeface="微软雅黑" pitchFamily="34" charset="-122"/>
              </a:rPr>
              <a:t>出版物</a:t>
            </a:r>
            <a:endParaRPr lang="en-US" altLang="zh-CN" sz="4400" dirty="0">
              <a:latin typeface="微软雅黑" pitchFamily="34" charset="-122"/>
              <a:ea typeface="微软雅黑" pitchFamily="34" charset="-122"/>
            </a:endParaRPr>
          </a:p>
        </p:txBody>
      </p:sp>
      <p:pic>
        <p:nvPicPr>
          <p:cNvPr id="10244" name="Picture 2"/>
          <p:cNvPicPr>
            <a:picLocks noChangeAspect="1" noChangeArrowheads="1"/>
          </p:cNvPicPr>
          <p:nvPr/>
        </p:nvPicPr>
        <p:blipFill>
          <a:blip r:embed="rId2" cstate="print"/>
          <a:srcRect/>
          <a:stretch>
            <a:fillRect/>
          </a:stretch>
        </p:blipFill>
        <p:spPr bwMode="auto">
          <a:xfrm>
            <a:off x="7077075" y="1714500"/>
            <a:ext cx="2066925" cy="962025"/>
          </a:xfrm>
          <a:prstGeom prst="rect">
            <a:avLst/>
          </a:prstGeom>
          <a:noFill/>
          <a:ln w="9525">
            <a:noFill/>
            <a:miter lim="800000"/>
            <a:headEnd/>
            <a:tailEnd/>
          </a:ln>
        </p:spPr>
      </p:pic>
      <p:sp>
        <p:nvSpPr>
          <p:cNvPr id="5" name="五边形 4"/>
          <p:cNvSpPr/>
          <p:nvPr/>
        </p:nvSpPr>
        <p:spPr>
          <a:xfrm flipH="1">
            <a:off x="5724128" y="4535636"/>
            <a:ext cx="1152128" cy="432048"/>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b="1" i="1" dirty="0" smtClean="0">
                <a:latin typeface="微软雅黑" pitchFamily="34" charset="-122"/>
                <a:ea typeface="微软雅黑" pitchFamily="34" charset="-122"/>
              </a:rPr>
              <a:t>NEW</a:t>
            </a:r>
            <a:endParaRPr lang="zh-CN" altLang="en-US" b="1" i="1"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428596" y="1928802"/>
            <a:ext cx="7467600" cy="4629150"/>
          </a:xfrm>
          <a:prstGeom prst="rect">
            <a:avLst/>
          </a:prstGeom>
          <a:noFill/>
          <a:ln w="9525">
            <a:solidFill>
              <a:schemeClr val="bg1">
                <a:lumMod val="65000"/>
              </a:schemeClr>
            </a:solidFill>
            <a:miter lim="800000"/>
            <a:headEnd/>
            <a:tailEnd/>
          </a:ln>
          <a:effectLst>
            <a:outerShdw blurRad="50800" dist="38100" dir="5400000" algn="t" rotWithShape="0">
              <a:prstClr val="black">
                <a:alpha val="40000"/>
              </a:prstClr>
            </a:outerShdw>
          </a:effectLst>
        </p:spPr>
      </p:pic>
      <p:pic>
        <p:nvPicPr>
          <p:cNvPr id="3074" name="Picture 2"/>
          <p:cNvPicPr>
            <a:picLocks noChangeAspect="1" noChangeArrowheads="1"/>
          </p:cNvPicPr>
          <p:nvPr/>
        </p:nvPicPr>
        <p:blipFill>
          <a:blip r:embed="rId4"/>
          <a:srcRect/>
          <a:stretch>
            <a:fillRect/>
          </a:stretch>
        </p:blipFill>
        <p:spPr bwMode="auto">
          <a:xfrm>
            <a:off x="3786182" y="1105328"/>
            <a:ext cx="5152465" cy="609159"/>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43011" name="Title 1"/>
          <p:cNvSpPr txBox="1">
            <a:spLocks/>
          </p:cNvSpPr>
          <p:nvPr/>
        </p:nvSpPr>
        <p:spPr bwMode="auto">
          <a:xfrm>
            <a:off x="642938" y="928671"/>
            <a:ext cx="8501062" cy="1071570"/>
          </a:xfrm>
          <a:prstGeom prst="rect">
            <a:avLst/>
          </a:prstGeom>
          <a:noFill/>
          <a:ln w="9525">
            <a:noFill/>
            <a:miter lim="800000"/>
            <a:headEnd/>
            <a:tailEnd/>
          </a:ln>
        </p:spPr>
        <p:txBody>
          <a:bodyPr anchor="ctr"/>
          <a:lstStyle/>
          <a:p>
            <a:r>
              <a:rPr lang="en-US" altLang="zh-CN" sz="3600" b="1" dirty="0">
                <a:latin typeface="微软雅黑" pitchFamily="34" charset="-122"/>
                <a:ea typeface="微软雅黑" pitchFamily="34" charset="-122"/>
              </a:rPr>
              <a:t>C. </a:t>
            </a:r>
            <a:r>
              <a:rPr lang="zh-CN" altLang="en-US" sz="3600" b="1" dirty="0">
                <a:latin typeface="微软雅黑" pitchFamily="34" charset="-122"/>
                <a:ea typeface="微软雅黑" pitchFamily="34" charset="-122"/>
              </a:rPr>
              <a:t>高级检索</a:t>
            </a:r>
            <a:endParaRPr lang="en-US" altLang="zh-CN" sz="3600" b="1" dirty="0">
              <a:latin typeface="微软雅黑" pitchFamily="34" charset="-122"/>
              <a:ea typeface="微软雅黑" pitchFamily="34" charset="-122"/>
            </a:endParaRPr>
          </a:p>
        </p:txBody>
      </p:sp>
      <p:sp>
        <p:nvSpPr>
          <p:cNvPr id="43015" name="Rectangle 7"/>
          <p:cNvSpPr>
            <a:spLocks noChangeArrowheads="1"/>
          </p:cNvSpPr>
          <p:nvPr/>
        </p:nvSpPr>
        <p:spPr bwMode="auto">
          <a:xfrm>
            <a:off x="7643834" y="1142984"/>
            <a:ext cx="1000132" cy="571504"/>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9" name="圆角矩形标注 8"/>
          <p:cNvSpPr>
            <a:spLocks noChangeArrowheads="1"/>
          </p:cNvSpPr>
          <p:nvPr/>
        </p:nvSpPr>
        <p:spPr bwMode="auto">
          <a:xfrm>
            <a:off x="3214678" y="4143380"/>
            <a:ext cx="2714625" cy="1472895"/>
          </a:xfrm>
          <a:prstGeom prst="wedgeRoundRectCallout">
            <a:avLst>
              <a:gd name="adj1" fmla="val -114837"/>
              <a:gd name="adj2" fmla="val -8034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smtClean="0">
                <a:latin typeface="Calibri" pitchFamily="34" charset="0"/>
              </a:rPr>
              <a:t>下拉</a:t>
            </a:r>
            <a:r>
              <a:rPr lang="en-US" altLang="zh-CN" dirty="0" smtClean="0">
                <a:latin typeface="Calibri" pitchFamily="34" charset="0"/>
              </a:rPr>
              <a:t>Filter</a:t>
            </a:r>
            <a:r>
              <a:rPr lang="zh-CN" altLang="en-US" dirty="0" smtClean="0">
                <a:latin typeface="Calibri" pitchFamily="34" charset="0"/>
              </a:rPr>
              <a:t>，检索标题、作者、全文、摘要、关键词、</a:t>
            </a:r>
            <a:r>
              <a:rPr lang="en-US" altLang="zh-CN" dirty="0" smtClean="0">
                <a:latin typeface="Calibri" pitchFamily="34" charset="0"/>
              </a:rPr>
              <a:t>DOI</a:t>
            </a:r>
            <a:r>
              <a:rPr lang="zh-CN" altLang="en-US" dirty="0" smtClean="0">
                <a:latin typeface="Calibri" pitchFamily="34" charset="0"/>
              </a:rPr>
              <a:t>号、</a:t>
            </a:r>
            <a:r>
              <a:rPr lang="en-US" altLang="zh-CN" dirty="0" smtClean="0">
                <a:latin typeface="Calibri" pitchFamily="34" charset="0"/>
              </a:rPr>
              <a:t>ISBN-10</a:t>
            </a:r>
            <a:r>
              <a:rPr lang="zh-CN" altLang="en-US" dirty="0" smtClean="0">
                <a:latin typeface="Calibri" pitchFamily="34" charset="0"/>
              </a:rPr>
              <a:t>、</a:t>
            </a:r>
            <a:r>
              <a:rPr lang="en-US" altLang="zh-CN" dirty="0" smtClean="0">
                <a:latin typeface="Calibri" pitchFamily="34" charset="0"/>
              </a:rPr>
              <a:t>ISSN</a:t>
            </a:r>
            <a:r>
              <a:rPr lang="zh-CN" altLang="en-US" dirty="0" smtClean="0">
                <a:latin typeface="Calibri" pitchFamily="34" charset="0"/>
              </a:rPr>
              <a:t>号、卷期、文献或论文编号</a:t>
            </a:r>
            <a:endParaRPr lang="en-US" altLang="zh-CN" dirty="0">
              <a:latin typeface="Calibri" pitchFamily="34" charset="0"/>
            </a:endParaRPr>
          </a:p>
        </p:txBody>
      </p:sp>
      <p:sp>
        <p:nvSpPr>
          <p:cNvPr id="15" name="Rectangle 7"/>
          <p:cNvSpPr>
            <a:spLocks noChangeArrowheads="1"/>
          </p:cNvSpPr>
          <p:nvPr/>
        </p:nvSpPr>
        <p:spPr bwMode="auto">
          <a:xfrm>
            <a:off x="428596" y="2643182"/>
            <a:ext cx="928694" cy="3286147"/>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42938" y="1000125"/>
            <a:ext cx="7673477" cy="4643438"/>
          </a:xfrm>
          <a:prstGeom prst="rect">
            <a:avLst/>
          </a:prstGeom>
        </p:spPr>
        <p:txBody>
          <a:bodyPr anchor="ctr"/>
          <a:lstStyle/>
          <a:p>
            <a:pPr indent="-742950" fontAlgn="auto">
              <a:spcAft>
                <a:spcPts val="0"/>
              </a:spcAft>
              <a:defRPr/>
            </a:pPr>
            <a:r>
              <a:rPr lang="en-US" altLang="zh-CN" sz="3600" b="1" dirty="0" smtClean="0">
                <a:latin typeface="微软雅黑" pitchFamily="34" charset="-122"/>
                <a:ea typeface="微软雅黑" pitchFamily="34" charset="-122"/>
              </a:rPr>
              <a:t>D. </a:t>
            </a:r>
            <a:r>
              <a:rPr lang="zh-CN" altLang="en-US" sz="3600" b="1" dirty="0" smtClean="0">
                <a:latin typeface="微软雅黑" pitchFamily="34" charset="-122"/>
                <a:ea typeface="微软雅黑" pitchFamily="34" charset="-122"/>
              </a:rPr>
              <a:t>移动</a:t>
            </a:r>
            <a:r>
              <a:rPr lang="zh-CN" altLang="en-US" sz="3600" b="1" dirty="0">
                <a:latin typeface="微软雅黑" pitchFamily="34" charset="-122"/>
                <a:ea typeface="微软雅黑" pitchFamily="34" charset="-122"/>
              </a:rPr>
              <a:t>应用</a:t>
            </a:r>
            <a:endParaRPr lang="en-US" altLang="zh-CN" sz="3600" b="1" dirty="0">
              <a:latin typeface="微软雅黑" pitchFamily="34" charset="-122"/>
              <a:ea typeface="微软雅黑" pitchFamily="34" charset="-122"/>
            </a:endParaRPr>
          </a:p>
          <a:p>
            <a:pPr indent="-742950" fontAlgn="auto">
              <a:spcAft>
                <a:spcPts val="0"/>
              </a:spcAft>
              <a:defRPr/>
            </a:pPr>
            <a:endParaRPr lang="en-US" altLang="zh-CN" sz="3200" b="1" dirty="0">
              <a:latin typeface="微软雅黑" pitchFamily="34" charset="-122"/>
              <a:ea typeface="微软雅黑" pitchFamily="34" charset="-122"/>
            </a:endParaRPr>
          </a:p>
          <a:p>
            <a:pPr marL="742950" fontAlgn="auto">
              <a:spcAft>
                <a:spcPts val="0"/>
              </a:spcAft>
              <a:defRPr/>
            </a:pPr>
            <a:r>
              <a:rPr lang="en-US" altLang="zh-CN" sz="2000" dirty="0">
                <a:latin typeface="微软雅黑" pitchFamily="34" charset="-122"/>
                <a:ea typeface="微软雅黑" pitchFamily="34" charset="-122"/>
              </a:rPr>
              <a:t>ASME </a:t>
            </a:r>
            <a:r>
              <a:rPr lang="zh-CN" altLang="en-US" sz="2000" dirty="0">
                <a:latin typeface="微软雅黑" pitchFamily="34" charset="-122"/>
                <a:ea typeface="微软雅黑" pitchFamily="34" charset="-122"/>
              </a:rPr>
              <a:t>用户可通过所在单位的网络进入新平台，用个人邮箱建立一个账号，然后用移动设备</a:t>
            </a:r>
            <a:r>
              <a:rPr lang="zh-CN" altLang="en-US" sz="2000" dirty="0" smtClean="0">
                <a:latin typeface="微软雅黑" pitchFamily="34" charset="-122"/>
                <a:ea typeface="微软雅黑" pitchFamily="34" charset="-122"/>
              </a:rPr>
              <a:t>访问新</a:t>
            </a:r>
            <a:r>
              <a:rPr lang="zh-CN" altLang="en-US" sz="2000" dirty="0">
                <a:latin typeface="微软雅黑" pitchFamily="34" charset="-122"/>
                <a:ea typeface="微软雅黑" pitchFamily="34" charset="-122"/>
              </a:rPr>
              <a:t>平台并用该账号登陆即可。为验证移动用户是否隶属于订阅 </a:t>
            </a:r>
            <a:r>
              <a:rPr lang="en-US" altLang="zh-CN" sz="2000" dirty="0">
                <a:latin typeface="微软雅黑" pitchFamily="34" charset="-122"/>
                <a:ea typeface="微软雅黑" pitchFamily="34" charset="-122"/>
              </a:rPr>
              <a:t>ASME </a:t>
            </a:r>
            <a:r>
              <a:rPr lang="zh-CN" altLang="en-US" sz="2000" dirty="0">
                <a:latin typeface="微软雅黑" pitchFamily="34" charset="-122"/>
                <a:ea typeface="微软雅黑" pitchFamily="34" charset="-122"/>
              </a:rPr>
              <a:t>的单位，需每三个月至少通过电脑登录一次。</a:t>
            </a:r>
            <a:endParaRPr lang="en-US" altLang="zh-CN" sz="2000" dirty="0">
              <a:latin typeface="微软雅黑" pitchFamily="34" charset="-122"/>
              <a:ea typeface="微软雅黑" pitchFamily="34" charset="-122"/>
            </a:endParaRPr>
          </a:p>
          <a:p>
            <a:pPr marL="742950" fontAlgn="auto">
              <a:spcAft>
                <a:spcPts val="0"/>
              </a:spcAft>
              <a:defRPr/>
            </a:pPr>
            <a:endParaRPr lang="en-US" altLang="zh-CN" sz="2000" dirty="0">
              <a:latin typeface="微软雅黑" pitchFamily="34" charset="-122"/>
              <a:ea typeface="微软雅黑" pitchFamily="34" charset="-122"/>
            </a:endParaRPr>
          </a:p>
          <a:p>
            <a:pPr marL="742950" fontAlgn="auto">
              <a:spcAft>
                <a:spcPts val="0"/>
              </a:spcAft>
              <a:defRPr/>
            </a:pPr>
            <a:r>
              <a:rPr lang="en-US" altLang="zh-CN" b="1" dirty="0">
                <a:solidFill>
                  <a:srgbClr val="00B0F0"/>
                </a:solidFill>
                <a:latin typeface="微软雅黑" pitchFamily="34" charset="-122"/>
                <a:ea typeface="微软雅黑" pitchFamily="34" charset="-122"/>
              </a:rPr>
              <a:t>※ </a:t>
            </a:r>
            <a:r>
              <a:rPr lang="zh-CN" altLang="en-US" dirty="0">
                <a:latin typeface="微软雅黑" pitchFamily="34" charset="-122"/>
                <a:ea typeface="微软雅黑" pitchFamily="34" charset="-122"/>
              </a:rPr>
              <a:t>您在旧平台上设置的邮件提醒将无法延续至新平台。如您需要这项服务，请在新平台重建账号。</a:t>
            </a:r>
          </a:p>
          <a:p>
            <a:pPr marL="742950" fontAlgn="auto">
              <a:spcAft>
                <a:spcPts val="0"/>
              </a:spcAft>
              <a:defRPr/>
            </a:pPr>
            <a:endParaRPr lang="zh-CN" altLang="en-US" sz="2000" dirty="0">
              <a:latin typeface="微软雅黑" pitchFamily="34" charset="-122"/>
              <a:ea typeface="微软雅黑" pitchFamily="34" charset="-122"/>
            </a:endParaRPr>
          </a:p>
          <a:p>
            <a:pPr marL="741600" fontAlgn="auto">
              <a:spcBef>
                <a:spcPts val="0"/>
              </a:spcBef>
              <a:spcAft>
                <a:spcPts val="0"/>
              </a:spcAft>
              <a:defRPr/>
            </a:pPr>
            <a:endParaRPr lang="zh-CN" altLang="en-US" sz="20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500034" y="1714488"/>
            <a:ext cx="8194440" cy="4100521"/>
          </a:xfrm>
          <a:prstGeom prst="rect">
            <a:avLst/>
          </a:prstGeom>
          <a:noFill/>
          <a:ln w="9525">
            <a:solidFill>
              <a:schemeClr val="bg1">
                <a:lumMod val="65000"/>
              </a:schemeClr>
            </a:solidFill>
            <a:miter lim="800000"/>
            <a:headEnd/>
            <a:tailEnd/>
          </a:ln>
          <a:effectLst/>
        </p:spPr>
      </p:pic>
      <p:sp>
        <p:nvSpPr>
          <p:cNvPr id="4" name="椭圆 3"/>
          <p:cNvSpPr/>
          <p:nvPr/>
        </p:nvSpPr>
        <p:spPr>
          <a:xfrm>
            <a:off x="214282" y="1000108"/>
            <a:ext cx="500066" cy="500066"/>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1</a:t>
            </a:r>
            <a:endParaRPr lang="zh-CN" altLang="en-US" b="1" dirty="0">
              <a:latin typeface="微软雅黑" pitchFamily="34" charset="-122"/>
              <a:ea typeface="微软雅黑" pitchFamily="34" charset="-122"/>
            </a:endParaRPr>
          </a:p>
        </p:txBody>
      </p:sp>
      <p:sp>
        <p:nvSpPr>
          <p:cNvPr id="6" name="TextBox 5"/>
          <p:cNvSpPr txBox="1"/>
          <p:nvPr/>
        </p:nvSpPr>
        <p:spPr>
          <a:xfrm>
            <a:off x="1857356" y="6000768"/>
            <a:ext cx="5955004" cy="307777"/>
          </a:xfrm>
          <a:prstGeom prst="rect">
            <a:avLst/>
          </a:prstGeom>
          <a:noFill/>
        </p:spPr>
        <p:txBody>
          <a:bodyPr wrap="square" rtlCol="0">
            <a:spAutoFit/>
          </a:bodyPr>
          <a:lstStyle/>
          <a:p>
            <a:r>
              <a:rPr lang="zh-CN" altLang="en-US" sz="1400" b="1" dirty="0" smtClean="0">
                <a:latin typeface="Verdana" pitchFamily="34" charset="0"/>
                <a:cs typeface="Verdana" pitchFamily="34" charset="0"/>
              </a:rPr>
              <a:t>注：</a:t>
            </a:r>
            <a:r>
              <a:rPr lang="en-US" altLang="zh-CN" sz="1400" dirty="0" smtClean="0">
                <a:latin typeface="Verdana" pitchFamily="34" charset="0"/>
                <a:cs typeface="Verdana" pitchFamily="34" charset="0"/>
              </a:rPr>
              <a:t>ASME </a:t>
            </a:r>
            <a:r>
              <a:rPr lang="zh-CN" altLang="en-US" sz="1400" dirty="0" smtClean="0">
                <a:latin typeface="Verdana" pitchFamily="34" charset="0"/>
                <a:cs typeface="Verdana" pitchFamily="34" charset="0"/>
              </a:rPr>
              <a:t>数据库网站：</a:t>
            </a:r>
            <a:r>
              <a:rPr lang="en-US" sz="1400" dirty="0" smtClean="0"/>
              <a:t> </a:t>
            </a:r>
            <a:r>
              <a:rPr lang="en-US" altLang="en-US" sz="1400" dirty="0" smtClean="0">
                <a:latin typeface="Verdana" pitchFamily="34" charset="0"/>
                <a:cs typeface="Verdana" pitchFamily="34" charset="0"/>
                <a:hlinkClick r:id="rId3"/>
              </a:rPr>
              <a:t>http://asmedigitalcollection.asme.org</a:t>
            </a:r>
            <a:r>
              <a:rPr lang="en-US" sz="1400" dirty="0" smtClean="0">
                <a:hlinkClick r:id="rId3"/>
              </a:rPr>
              <a:t>/ </a:t>
            </a:r>
            <a:r>
              <a:rPr lang="en-US" altLang="en-US" sz="1400" dirty="0" smtClean="0">
                <a:latin typeface="Verdana" pitchFamily="34" charset="0"/>
                <a:cs typeface="Verdana" pitchFamily="34" charset="0"/>
              </a:rPr>
              <a:t> </a:t>
            </a:r>
            <a:endParaRPr lang="zh-CN" altLang="en-US" sz="1400" dirty="0" smtClean="0">
              <a:latin typeface="Verdana" pitchFamily="34" charset="0"/>
              <a:cs typeface="Verdana" pitchFamily="34" charset="0"/>
            </a:endParaRPr>
          </a:p>
        </p:txBody>
      </p:sp>
      <p:sp>
        <p:nvSpPr>
          <p:cNvPr id="7" name="下箭头 6"/>
          <p:cNvSpPr/>
          <p:nvPr/>
        </p:nvSpPr>
        <p:spPr>
          <a:xfrm>
            <a:off x="8358214" y="6072206"/>
            <a:ext cx="428628" cy="571504"/>
          </a:xfrm>
          <a:prstGeom prst="down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标注 7"/>
          <p:cNvSpPr>
            <a:spLocks noChangeArrowheads="1"/>
          </p:cNvSpPr>
          <p:nvPr/>
        </p:nvSpPr>
        <p:spPr bwMode="auto">
          <a:xfrm>
            <a:off x="3143240" y="3214686"/>
            <a:ext cx="2428892" cy="1500198"/>
          </a:xfrm>
          <a:prstGeom prst="wedgeRoundRectCallout">
            <a:avLst>
              <a:gd name="adj1" fmla="val 89697"/>
              <a:gd name="adj2" fmla="val -46139"/>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lgn="just"/>
            <a:r>
              <a:rPr lang="zh-CN" altLang="en-US" sz="1600" dirty="0" smtClean="0">
                <a:latin typeface="Verdana" pitchFamily="34" charset="0"/>
                <a:cs typeface="Verdana" pitchFamily="34" charset="0"/>
              </a:rPr>
              <a:t>进入</a:t>
            </a:r>
            <a:r>
              <a:rPr lang="en-US" altLang="zh-CN" sz="1600" dirty="0" smtClean="0">
                <a:latin typeface="Verdana" pitchFamily="34" charset="0"/>
                <a:cs typeface="Verdana" pitchFamily="34" charset="0"/>
              </a:rPr>
              <a:t>ASME</a:t>
            </a:r>
            <a:r>
              <a:rPr lang="zh-CN" altLang="en-US" sz="1600" dirty="0" smtClean="0">
                <a:latin typeface="Verdana" pitchFamily="34" charset="0"/>
                <a:cs typeface="Verdana" pitchFamily="34" charset="0"/>
              </a:rPr>
              <a:t>数据库平台，在机构网络环境下，点击</a:t>
            </a:r>
            <a:r>
              <a:rPr lang="en-US" altLang="zh-CN" sz="1600" b="1" dirty="0" smtClean="0">
                <a:latin typeface="Verdana" pitchFamily="34" charset="0"/>
                <a:ea typeface="Verdana" pitchFamily="34" charset="0"/>
                <a:cs typeface="Verdana" pitchFamily="34" charset="0"/>
              </a:rPr>
              <a:t>Sign in</a:t>
            </a:r>
            <a:r>
              <a:rPr lang="zh-CN" altLang="en-US" sz="1600" dirty="0" smtClean="0">
                <a:latin typeface="Verdana" pitchFamily="34" charset="0"/>
                <a:cs typeface="Verdana" pitchFamily="34" charset="0"/>
              </a:rPr>
              <a:t>，登录或创建个人账号。</a:t>
            </a:r>
            <a:endParaRPr lang="en-US" altLang="zh-CN" sz="16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642910" y="1785230"/>
            <a:ext cx="8072494" cy="4075562"/>
          </a:xfrm>
          <a:prstGeom prst="rect">
            <a:avLst/>
          </a:prstGeom>
          <a:noFill/>
          <a:ln w="9525">
            <a:solidFill>
              <a:schemeClr val="bg1">
                <a:lumMod val="65000"/>
              </a:schemeClr>
            </a:solidFill>
            <a:miter lim="800000"/>
            <a:headEnd/>
            <a:tailEnd/>
          </a:ln>
          <a:effectLst/>
        </p:spPr>
      </p:pic>
      <p:sp>
        <p:nvSpPr>
          <p:cNvPr id="4" name="椭圆 3"/>
          <p:cNvSpPr/>
          <p:nvPr/>
        </p:nvSpPr>
        <p:spPr>
          <a:xfrm>
            <a:off x="285720" y="1142984"/>
            <a:ext cx="500066" cy="500066"/>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2</a:t>
            </a:r>
            <a:endParaRPr lang="zh-CN" altLang="en-US" b="1" dirty="0">
              <a:latin typeface="微软雅黑" pitchFamily="34" charset="-122"/>
              <a:ea typeface="微软雅黑" pitchFamily="34" charset="-122"/>
            </a:endParaRPr>
          </a:p>
        </p:txBody>
      </p:sp>
      <p:sp>
        <p:nvSpPr>
          <p:cNvPr id="7" name="下箭头 6"/>
          <p:cNvSpPr/>
          <p:nvPr/>
        </p:nvSpPr>
        <p:spPr>
          <a:xfrm>
            <a:off x="8358214" y="6072206"/>
            <a:ext cx="428628" cy="571504"/>
          </a:xfrm>
          <a:prstGeom prst="down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标注 5"/>
          <p:cNvSpPr>
            <a:spLocks noChangeArrowheads="1"/>
          </p:cNvSpPr>
          <p:nvPr/>
        </p:nvSpPr>
        <p:spPr bwMode="auto">
          <a:xfrm>
            <a:off x="857224" y="4286256"/>
            <a:ext cx="2214578" cy="1571636"/>
          </a:xfrm>
          <a:prstGeom prst="wedgeRoundRectCallout">
            <a:avLst>
              <a:gd name="adj1" fmla="val 56717"/>
              <a:gd name="adj2" fmla="val -6950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lgn="just"/>
            <a:r>
              <a:rPr lang="zh-CN" altLang="en-US" sz="1600" dirty="0" smtClean="0">
                <a:latin typeface="Verdana" pitchFamily="34" charset="0"/>
                <a:cs typeface="Verdana" pitchFamily="34" charset="0"/>
              </a:rPr>
              <a:t>填写电子邮箱、密码，点击创建个人账号；已有账密，直接</a:t>
            </a:r>
            <a:r>
              <a:rPr lang="en-US" altLang="zh-CN" sz="1600" b="1" dirty="0" smtClean="0">
                <a:latin typeface="Verdana" pitchFamily="34" charset="0"/>
                <a:cs typeface="Verdana" pitchFamily="34" charset="0"/>
              </a:rPr>
              <a:t>Login in </a:t>
            </a:r>
            <a:r>
              <a:rPr lang="zh-CN" altLang="en-US" sz="1600" dirty="0" smtClean="0">
                <a:latin typeface="Verdana" pitchFamily="34" charset="0"/>
                <a:cs typeface="Verdana" pitchFamily="34" charset="0"/>
              </a:rPr>
              <a:t>登录即可。</a:t>
            </a:r>
            <a:endParaRPr lang="en-US" altLang="zh-CN" sz="1600" dirty="0" smtClean="0">
              <a:latin typeface="Verdana" pitchFamily="34" charset="0"/>
              <a:ea typeface="Verdana" pitchFamily="34" charset="0"/>
              <a:cs typeface="Verdana" pitchFamily="34" charset="0"/>
            </a:endParaRPr>
          </a:p>
        </p:txBody>
      </p:sp>
      <p:pic>
        <p:nvPicPr>
          <p:cNvPr id="4099" name="Picture 3"/>
          <p:cNvPicPr>
            <a:picLocks noChangeAspect="1" noChangeArrowheads="1"/>
          </p:cNvPicPr>
          <p:nvPr/>
        </p:nvPicPr>
        <p:blipFill>
          <a:blip r:embed="rId3"/>
          <a:srcRect/>
          <a:stretch>
            <a:fillRect/>
          </a:stretch>
        </p:blipFill>
        <p:spPr bwMode="auto">
          <a:xfrm>
            <a:off x="3500430" y="2285992"/>
            <a:ext cx="2082355" cy="1904994"/>
          </a:xfrm>
          <a:prstGeom prst="rect">
            <a:avLst/>
          </a:prstGeom>
          <a:noFill/>
          <a:ln w="9525">
            <a:solidFill>
              <a:schemeClr val="bg1">
                <a:lumMod val="50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srcRect/>
          <a:stretch>
            <a:fillRect/>
          </a:stretch>
        </p:blipFill>
        <p:spPr bwMode="auto">
          <a:xfrm>
            <a:off x="285720" y="1928802"/>
            <a:ext cx="8643966" cy="4004952"/>
          </a:xfrm>
          <a:prstGeom prst="rect">
            <a:avLst/>
          </a:prstGeom>
          <a:noFill/>
          <a:ln w="9525">
            <a:solidFill>
              <a:schemeClr val="bg1">
                <a:lumMod val="65000"/>
              </a:schemeClr>
            </a:solidFill>
            <a:miter lim="800000"/>
            <a:headEnd/>
            <a:tailEnd/>
          </a:ln>
          <a:effectLst/>
        </p:spPr>
      </p:pic>
      <p:sp>
        <p:nvSpPr>
          <p:cNvPr id="5" name="椭圆 4"/>
          <p:cNvSpPr/>
          <p:nvPr/>
        </p:nvSpPr>
        <p:spPr>
          <a:xfrm>
            <a:off x="214282" y="1000108"/>
            <a:ext cx="500066" cy="500066"/>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3</a:t>
            </a:r>
            <a:endParaRPr lang="zh-CN" altLang="en-US" b="1" dirty="0">
              <a:latin typeface="微软雅黑" pitchFamily="34" charset="-122"/>
              <a:ea typeface="微软雅黑" pitchFamily="34" charset="-122"/>
            </a:endParaRPr>
          </a:p>
        </p:txBody>
      </p:sp>
      <p:sp>
        <p:nvSpPr>
          <p:cNvPr id="7" name="圆角矩形标注 6"/>
          <p:cNvSpPr>
            <a:spLocks noChangeArrowheads="1"/>
          </p:cNvSpPr>
          <p:nvPr/>
        </p:nvSpPr>
        <p:spPr bwMode="auto">
          <a:xfrm>
            <a:off x="5357818" y="1285860"/>
            <a:ext cx="1071570" cy="571504"/>
          </a:xfrm>
          <a:prstGeom prst="wedgeRoundRectCallout">
            <a:avLst>
              <a:gd name="adj1" fmla="val 91863"/>
              <a:gd name="adj2" fmla="val 58693"/>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lgn="just"/>
            <a:r>
              <a:rPr lang="zh-CN" altLang="en-US" sz="1600" dirty="0" smtClean="0">
                <a:latin typeface="Verdana" pitchFamily="34" charset="0"/>
                <a:ea typeface="Verdana" pitchFamily="34" charset="0"/>
                <a:cs typeface="Verdana" pitchFamily="34" charset="0"/>
              </a:rPr>
              <a:t>机构账号</a:t>
            </a:r>
            <a:endParaRPr lang="en-US" altLang="zh-CN" sz="1600" dirty="0" smtClean="0">
              <a:latin typeface="Verdana" pitchFamily="34" charset="0"/>
              <a:ea typeface="Verdana" pitchFamily="34" charset="0"/>
              <a:cs typeface="Verdana" pitchFamily="34" charset="0"/>
            </a:endParaRPr>
          </a:p>
        </p:txBody>
      </p:sp>
      <p:sp>
        <p:nvSpPr>
          <p:cNvPr id="8" name="圆角矩形标注 7"/>
          <p:cNvSpPr>
            <a:spLocks noChangeArrowheads="1"/>
          </p:cNvSpPr>
          <p:nvPr/>
        </p:nvSpPr>
        <p:spPr bwMode="auto">
          <a:xfrm>
            <a:off x="7715272" y="1214422"/>
            <a:ext cx="1143008" cy="500066"/>
          </a:xfrm>
          <a:prstGeom prst="wedgeRoundRectCallout">
            <a:avLst>
              <a:gd name="adj1" fmla="val -29433"/>
              <a:gd name="adj2" fmla="val 10926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lgn="just"/>
            <a:r>
              <a:rPr lang="zh-CN" altLang="en-US" sz="1600" dirty="0" smtClean="0">
                <a:latin typeface="Verdana" pitchFamily="34" charset="0"/>
                <a:ea typeface="Verdana" pitchFamily="34" charset="0"/>
                <a:cs typeface="Verdana" pitchFamily="34" charset="0"/>
              </a:rPr>
              <a:t>个人账号</a:t>
            </a:r>
            <a:endParaRPr lang="en-US" altLang="zh-CN" sz="16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857224" y="1500174"/>
            <a:ext cx="7000924" cy="4875320"/>
          </a:xfrm>
          <a:prstGeom prst="rect">
            <a:avLst/>
          </a:prstGeom>
          <a:noFill/>
          <a:ln w="9525">
            <a:solidFill>
              <a:schemeClr val="bg1">
                <a:lumMod val="65000"/>
              </a:schemeClr>
            </a:solidFill>
            <a:miter lim="800000"/>
            <a:headEnd/>
            <a:tailEnd/>
          </a:ln>
          <a:effectLst/>
        </p:spPr>
      </p:pic>
      <p:sp>
        <p:nvSpPr>
          <p:cNvPr id="5" name="椭圆 4"/>
          <p:cNvSpPr/>
          <p:nvPr/>
        </p:nvSpPr>
        <p:spPr>
          <a:xfrm>
            <a:off x="214282" y="1000108"/>
            <a:ext cx="500066" cy="500066"/>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4</a:t>
            </a:r>
            <a:endParaRPr lang="zh-CN" altLang="en-US" b="1" dirty="0">
              <a:latin typeface="微软雅黑" pitchFamily="34" charset="-122"/>
              <a:ea typeface="微软雅黑" pitchFamily="34" charset="-122"/>
            </a:endParaRPr>
          </a:p>
        </p:txBody>
      </p:sp>
      <p:sp>
        <p:nvSpPr>
          <p:cNvPr id="9" name="圆角矩形标注 8"/>
          <p:cNvSpPr>
            <a:spLocks noChangeArrowheads="1"/>
          </p:cNvSpPr>
          <p:nvPr/>
        </p:nvSpPr>
        <p:spPr bwMode="auto">
          <a:xfrm>
            <a:off x="5929322" y="3500438"/>
            <a:ext cx="2500330" cy="2143140"/>
          </a:xfrm>
          <a:prstGeom prst="wedgeRoundRectCallout">
            <a:avLst>
              <a:gd name="adj1" fmla="val -79268"/>
              <a:gd name="adj2" fmla="val -930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lgn="just"/>
            <a:endParaRPr lang="en-US" altLang="zh-CN" sz="1400" dirty="0" smtClean="0">
              <a:latin typeface="Verdana" pitchFamily="34" charset="0"/>
              <a:ea typeface="Verdana" pitchFamily="34" charset="0"/>
              <a:cs typeface="Verdana" pitchFamily="34" charset="0"/>
            </a:endParaRPr>
          </a:p>
          <a:p>
            <a:pPr algn="just"/>
            <a:r>
              <a:rPr lang="zh-CN" altLang="en-US" sz="1600" dirty="0" smtClean="0">
                <a:latin typeface="Verdana" pitchFamily="34" charset="0"/>
                <a:ea typeface="Verdana" pitchFamily="34" charset="0"/>
                <a:cs typeface="Verdana" pitchFamily="34" charset="0"/>
              </a:rPr>
              <a:t>个人账号信息</a:t>
            </a:r>
            <a:endParaRPr lang="en-US" altLang="zh-CN" sz="1600" dirty="0" smtClean="0">
              <a:latin typeface="Verdana" pitchFamily="34" charset="0"/>
              <a:ea typeface="Verdana" pitchFamily="34" charset="0"/>
              <a:cs typeface="Verdana" pitchFamily="34" charset="0"/>
            </a:endParaRPr>
          </a:p>
          <a:p>
            <a:pPr algn="just"/>
            <a:endParaRPr lang="en-US" altLang="zh-CN" sz="1600" dirty="0" smtClean="0">
              <a:latin typeface="Verdana" pitchFamily="34" charset="0"/>
              <a:ea typeface="Verdana" pitchFamily="34" charset="0"/>
              <a:cs typeface="Verdana" pitchFamily="34" charset="0"/>
            </a:endParaRPr>
          </a:p>
          <a:p>
            <a:pPr algn="just"/>
            <a:r>
              <a:rPr lang="zh-CN" altLang="en-US" sz="1600" dirty="0" smtClean="0">
                <a:solidFill>
                  <a:srgbClr val="FF0000"/>
                </a:solidFill>
                <a:latin typeface="Verdana" pitchFamily="34" charset="0"/>
                <a:ea typeface="Verdana" pitchFamily="34" charset="0"/>
                <a:cs typeface="Verdana" pitchFamily="34" charset="0"/>
              </a:rPr>
              <a:t>注：</a:t>
            </a:r>
            <a:r>
              <a:rPr lang="zh-CN" altLang="en-US" sz="1600" dirty="0" smtClean="0">
                <a:latin typeface="Verdana" pitchFamily="34" charset="0"/>
                <a:ea typeface="Verdana" pitchFamily="34" charset="0"/>
                <a:cs typeface="Verdana" pitchFamily="34" charset="0"/>
              </a:rPr>
              <a:t>用户在机构网络外可通过个人账户登录访问</a:t>
            </a:r>
            <a:r>
              <a:rPr lang="en-US" altLang="zh-CN" sz="1600" dirty="0" smtClean="0">
                <a:latin typeface="Verdana" pitchFamily="34" charset="0"/>
                <a:ea typeface="Verdana" pitchFamily="34" charset="0"/>
                <a:cs typeface="Verdana" pitchFamily="34" charset="0"/>
              </a:rPr>
              <a:t>ASME</a:t>
            </a:r>
            <a:r>
              <a:rPr lang="zh-CN" altLang="en-US" sz="1600" dirty="0" smtClean="0">
                <a:latin typeface="Verdana" pitchFamily="34" charset="0"/>
                <a:ea typeface="Verdana" pitchFamily="34" charset="0"/>
                <a:cs typeface="Verdana" pitchFamily="34" charset="0"/>
              </a:rPr>
              <a:t>数据库平台，该个人账户每</a:t>
            </a:r>
            <a:r>
              <a:rPr lang="en-US" altLang="zh-CN" sz="1600" dirty="0" smtClean="0">
                <a:latin typeface="Verdana" pitchFamily="34" charset="0"/>
                <a:ea typeface="Verdana" pitchFamily="34" charset="0"/>
                <a:cs typeface="Verdana" pitchFamily="34" charset="0"/>
              </a:rPr>
              <a:t>3</a:t>
            </a:r>
            <a:r>
              <a:rPr lang="zh-CN" altLang="en-US" sz="1600" dirty="0" smtClean="0">
                <a:latin typeface="Verdana" pitchFamily="34" charset="0"/>
                <a:ea typeface="Verdana" pitchFamily="34" charset="0"/>
                <a:cs typeface="Verdana" pitchFamily="34" charset="0"/>
              </a:rPr>
              <a:t>个月需要在机构网络下进行重复验证。</a:t>
            </a:r>
            <a:endParaRPr lang="en-US" altLang="zh-CN" sz="1600" dirty="0" smtClean="0">
              <a:latin typeface="Verdana" pitchFamily="34" charset="0"/>
              <a:ea typeface="Verdana" pitchFamily="34" charset="0"/>
              <a:cs typeface="Verdana" pitchFamily="34" charset="0"/>
            </a:endParaRPr>
          </a:p>
          <a:p>
            <a:pPr algn="just"/>
            <a:endParaRPr lang="en-US" altLang="zh-CN" sz="14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2447857"/>
            <a:ext cx="9144000" cy="4407031"/>
          </a:xfrm>
          <a:prstGeom prst="rect">
            <a:avLst/>
          </a:prstGeom>
        </p:spPr>
      </p:pic>
      <p:sp>
        <p:nvSpPr>
          <p:cNvPr id="6" name="文本框 5"/>
          <p:cNvSpPr txBox="1"/>
          <p:nvPr/>
        </p:nvSpPr>
        <p:spPr>
          <a:xfrm>
            <a:off x="683568" y="1268760"/>
            <a:ext cx="6264696" cy="646331"/>
          </a:xfrm>
          <a:prstGeom prst="rect">
            <a:avLst/>
          </a:prstGeom>
          <a:noFill/>
        </p:spPr>
        <p:txBody>
          <a:bodyPr wrap="square" rtlCol="0">
            <a:spAutoFit/>
          </a:bodyPr>
          <a:lstStyle/>
          <a:p>
            <a:r>
              <a:rPr lang="en-US" altLang="zh-CN" sz="3600" b="1" dirty="0">
                <a:latin typeface="微软雅黑" pitchFamily="34" charset="-122"/>
                <a:ea typeface="微软雅黑" pitchFamily="34" charset="-122"/>
              </a:rPr>
              <a:t>E. </a:t>
            </a:r>
            <a:r>
              <a:rPr lang="zh-CN" altLang="en-US" sz="3600" b="1" dirty="0">
                <a:latin typeface="微软雅黑" pitchFamily="34" charset="-122"/>
                <a:ea typeface="微软雅黑" pitchFamily="34" charset="-122"/>
              </a:rPr>
              <a:t>投稿</a:t>
            </a:r>
          </a:p>
        </p:txBody>
      </p:sp>
    </p:spTree>
    <p:extLst>
      <p:ext uri="{BB962C8B-B14F-4D97-AF65-F5344CB8AC3E}">
        <p14:creationId xmlns:p14="http://schemas.microsoft.com/office/powerpoint/2010/main" val="20993550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44084" r="3735"/>
          <a:stretch/>
        </p:blipFill>
        <p:spPr>
          <a:xfrm>
            <a:off x="6155159" y="4991520"/>
            <a:ext cx="2988841" cy="1854684"/>
          </a:xfrm>
          <a:prstGeom prst="rect">
            <a:avLst/>
          </a:prstGeom>
        </p:spPr>
      </p:pic>
      <p:sp>
        <p:nvSpPr>
          <p:cNvPr id="45058" name="Title 1"/>
          <p:cNvSpPr txBox="1">
            <a:spLocks/>
          </p:cNvSpPr>
          <p:nvPr/>
        </p:nvSpPr>
        <p:spPr bwMode="auto">
          <a:xfrm>
            <a:off x="395536" y="1071546"/>
            <a:ext cx="8156299" cy="965200"/>
          </a:xfrm>
          <a:prstGeom prst="rect">
            <a:avLst/>
          </a:prstGeom>
          <a:noFill/>
          <a:ln w="9525">
            <a:noFill/>
            <a:miter lim="800000"/>
            <a:headEnd/>
            <a:tailEnd/>
          </a:ln>
        </p:spPr>
        <p:txBody>
          <a:bodyPr anchor="ctr"/>
          <a:lstStyle/>
          <a:p>
            <a:r>
              <a:rPr lang="zh-CN" altLang="en-US" sz="3600" b="1" dirty="0">
                <a:latin typeface="微软雅黑" pitchFamily="34" charset="-122"/>
                <a:ea typeface="微软雅黑" pitchFamily="34" charset="-122"/>
              </a:rPr>
              <a:t>投稿入口</a:t>
            </a:r>
            <a:endParaRPr lang="en-US" altLang="zh-CN" sz="3600" b="1" dirty="0">
              <a:latin typeface="微软雅黑" pitchFamily="34" charset="-122"/>
              <a:ea typeface="微软雅黑" pitchFamily="34" charset="-122"/>
            </a:endParaRPr>
          </a:p>
        </p:txBody>
      </p:sp>
      <p:sp>
        <p:nvSpPr>
          <p:cNvPr id="10" name="Title 1"/>
          <p:cNvSpPr txBox="1">
            <a:spLocks/>
          </p:cNvSpPr>
          <p:nvPr/>
        </p:nvSpPr>
        <p:spPr>
          <a:xfrm>
            <a:off x="395536" y="1916832"/>
            <a:ext cx="8748464" cy="3744416"/>
          </a:xfrm>
          <a:prstGeom prst="rect">
            <a:avLst/>
          </a:prstGeom>
        </p:spPr>
        <p:txBody>
          <a:bodyPr anchor="ctr"/>
          <a:lstStyle/>
          <a:p>
            <a:pPr fontAlgn="auto">
              <a:spcAft>
                <a:spcPts val="0"/>
              </a:spcAft>
              <a:buFont typeface="+mj-lt"/>
              <a:buAutoNum type="alphaUcPeriod"/>
              <a:defRPr/>
            </a:pPr>
            <a:r>
              <a:rPr lang="zh-CN" altLang="en-US" sz="2400" b="1" dirty="0" smtClean="0">
                <a:latin typeface="+mn-lt"/>
                <a:ea typeface="+mn-ea"/>
              </a:rPr>
              <a:t> </a:t>
            </a:r>
            <a:r>
              <a:rPr lang="zh-CN" altLang="en-US" sz="2400" b="1" dirty="0" smtClean="0">
                <a:latin typeface="微软雅黑" panose="020B0503020204020204" pitchFamily="34" charset="-122"/>
                <a:ea typeface="微软雅黑" panose="020B0503020204020204" pitchFamily="34" charset="-122"/>
              </a:rPr>
              <a:t>期刊</a:t>
            </a:r>
            <a:endParaRPr lang="en-US" altLang="zh-CN" sz="2400" b="1" dirty="0" smtClean="0">
              <a:latin typeface="微软雅黑" panose="020B0503020204020204" pitchFamily="34" charset="-122"/>
              <a:ea typeface="微软雅黑" panose="020B0503020204020204" pitchFamily="34" charset="-122"/>
            </a:endParaRPr>
          </a:p>
          <a:p>
            <a:pPr fontAlgn="auto">
              <a:spcAft>
                <a:spcPts val="0"/>
              </a:spcAft>
              <a:defRPr/>
            </a:pPr>
            <a:endParaRPr lang="en-US" altLang="zh-CN" sz="2400" b="1" dirty="0" smtClean="0">
              <a:latin typeface="微软雅黑" panose="020B0503020204020204" pitchFamily="34" charset="-122"/>
              <a:ea typeface="微软雅黑" panose="020B0503020204020204" pitchFamily="34" charset="-122"/>
            </a:endParaRPr>
          </a:p>
          <a:p>
            <a:pPr>
              <a:defRPr/>
            </a:pPr>
            <a:r>
              <a:rPr lang="zh-CN" altLang="en-US" sz="2000" dirty="0" smtClean="0">
                <a:latin typeface="微软雅黑" panose="020B0503020204020204" pitchFamily="34" charset="-122"/>
                <a:ea typeface="微软雅黑" panose="020B0503020204020204" pitchFamily="34" charset="-122"/>
              </a:rPr>
              <a:t>点击 </a:t>
            </a:r>
            <a:r>
              <a:rPr lang="en-US" altLang="zh-CN" sz="2000" dirty="0">
                <a:latin typeface="微软雅黑" panose="020B0503020204020204" pitchFamily="34" charset="-122"/>
                <a:ea typeface="微软雅黑" panose="020B0503020204020204" pitchFamily="34" charset="-122"/>
                <a:hlinkClick r:id="rId4"/>
              </a:rPr>
              <a:t>https://asmedigitalcollection.asme.org/journals</a:t>
            </a:r>
            <a:r>
              <a:rPr lang="zh-CN" altLang="en-US"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进入</a:t>
            </a:r>
            <a:r>
              <a:rPr lang="zh-CN" altLang="en-US" sz="2000" dirty="0" smtClean="0">
                <a:latin typeface="微软雅黑" panose="020B0503020204020204" pitchFamily="34" charset="-122"/>
                <a:ea typeface="微软雅黑" panose="020B0503020204020204" pitchFamily="34" charset="-122"/>
              </a:rPr>
              <a:t>期刊</a:t>
            </a:r>
            <a:r>
              <a:rPr lang="zh-CN" altLang="en-US" sz="2000" dirty="0">
                <a:latin typeface="微软雅黑" panose="020B0503020204020204" pitchFamily="34" charset="-122"/>
                <a:ea typeface="微软雅黑" panose="020B0503020204020204" pitchFamily="34" charset="-122"/>
              </a:rPr>
              <a:t>主页</a:t>
            </a:r>
            <a:r>
              <a:rPr lang="zh-CN" altLang="en-US" sz="2000" dirty="0" smtClean="0">
                <a:latin typeface="微软雅黑" panose="020B0503020204020204" pitchFamily="34" charset="-122"/>
                <a:ea typeface="微软雅黑" panose="020B0503020204020204" pitchFamily="34" charset="-122"/>
              </a:rPr>
              <a:t>面：</a:t>
            </a:r>
            <a:endParaRPr lang="en-US" altLang="zh-CN" sz="2000" dirty="0">
              <a:solidFill>
                <a:srgbClr val="00B0F0"/>
              </a:solidFill>
              <a:latin typeface="微软雅黑" panose="020B0503020204020204" pitchFamily="34" charset="-122"/>
              <a:ea typeface="微软雅黑" panose="020B0503020204020204" pitchFamily="34" charset="-122"/>
            </a:endParaRPr>
          </a:p>
          <a:p>
            <a:pPr fontAlgn="auto">
              <a:spcAft>
                <a:spcPts val="0"/>
              </a:spcAft>
              <a:defRPr/>
            </a:pPr>
            <a:endParaRPr lang="en-US" altLang="zh-CN" sz="2400" dirty="0" smtClean="0">
              <a:latin typeface="微软雅黑" panose="020B0503020204020204" pitchFamily="34" charset="-122"/>
              <a:ea typeface="微软雅黑" panose="020B0503020204020204" pitchFamily="34" charset="-122"/>
            </a:endParaRPr>
          </a:p>
          <a:p>
            <a:pPr marL="342900" indent="-342900" fontAlgn="auto">
              <a:spcAft>
                <a:spcPts val="0"/>
              </a:spcAft>
              <a:buFont typeface="Wingdings" panose="05000000000000000000" pitchFamily="2" charset="2"/>
              <a:buChar char="n"/>
              <a:defRPr/>
            </a:pPr>
            <a:r>
              <a:rPr lang="en-US" altLang="zh-CN" sz="2000" dirty="0" smtClean="0">
                <a:latin typeface="微软雅黑" panose="020B0503020204020204" pitchFamily="34" charset="-122"/>
                <a:ea typeface="微软雅黑" panose="020B0503020204020204" pitchFamily="34" charset="-122"/>
              </a:rPr>
              <a:t>Call for Papers</a:t>
            </a:r>
            <a:r>
              <a:rPr lang="zh-CN" altLang="en-US" sz="2000" dirty="0" smtClean="0">
                <a:latin typeface="微软雅黑" panose="020B0503020204020204" pitchFamily="34" charset="-122"/>
                <a:ea typeface="微软雅黑" panose="020B0503020204020204" pitchFamily="34" charset="-122"/>
              </a:rPr>
              <a:t>或</a:t>
            </a:r>
            <a:r>
              <a:rPr lang="en-US" altLang="zh-CN" sz="2000" dirty="0" smtClean="0">
                <a:latin typeface="微软雅黑" panose="020B0503020204020204" pitchFamily="34" charset="-122"/>
                <a:ea typeface="微软雅黑" panose="020B0503020204020204" pitchFamily="34" charset="-122"/>
              </a:rPr>
              <a:t>Announcements and Call for Paper</a:t>
            </a:r>
            <a:r>
              <a:rPr lang="zh-CN" altLang="en-US" sz="2000" dirty="0" smtClean="0">
                <a:latin typeface="微软雅黑" panose="020B0503020204020204" pitchFamily="34" charset="-122"/>
                <a:ea typeface="微软雅黑" panose="020B0503020204020204" pitchFamily="34" charset="-122"/>
              </a:rPr>
              <a:t>链接，可查看</a:t>
            </a:r>
            <a:r>
              <a:rPr lang="en-US" altLang="zh-CN" sz="2000" dirty="0" smtClean="0">
                <a:latin typeface="微软雅黑" panose="020B0503020204020204" pitchFamily="34" charset="-122"/>
                <a:ea typeface="微软雅黑" panose="020B0503020204020204" pitchFamily="34" charset="-122"/>
              </a:rPr>
              <a:t>ASME</a:t>
            </a:r>
            <a:r>
              <a:rPr lang="zh-CN" altLang="en-US" sz="2000" dirty="0" smtClean="0">
                <a:latin typeface="微软雅黑" panose="020B0503020204020204" pitchFamily="34" charset="-122"/>
                <a:ea typeface="微软雅黑" panose="020B0503020204020204" pitchFamily="34" charset="-122"/>
              </a:rPr>
              <a:t>期刊正在筹备的特刊以及他们的征稿要求。 </a:t>
            </a:r>
            <a:endParaRPr lang="en-US" altLang="zh-CN" sz="2000" dirty="0" smtClean="0">
              <a:latin typeface="微软雅黑" panose="020B0503020204020204" pitchFamily="34" charset="-122"/>
              <a:ea typeface="微软雅黑" panose="020B0503020204020204" pitchFamily="34" charset="-122"/>
            </a:endParaRPr>
          </a:p>
          <a:p>
            <a:pPr marL="342900" indent="-342900" fontAlgn="auto">
              <a:spcAft>
                <a:spcPts val="0"/>
              </a:spcAft>
              <a:buFont typeface="Wingdings" panose="05000000000000000000" pitchFamily="2" charset="2"/>
              <a:buChar char="n"/>
              <a:defRPr/>
            </a:pPr>
            <a:endParaRPr lang="en-US" altLang="zh-CN" sz="20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n"/>
              <a:defRPr/>
            </a:pPr>
            <a:r>
              <a:rPr lang="en-US" altLang="zh-CN" sz="2000" dirty="0" smtClean="0">
                <a:latin typeface="微软雅黑" panose="020B0503020204020204" pitchFamily="34" charset="-122"/>
                <a:ea typeface="微软雅黑" panose="020B0503020204020204" pitchFamily="34" charset="-122"/>
              </a:rPr>
              <a:t>ASME’s Guide for Journal Authors</a:t>
            </a:r>
            <a:r>
              <a:rPr lang="zh-CN" altLang="en-US" sz="2000" dirty="0" smtClean="0">
                <a:latin typeface="微软雅黑" panose="020B0503020204020204" pitchFamily="34" charset="-122"/>
                <a:ea typeface="微软雅黑" panose="020B0503020204020204" pitchFamily="34" charset="-122"/>
              </a:rPr>
              <a:t>，可点击下载作者指南</a:t>
            </a:r>
            <a:endParaRPr lang="en-US" altLang="zh-CN" sz="2000" dirty="0" smtClean="0">
              <a:latin typeface="微软雅黑" panose="020B0503020204020204" pitchFamily="34" charset="-122"/>
              <a:ea typeface="微软雅黑" panose="020B0503020204020204" pitchFamily="34" charset="-122"/>
            </a:endParaRPr>
          </a:p>
          <a:p>
            <a:pPr fontAlgn="auto">
              <a:spcAft>
                <a:spcPts val="0"/>
              </a:spcAft>
              <a:defRPr/>
            </a:pPr>
            <a:endParaRPr lang="en-US" altLang="zh-CN" dirty="0" smtClean="0">
              <a:solidFill>
                <a:srgbClr val="00B0F0"/>
              </a:solidFill>
              <a:latin typeface="微软雅黑" panose="020B0503020204020204" pitchFamily="34" charset="-122"/>
              <a:ea typeface="微软雅黑" panose="020B0503020204020204" pitchFamily="34" charset="-122"/>
            </a:endParaRPr>
          </a:p>
          <a:p>
            <a:pPr fontAlgn="auto">
              <a:spcAft>
                <a:spcPts val="0"/>
              </a:spcAft>
              <a:defRPr/>
            </a:pPr>
            <a:endParaRPr lang="en-US" altLang="zh-CN" dirty="0" smtClean="0">
              <a:solidFill>
                <a:srgbClr val="00B0F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3.png"/>
          <p:cNvPicPr>
            <a:picLocks noChangeAspect="1"/>
          </p:cNvPicPr>
          <p:nvPr/>
        </p:nvPicPr>
        <p:blipFill>
          <a:blip r:embed="rId3"/>
          <a:srcRect t="35506"/>
          <a:stretch>
            <a:fillRect/>
          </a:stretch>
        </p:blipFill>
        <p:spPr>
          <a:xfrm>
            <a:off x="357158" y="4357694"/>
            <a:ext cx="8358246" cy="2205949"/>
          </a:xfrm>
          <a:prstGeom prst="rect">
            <a:avLst/>
          </a:prstGeom>
          <a:ln>
            <a:solidFill>
              <a:schemeClr val="bg1">
                <a:lumMod val="65000"/>
              </a:schemeClr>
            </a:solidFill>
          </a:ln>
        </p:spPr>
      </p:pic>
      <p:pic>
        <p:nvPicPr>
          <p:cNvPr id="4" name="Picture 2"/>
          <p:cNvPicPr>
            <a:picLocks noChangeAspect="1" noChangeArrowheads="1"/>
          </p:cNvPicPr>
          <p:nvPr/>
        </p:nvPicPr>
        <p:blipFill>
          <a:blip r:embed="rId4"/>
          <a:stretch>
            <a:fillRect/>
          </a:stretch>
        </p:blipFill>
        <p:spPr bwMode="auto">
          <a:xfrm>
            <a:off x="357158" y="1285860"/>
            <a:ext cx="8316039" cy="2928958"/>
          </a:xfrm>
          <a:prstGeom prst="rect">
            <a:avLst/>
          </a:prstGeom>
          <a:noFill/>
          <a:ln w="9525">
            <a:solidFill>
              <a:schemeClr val="bg1">
                <a:lumMod val="65000"/>
              </a:schemeClr>
            </a:solidFill>
            <a:miter lim="800000"/>
            <a:headEnd/>
            <a:tailEnd/>
          </a:ln>
        </p:spPr>
      </p:pic>
      <p:sp>
        <p:nvSpPr>
          <p:cNvPr id="5" name="Rectangle 7"/>
          <p:cNvSpPr>
            <a:spLocks noChangeArrowheads="1"/>
          </p:cNvSpPr>
          <p:nvPr/>
        </p:nvSpPr>
        <p:spPr bwMode="auto">
          <a:xfrm>
            <a:off x="2285984" y="5429264"/>
            <a:ext cx="2214578" cy="214314"/>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6" name="Rectangle 7"/>
          <p:cNvSpPr>
            <a:spLocks noChangeArrowheads="1"/>
          </p:cNvSpPr>
          <p:nvPr/>
        </p:nvSpPr>
        <p:spPr bwMode="auto">
          <a:xfrm>
            <a:off x="3071802" y="2857496"/>
            <a:ext cx="1143008" cy="28575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8" name="Rectangle 7"/>
          <p:cNvSpPr>
            <a:spLocks noChangeArrowheads="1"/>
          </p:cNvSpPr>
          <p:nvPr/>
        </p:nvSpPr>
        <p:spPr bwMode="auto">
          <a:xfrm>
            <a:off x="3071802" y="2071678"/>
            <a:ext cx="1143008" cy="214314"/>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9" name="Rectangle 7"/>
          <p:cNvSpPr>
            <a:spLocks noChangeArrowheads="1"/>
          </p:cNvSpPr>
          <p:nvPr/>
        </p:nvSpPr>
        <p:spPr bwMode="auto">
          <a:xfrm>
            <a:off x="2285984" y="4429132"/>
            <a:ext cx="1428760" cy="28575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9" y="2996952"/>
            <a:ext cx="8396693" cy="3755125"/>
          </a:xfrm>
          <a:prstGeom prst="rect">
            <a:avLst/>
          </a:prstGeom>
          <a:ln>
            <a:noFill/>
          </a:ln>
        </p:spPr>
      </p:pic>
      <p:sp>
        <p:nvSpPr>
          <p:cNvPr id="45058" name="Title 1"/>
          <p:cNvSpPr txBox="1">
            <a:spLocks/>
          </p:cNvSpPr>
          <p:nvPr/>
        </p:nvSpPr>
        <p:spPr bwMode="auto">
          <a:xfrm>
            <a:off x="395537" y="951632"/>
            <a:ext cx="8184901" cy="965200"/>
          </a:xfrm>
          <a:prstGeom prst="rect">
            <a:avLst/>
          </a:prstGeom>
          <a:noFill/>
          <a:ln w="9525">
            <a:noFill/>
            <a:miter lim="800000"/>
            <a:headEnd/>
            <a:tailEnd/>
          </a:ln>
        </p:spPr>
        <p:txBody>
          <a:bodyPr anchor="ctr"/>
          <a:lstStyle/>
          <a:p>
            <a:r>
              <a:rPr lang="zh-CN" altLang="en-US" sz="3600" b="1" dirty="0">
                <a:latin typeface="微软雅黑" pitchFamily="34" charset="-122"/>
                <a:ea typeface="微软雅黑" pitchFamily="34" charset="-122"/>
              </a:rPr>
              <a:t>投稿入口</a:t>
            </a:r>
            <a:r>
              <a:rPr lang="en-US" altLang="zh-CN" sz="3600" b="1" dirty="0">
                <a:latin typeface="微软雅黑" pitchFamily="34" charset="-122"/>
                <a:ea typeface="微软雅黑" pitchFamily="34" charset="-122"/>
              </a:rPr>
              <a:t>-Submit a Paper</a:t>
            </a:r>
          </a:p>
        </p:txBody>
      </p:sp>
      <p:sp>
        <p:nvSpPr>
          <p:cNvPr id="2" name="文本框 1"/>
          <p:cNvSpPr txBox="1"/>
          <p:nvPr/>
        </p:nvSpPr>
        <p:spPr>
          <a:xfrm>
            <a:off x="395537" y="2069232"/>
            <a:ext cx="7860594" cy="677108"/>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cs typeface="Calibri" panose="020F0502020204030204" pitchFamily="34" charset="0"/>
              </a:rPr>
              <a:t>点击  </a:t>
            </a:r>
            <a:r>
              <a:rPr lang="en-US" altLang="zh-CN" sz="2000" dirty="0" smtClean="0">
                <a:latin typeface="微软雅黑" panose="020B0503020204020204" pitchFamily="34" charset="-122"/>
                <a:ea typeface="微软雅黑" panose="020B0503020204020204" pitchFamily="34" charset="-122"/>
                <a:hlinkClick r:id="rId4" action="ppaction://hlinkfile"/>
              </a:rPr>
              <a:t>journaltool.asme.org</a:t>
            </a:r>
            <a:r>
              <a:rPr lang="zh-CN" altLang="en-US" sz="2000" dirty="0">
                <a:latin typeface="微软雅黑" panose="020B0503020204020204" pitchFamily="34" charset="-122"/>
                <a:ea typeface="微软雅黑" panose="020B0503020204020204" pitchFamily="34" charset="-122"/>
                <a:cs typeface="Calibri" panose="020F0502020204030204" pitchFamily="34" charset="0"/>
              </a:rPr>
              <a:t>，</a:t>
            </a:r>
            <a:r>
              <a:rPr lang="zh-CN" altLang="en-US" sz="2000" dirty="0" smtClean="0">
                <a:latin typeface="微软雅黑" panose="020B0503020204020204" pitchFamily="34" charset="-122"/>
                <a:ea typeface="微软雅黑" panose="020B0503020204020204" pitchFamily="34" charset="-122"/>
                <a:cs typeface="Calibri" panose="020F0502020204030204" pitchFamily="34" charset="0"/>
              </a:rPr>
              <a:t>进入</a:t>
            </a:r>
            <a:r>
              <a:rPr lang="zh-CN" altLang="en-US" sz="2000" dirty="0">
                <a:latin typeface="微软雅黑" panose="020B0503020204020204" pitchFamily="34" charset="-122"/>
                <a:ea typeface="微软雅黑" panose="020B0503020204020204" pitchFamily="34" charset="-122"/>
                <a:cs typeface="Calibri" panose="020F0502020204030204" pitchFamily="34" charset="0"/>
              </a:rPr>
              <a:t>数据库全部期刊提交稿件主页面：</a:t>
            </a:r>
            <a:endParaRPr lang="en-US" altLang="zh-CN" sz="2000" dirty="0">
              <a:latin typeface="微软雅黑" panose="020B0503020204020204" pitchFamily="34" charset="-122"/>
              <a:ea typeface="微软雅黑" panose="020B0503020204020204" pitchFamily="34" charset="-122"/>
              <a:cs typeface="Calibri" panose="020F0502020204030204" pitchFamily="34" charset="0"/>
            </a:endParaRPr>
          </a:p>
          <a:p>
            <a:endParaRPr lang="zh-CN" altLang="en-US" dirty="0"/>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6304" y="4437112"/>
            <a:ext cx="3342200" cy="1901311"/>
          </a:xfrm>
          <a:prstGeom prst="rect">
            <a:avLst/>
          </a:prstGeom>
        </p:spPr>
      </p:pic>
      <p:sp>
        <p:nvSpPr>
          <p:cNvPr id="14" name="Rectangle 7"/>
          <p:cNvSpPr>
            <a:spLocks noChangeArrowheads="1"/>
          </p:cNvSpPr>
          <p:nvPr/>
        </p:nvSpPr>
        <p:spPr bwMode="auto">
          <a:xfrm>
            <a:off x="29380" y="3725831"/>
            <a:ext cx="1950332" cy="3026246"/>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5" name="Rectangle 7"/>
          <p:cNvSpPr>
            <a:spLocks noChangeArrowheads="1"/>
          </p:cNvSpPr>
          <p:nvPr/>
        </p:nvSpPr>
        <p:spPr bwMode="auto">
          <a:xfrm>
            <a:off x="6826687" y="3222037"/>
            <a:ext cx="612576" cy="269909"/>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6" name="Rectangle 7"/>
          <p:cNvSpPr>
            <a:spLocks noChangeArrowheads="1"/>
          </p:cNvSpPr>
          <p:nvPr/>
        </p:nvSpPr>
        <p:spPr bwMode="auto">
          <a:xfrm>
            <a:off x="7668344" y="4689260"/>
            <a:ext cx="757729" cy="89998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3" name="文本框 2"/>
          <p:cNvSpPr txBox="1"/>
          <p:nvPr/>
        </p:nvSpPr>
        <p:spPr>
          <a:xfrm>
            <a:off x="2236397" y="4664444"/>
            <a:ext cx="1944216" cy="1200329"/>
          </a:xfrm>
          <a:prstGeom prst="rect">
            <a:avLst/>
          </a:prstGeom>
          <a:noFill/>
        </p:spPr>
        <p:txBody>
          <a:bodyPr wrap="square" rtlCol="0">
            <a:spAutoFit/>
          </a:bodyPr>
          <a:lstStyle/>
          <a:p>
            <a:r>
              <a:rPr lang="zh-CN" altLang="en-US" b="1" dirty="0">
                <a:solidFill>
                  <a:srgbClr val="C00000"/>
                </a:solidFill>
              </a:rPr>
              <a:t>点击查看</a:t>
            </a:r>
            <a:r>
              <a:rPr lang="zh-CN" altLang="en-US" b="1" dirty="0">
                <a:solidFill>
                  <a:srgbClr val="C00000"/>
                </a:solidFill>
                <a:latin typeface="Calibri" panose="020F0502020204030204" pitchFamily="34" charset="0"/>
                <a:cs typeface="Calibri" panose="020F0502020204030204" pitchFamily="34" charset="0"/>
              </a:rPr>
              <a:t>编辑政策、编辑参考网站和每本期刊的投稿要求等信息</a:t>
            </a:r>
            <a:endParaRPr lang="zh-CN" altLang="en-US" b="1" dirty="0">
              <a:solidFill>
                <a:srgbClr val="C00000"/>
              </a:solidFill>
            </a:endParaRPr>
          </a:p>
        </p:txBody>
      </p:sp>
      <p:sp>
        <p:nvSpPr>
          <p:cNvPr id="17" name="文本框 16"/>
          <p:cNvSpPr txBox="1"/>
          <p:nvPr/>
        </p:nvSpPr>
        <p:spPr>
          <a:xfrm>
            <a:off x="6161048" y="3604927"/>
            <a:ext cx="2419390" cy="738664"/>
          </a:xfrm>
          <a:prstGeom prst="rect">
            <a:avLst/>
          </a:prstGeom>
          <a:noFill/>
        </p:spPr>
        <p:txBody>
          <a:bodyPr wrap="square" rtlCol="0">
            <a:spAutoFit/>
          </a:bodyPr>
          <a:lstStyle/>
          <a:p>
            <a:r>
              <a:rPr lang="en-US" altLang="zh-CN" b="1" dirty="0" smtClean="0">
                <a:solidFill>
                  <a:srgbClr val="C00000"/>
                </a:solidFill>
              </a:rPr>
              <a:t>1</a:t>
            </a:r>
            <a:r>
              <a:rPr lang="en-US" altLang="zh-CN" sz="2400" b="1" dirty="0" smtClean="0">
                <a:solidFill>
                  <a:srgbClr val="C00000"/>
                </a:solidFill>
              </a:rPr>
              <a:t>. </a:t>
            </a:r>
            <a:r>
              <a:rPr lang="zh-CN" altLang="en-US" b="1" dirty="0" smtClean="0">
                <a:solidFill>
                  <a:srgbClr val="C00000"/>
                </a:solidFill>
              </a:rPr>
              <a:t>用投稿</a:t>
            </a:r>
            <a:r>
              <a:rPr lang="en-US" altLang="zh-CN" b="1" dirty="0" smtClean="0">
                <a:solidFill>
                  <a:srgbClr val="C00000"/>
                </a:solidFill>
              </a:rPr>
              <a:t>/</a:t>
            </a:r>
            <a:r>
              <a:rPr lang="zh-CN" altLang="en-US" b="1" dirty="0" smtClean="0">
                <a:solidFill>
                  <a:srgbClr val="C00000"/>
                </a:solidFill>
              </a:rPr>
              <a:t>审稿邮箱登录或注册一个新账号</a:t>
            </a:r>
            <a:endParaRPr lang="zh-CN" altLang="en-US" b="1" dirty="0">
              <a:solidFill>
                <a:srgbClr val="C00000"/>
              </a:solidFill>
            </a:endParaRPr>
          </a:p>
        </p:txBody>
      </p:sp>
      <p:sp>
        <p:nvSpPr>
          <p:cNvPr id="18" name="文本框 17"/>
          <p:cNvSpPr txBox="1"/>
          <p:nvPr/>
        </p:nvSpPr>
        <p:spPr>
          <a:xfrm>
            <a:off x="7367978" y="5841388"/>
            <a:ext cx="1956550" cy="369332"/>
          </a:xfrm>
          <a:prstGeom prst="rect">
            <a:avLst/>
          </a:prstGeom>
          <a:noFill/>
        </p:spPr>
        <p:txBody>
          <a:bodyPr wrap="square" rtlCol="0">
            <a:spAutoFit/>
          </a:bodyPr>
          <a:lstStyle/>
          <a:p>
            <a:r>
              <a:rPr lang="en-US" altLang="zh-CN" b="1" dirty="0" smtClean="0">
                <a:solidFill>
                  <a:srgbClr val="C00000"/>
                </a:solidFill>
              </a:rPr>
              <a:t>2. </a:t>
            </a:r>
            <a:r>
              <a:rPr lang="zh-CN" altLang="en-US" b="1" dirty="0" smtClean="0">
                <a:solidFill>
                  <a:srgbClr val="C00000"/>
                </a:solidFill>
              </a:rPr>
              <a:t>选择角色进入</a:t>
            </a:r>
            <a:endParaRPr lang="zh-CN" alt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txBox="1">
            <a:spLocks/>
          </p:cNvSpPr>
          <p:nvPr/>
        </p:nvSpPr>
        <p:spPr bwMode="auto">
          <a:xfrm>
            <a:off x="684213" y="2788766"/>
            <a:ext cx="6048375" cy="1008063"/>
          </a:xfrm>
          <a:prstGeom prst="rect">
            <a:avLst/>
          </a:prstGeom>
          <a:noFill/>
          <a:ln w="9525">
            <a:noFill/>
            <a:miter lim="800000"/>
            <a:headEnd/>
            <a:tailEnd/>
          </a:ln>
        </p:spPr>
        <p:txBody>
          <a:bodyPr/>
          <a:lstStyle/>
          <a:p>
            <a:r>
              <a:rPr lang="zh-CN" altLang="en-US" sz="2000" dirty="0">
                <a:latin typeface="微软雅黑" pitchFamily="34" charset="-122"/>
                <a:ea typeface="微软雅黑" pitchFamily="34" charset="-122"/>
              </a:rPr>
              <a:t>期刊</a:t>
            </a:r>
            <a:endParaRPr lang="en-US" altLang="zh-CN" sz="2000" dirty="0">
              <a:latin typeface="微软雅黑" pitchFamily="34" charset="-122"/>
              <a:ea typeface="微软雅黑" pitchFamily="34" charset="-122"/>
            </a:endParaRPr>
          </a:p>
          <a:p>
            <a:r>
              <a:rPr lang="zh-CN" altLang="en-US" sz="2000" dirty="0">
                <a:latin typeface="微软雅黑" pitchFamily="34" charset="-122"/>
                <a:ea typeface="微软雅黑" pitchFamily="34" charset="-122"/>
              </a:rPr>
              <a:t>会议录</a:t>
            </a:r>
            <a:endParaRPr lang="en-US" altLang="zh-CN" sz="2000" dirty="0">
              <a:latin typeface="微软雅黑" pitchFamily="34" charset="-122"/>
              <a:ea typeface="微软雅黑" pitchFamily="34" charset="-122"/>
            </a:endParaRPr>
          </a:p>
          <a:p>
            <a:r>
              <a:rPr lang="zh-CN" altLang="en-US" sz="2000" dirty="0">
                <a:latin typeface="微软雅黑" pitchFamily="34" charset="-122"/>
                <a:ea typeface="微软雅黑" pitchFamily="34" charset="-122"/>
              </a:rPr>
              <a:t>电子图书</a:t>
            </a:r>
            <a:endParaRPr lang="en-US" altLang="zh-CN" sz="2000" dirty="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规范</a:t>
            </a:r>
            <a:r>
              <a:rPr lang="zh-CN" altLang="en-US" sz="2000" dirty="0">
                <a:latin typeface="微软雅黑" pitchFamily="34" charset="-122"/>
                <a:ea typeface="微软雅黑" pitchFamily="34" charset="-122"/>
              </a:rPr>
              <a:t>和</a:t>
            </a:r>
            <a:r>
              <a:rPr lang="zh-CN" altLang="en-US" sz="2000" dirty="0" smtClean="0">
                <a:latin typeface="微软雅黑" pitchFamily="34" charset="-122"/>
                <a:ea typeface="微软雅黑" pitchFamily="34" charset="-122"/>
              </a:rPr>
              <a:t>标准</a:t>
            </a:r>
            <a:endParaRPr lang="en-US" altLang="zh-CN" sz="2000" dirty="0" smtClean="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杂志</a:t>
            </a:r>
            <a:endParaRPr lang="en-US" altLang="zh-CN" sz="2000" dirty="0" smtClean="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pic>
        <p:nvPicPr>
          <p:cNvPr id="5124" name="Picture 2"/>
          <p:cNvPicPr>
            <a:picLocks noChangeAspect="1" noChangeArrowheads="1"/>
          </p:cNvPicPr>
          <p:nvPr/>
        </p:nvPicPr>
        <p:blipFill>
          <a:blip r:embed="rId2" cstate="print"/>
          <a:srcRect/>
          <a:stretch>
            <a:fillRect/>
          </a:stretch>
        </p:blipFill>
        <p:spPr bwMode="auto">
          <a:xfrm>
            <a:off x="7077075" y="1714500"/>
            <a:ext cx="2066925" cy="962025"/>
          </a:xfrm>
          <a:prstGeom prst="rect">
            <a:avLst/>
          </a:prstGeom>
          <a:noFill/>
          <a:ln w="9525">
            <a:noFill/>
            <a:miter lim="800000"/>
            <a:headEnd/>
            <a:tailEnd/>
          </a:ln>
        </p:spPr>
      </p:pic>
      <p:sp>
        <p:nvSpPr>
          <p:cNvPr id="8" name="右大括号 7"/>
          <p:cNvSpPr/>
          <p:nvPr/>
        </p:nvSpPr>
        <p:spPr>
          <a:xfrm>
            <a:off x="2627313" y="2860204"/>
            <a:ext cx="215900" cy="792162"/>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9" name="Content Placeholder 2"/>
          <p:cNvSpPr txBox="1">
            <a:spLocks/>
          </p:cNvSpPr>
          <p:nvPr/>
        </p:nvSpPr>
        <p:spPr bwMode="auto">
          <a:xfrm>
            <a:off x="2843213" y="2788766"/>
            <a:ext cx="4176712" cy="1008063"/>
          </a:xfrm>
          <a:prstGeom prst="rect">
            <a:avLst/>
          </a:prstGeom>
          <a:noFill/>
          <a:ln w="9525">
            <a:noFill/>
            <a:miter lim="800000"/>
            <a:headEnd/>
            <a:tailEnd/>
          </a:ln>
        </p:spPr>
        <p:txBody>
          <a:bodyPr/>
          <a:lstStyle/>
          <a:p>
            <a:endParaRPr lang="en-US" altLang="zh-CN" sz="2000" dirty="0">
              <a:latin typeface="微软雅黑" pitchFamily="34" charset="-122"/>
              <a:ea typeface="微软雅黑" pitchFamily="34" charset="-122"/>
            </a:endParaRPr>
          </a:p>
          <a:p>
            <a:r>
              <a:rPr lang="en-US" altLang="zh-CN" sz="2000" dirty="0">
                <a:latin typeface="微软雅黑" pitchFamily="34" charset="-122"/>
                <a:ea typeface="微软雅黑" pitchFamily="34" charset="-122"/>
              </a:rPr>
              <a:t>ASME Digital </a:t>
            </a:r>
            <a:r>
              <a:rPr lang="en-US" altLang="zh-CN" sz="2000" dirty="0" smtClean="0">
                <a:latin typeface="微软雅黑" pitchFamily="34" charset="-122"/>
                <a:ea typeface="微软雅黑" pitchFamily="34" charset="-122"/>
              </a:rPr>
              <a:t>Collection </a:t>
            </a:r>
            <a:r>
              <a:rPr lang="zh-CN" altLang="en-US" sz="2000" dirty="0" smtClean="0">
                <a:latin typeface="微软雅黑" pitchFamily="34" charset="-122"/>
                <a:ea typeface="微软雅黑" pitchFamily="34" charset="-122"/>
              </a:rPr>
              <a:t>平台</a:t>
            </a:r>
            <a:endParaRPr lang="en-US" altLang="zh-CN" sz="2000" dirty="0">
              <a:latin typeface="微软雅黑" pitchFamily="34" charset="-122"/>
              <a:ea typeface="微软雅黑" pitchFamily="34" charset="-122"/>
            </a:endParaRPr>
          </a:p>
        </p:txBody>
      </p:sp>
      <p:sp>
        <p:nvSpPr>
          <p:cNvPr id="10" name="Content Placeholder 2"/>
          <p:cNvSpPr txBox="1">
            <a:spLocks/>
          </p:cNvSpPr>
          <p:nvPr/>
        </p:nvSpPr>
        <p:spPr bwMode="auto">
          <a:xfrm>
            <a:off x="2412554" y="3364979"/>
            <a:ext cx="4751734" cy="1008063"/>
          </a:xfrm>
          <a:prstGeom prst="rect">
            <a:avLst/>
          </a:prstGeom>
          <a:noFill/>
          <a:ln w="9525">
            <a:noFill/>
            <a:miter lim="800000"/>
            <a:headEnd/>
            <a:tailEnd/>
          </a:ln>
        </p:spPr>
        <p:txBody>
          <a:bodyPr/>
          <a:lstStyle/>
          <a:p>
            <a:endParaRPr lang="en-US" altLang="zh-CN" sz="2000" dirty="0">
              <a:latin typeface="微软雅黑" pitchFamily="34" charset="-122"/>
              <a:ea typeface="微软雅黑" pitchFamily="34" charset="-122"/>
            </a:endParaRPr>
          </a:p>
          <a:p>
            <a:r>
              <a:rPr lang="en-US" altLang="zh-CN" sz="2000" dirty="0" smtClean="0">
                <a:latin typeface="微软雅黑" pitchFamily="34" charset="-122"/>
                <a:ea typeface="微软雅黑" pitchFamily="34" charset="-122"/>
              </a:rPr>
              <a:t>----ASME Standards Collection </a:t>
            </a:r>
            <a:r>
              <a:rPr lang="zh-CN" altLang="en-US" sz="2000" dirty="0" smtClean="0">
                <a:latin typeface="微软雅黑" pitchFamily="34" charset="-122"/>
                <a:ea typeface="微软雅黑" pitchFamily="34" charset="-122"/>
              </a:rPr>
              <a:t>平台</a:t>
            </a:r>
            <a:endParaRPr lang="en-US" altLang="zh-CN" sz="2000" dirty="0">
              <a:latin typeface="微软雅黑" pitchFamily="34" charset="-122"/>
              <a:ea typeface="微软雅黑" pitchFamily="34" charset="-122"/>
            </a:endParaRPr>
          </a:p>
        </p:txBody>
      </p:sp>
      <p:sp>
        <p:nvSpPr>
          <p:cNvPr id="11" name="Title 1"/>
          <p:cNvSpPr txBox="1">
            <a:spLocks/>
          </p:cNvSpPr>
          <p:nvPr/>
        </p:nvSpPr>
        <p:spPr bwMode="auto">
          <a:xfrm>
            <a:off x="671513" y="1729904"/>
            <a:ext cx="7908925" cy="965200"/>
          </a:xfrm>
          <a:prstGeom prst="rect">
            <a:avLst/>
          </a:prstGeom>
          <a:noFill/>
          <a:ln w="9525">
            <a:noFill/>
            <a:miter lim="800000"/>
            <a:headEnd/>
            <a:tailEnd/>
          </a:ln>
        </p:spPr>
        <p:txBody>
          <a:bodyPr anchor="ctr"/>
          <a:lstStyle/>
          <a:p>
            <a:r>
              <a:rPr lang="en-US" altLang="zh-CN" sz="4400" dirty="0">
                <a:latin typeface="微软雅黑" pitchFamily="34" charset="-122"/>
                <a:ea typeface="微软雅黑" pitchFamily="34" charset="-122"/>
              </a:rPr>
              <a:t>ASME </a:t>
            </a:r>
            <a:r>
              <a:rPr lang="zh-CN" altLang="en-US" sz="4400" dirty="0" smtClean="0">
                <a:latin typeface="微软雅黑" pitchFamily="34" charset="-122"/>
                <a:ea typeface="微软雅黑" pitchFamily="34" charset="-122"/>
              </a:rPr>
              <a:t>出版物</a:t>
            </a:r>
            <a:endParaRPr lang="en-US" altLang="zh-CN" sz="4400" dirty="0">
              <a:latin typeface="微软雅黑" pitchFamily="34" charset="-122"/>
              <a:ea typeface="微软雅黑" pitchFamily="34" charset="-122"/>
            </a:endParaRPr>
          </a:p>
        </p:txBody>
      </p:sp>
      <p:sp>
        <p:nvSpPr>
          <p:cNvPr id="12" name="Content Placeholder 2"/>
          <p:cNvSpPr txBox="1">
            <a:spLocks/>
          </p:cNvSpPr>
          <p:nvPr/>
        </p:nvSpPr>
        <p:spPr bwMode="auto">
          <a:xfrm>
            <a:off x="2412554" y="3725068"/>
            <a:ext cx="4103662" cy="1008063"/>
          </a:xfrm>
          <a:prstGeom prst="rect">
            <a:avLst/>
          </a:prstGeom>
          <a:noFill/>
          <a:ln w="9525">
            <a:noFill/>
            <a:miter lim="800000"/>
            <a:headEnd/>
            <a:tailEnd/>
          </a:ln>
        </p:spPr>
        <p:txBody>
          <a:bodyPr/>
          <a:lstStyle/>
          <a:p>
            <a:endParaRPr lang="en-US" altLang="zh-CN" sz="2000" dirty="0" smtClean="0">
              <a:latin typeface="微软雅黑" pitchFamily="34" charset="-122"/>
              <a:ea typeface="微软雅黑" pitchFamily="34" charset="-122"/>
            </a:endParaRPr>
          </a:p>
          <a:p>
            <a:r>
              <a:rPr lang="en-US" altLang="zh-CN" sz="2000" dirty="0" smtClean="0">
                <a:latin typeface="微软雅黑" pitchFamily="34" charset="-122"/>
                <a:ea typeface="微软雅黑" pitchFamily="34" charset="-122"/>
              </a:rPr>
              <a:t>----print only</a:t>
            </a:r>
            <a:endParaRPr lang="en-US" altLang="zh-CN" sz="2000" dirty="0">
              <a:latin typeface="微软雅黑" pitchFamily="34" charset="-122"/>
              <a:ea typeface="微软雅黑" pitchFamily="34" charset="-122"/>
            </a:endParaRPr>
          </a:p>
        </p:txBody>
      </p:sp>
      <p:pic>
        <p:nvPicPr>
          <p:cNvPr id="3073" name="Picture 1"/>
          <p:cNvPicPr>
            <a:picLocks noChangeAspect="1" noChangeArrowheads="1"/>
          </p:cNvPicPr>
          <p:nvPr/>
        </p:nvPicPr>
        <p:blipFill>
          <a:blip r:embed="rId3" cstate="print"/>
          <a:srcRect/>
          <a:stretch>
            <a:fillRect/>
          </a:stretch>
        </p:blipFill>
        <p:spPr bwMode="auto">
          <a:xfrm>
            <a:off x="683568" y="5021163"/>
            <a:ext cx="3305175" cy="1000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p:cNvPicPr>
            <a:picLocks noChangeAspect="1" noChangeArrowheads="1"/>
          </p:cNvPicPr>
          <p:nvPr/>
        </p:nvPicPr>
        <p:blipFill>
          <a:blip r:embed="rId4" cstate="print"/>
          <a:srcRect/>
          <a:stretch>
            <a:fillRect/>
          </a:stretch>
        </p:blipFill>
        <p:spPr bwMode="auto">
          <a:xfrm>
            <a:off x="4392288" y="5093171"/>
            <a:ext cx="2772000" cy="756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lide(from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lide(from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073"/>
                                        </p:tgtEl>
                                        <p:attrNameLst>
                                          <p:attrName>style.visibility</p:attrName>
                                        </p:attrNameLst>
                                      </p:cBhvr>
                                      <p:to>
                                        <p:strVal val="visible"/>
                                      </p:to>
                                    </p:set>
                                    <p:animEffect transition="in" filter="blinds(horizontal)">
                                      <p:cBhvr>
                                        <p:cTn id="30" dur="500"/>
                                        <p:tgtEl>
                                          <p:spTgt spid="307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blinds(horizontal)">
                                      <p:cBhvr>
                                        <p:cTn id="3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8" grpId="0" animBg="1"/>
      <p:bldP spid="9" grpId="0"/>
      <p:bldP spid="10" grpId="0"/>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44084" r="3735"/>
          <a:stretch/>
        </p:blipFill>
        <p:spPr>
          <a:xfrm>
            <a:off x="6155159" y="4991520"/>
            <a:ext cx="2988841" cy="1854684"/>
          </a:xfrm>
          <a:prstGeom prst="rect">
            <a:avLst/>
          </a:prstGeom>
        </p:spPr>
      </p:pic>
      <p:sp>
        <p:nvSpPr>
          <p:cNvPr id="7" name="Title 1"/>
          <p:cNvSpPr txBox="1">
            <a:spLocks/>
          </p:cNvSpPr>
          <p:nvPr/>
        </p:nvSpPr>
        <p:spPr>
          <a:xfrm>
            <a:off x="755576" y="2060848"/>
            <a:ext cx="7992888" cy="4176464"/>
          </a:xfrm>
          <a:prstGeom prst="rect">
            <a:avLst/>
          </a:prstGeom>
        </p:spPr>
        <p:txBody>
          <a:bodyPr anchor="ctr"/>
          <a:lstStyle/>
          <a:p>
            <a:pPr marL="457200" indent="-457200" fontAlgn="auto">
              <a:spcAft>
                <a:spcPts val="0"/>
              </a:spcAft>
              <a:buFont typeface="+mj-lt"/>
              <a:buAutoNum type="alphaUcPeriod" startAt="2"/>
              <a:defRPr/>
            </a:pPr>
            <a:r>
              <a:rPr lang="zh-CN" altLang="en-US" sz="2400" b="1" dirty="0" smtClean="0">
                <a:latin typeface="微软雅黑" pitchFamily="34" charset="-122"/>
                <a:ea typeface="微软雅黑" pitchFamily="34" charset="-122"/>
              </a:rPr>
              <a:t>会议录</a:t>
            </a:r>
            <a:endParaRPr lang="en-US" altLang="zh-CN" sz="2400" b="1" dirty="0" smtClean="0">
              <a:latin typeface="微软雅黑" pitchFamily="34" charset="-122"/>
              <a:ea typeface="微软雅黑" pitchFamily="34" charset="-122"/>
            </a:endParaRPr>
          </a:p>
          <a:p>
            <a:pPr fontAlgn="auto">
              <a:spcAft>
                <a:spcPts val="0"/>
              </a:spcAft>
              <a:defRPr/>
            </a:pPr>
            <a:endParaRPr lang="en-US" altLang="zh-CN" sz="2400" dirty="0" smtClean="0">
              <a:latin typeface="微软雅黑" pitchFamily="34" charset="-122"/>
              <a:ea typeface="微软雅黑" pitchFamily="34" charset="-122"/>
            </a:endParaRPr>
          </a:p>
          <a:p>
            <a:pPr fontAlgn="auto">
              <a:spcAft>
                <a:spcPts val="0"/>
              </a:spcAft>
              <a:defRPr/>
            </a:pPr>
            <a:r>
              <a:rPr lang="zh-CN" altLang="en-US" sz="2000" dirty="0" smtClean="0">
                <a:latin typeface="微软雅黑" pitchFamily="34" charset="-122"/>
                <a:ea typeface="微软雅黑" pitchFamily="34" charset="-122"/>
              </a:rPr>
              <a:t>在</a:t>
            </a:r>
            <a:r>
              <a:rPr lang="en-US" altLang="zh-CN" sz="2000" dirty="0" smtClean="0">
                <a:latin typeface="微软雅黑" pitchFamily="34" charset="-122"/>
                <a:ea typeface="微软雅黑" pitchFamily="34" charset="-122"/>
              </a:rPr>
              <a:t>ASME</a:t>
            </a:r>
            <a:r>
              <a:rPr lang="zh-CN" altLang="en-US" sz="2000" dirty="0" smtClean="0">
                <a:latin typeface="微软雅黑" pitchFamily="34" charset="-122"/>
                <a:ea typeface="微软雅黑" pitchFamily="34" charset="-122"/>
              </a:rPr>
              <a:t>学会官网查询即将召开的会议，找到注册、摘要投稿、海报投稿、审稿完成等关键时间节点。</a:t>
            </a:r>
            <a:endParaRPr lang="en-US" altLang="zh-CN" sz="2000" dirty="0" smtClean="0">
              <a:latin typeface="微软雅黑" pitchFamily="34" charset="-122"/>
              <a:ea typeface="微软雅黑" pitchFamily="34" charset="-122"/>
            </a:endParaRPr>
          </a:p>
          <a:p>
            <a:pPr fontAlgn="auto">
              <a:spcAft>
                <a:spcPts val="0"/>
              </a:spcAft>
              <a:defRPr/>
            </a:pP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总入口：</a:t>
            </a:r>
            <a:r>
              <a:rPr lang="en-US" altLang="zh-CN" dirty="0" smtClean="0">
                <a:solidFill>
                  <a:srgbClr val="00B0F0"/>
                </a:solidFill>
                <a:latin typeface="微软雅黑" pitchFamily="34" charset="-122"/>
                <a:ea typeface="微软雅黑" pitchFamily="34" charset="-122"/>
              </a:rPr>
              <a:t> https://www.asme.org/events/conferences</a:t>
            </a:r>
          </a:p>
          <a:p>
            <a:pPr fontAlgn="auto">
              <a:spcAft>
                <a:spcPts val="0"/>
              </a:spcAft>
              <a:defRPr/>
            </a:pPr>
            <a:endParaRPr lang="en-US" altLang="zh-CN" dirty="0" smtClean="0">
              <a:solidFill>
                <a:srgbClr val="00B0F0"/>
              </a:solidFill>
              <a:latin typeface="微软雅黑" pitchFamily="34" charset="-122"/>
              <a:ea typeface="微软雅黑" pitchFamily="34" charset="-122"/>
            </a:endParaRPr>
          </a:p>
          <a:p>
            <a:pPr fontAlgn="auto">
              <a:spcAft>
                <a:spcPts val="0"/>
              </a:spcAft>
              <a:defRPr/>
            </a:pPr>
            <a:r>
              <a:rPr lang="zh-CN" altLang="en-US" b="1" dirty="0" smtClean="0">
                <a:solidFill>
                  <a:srgbClr val="00B0F0"/>
                </a:solidFill>
                <a:latin typeface="微软雅黑" pitchFamily="34" charset="-122"/>
                <a:ea typeface="微软雅黑" pitchFamily="34" charset="-122"/>
              </a:rPr>
              <a:t>为什么要参会：</a:t>
            </a:r>
            <a:endParaRPr lang="en-US" altLang="zh-CN" b="1" dirty="0" smtClean="0">
              <a:solidFill>
                <a:srgbClr val="00B0F0"/>
              </a:solidFill>
              <a:latin typeface="微软雅黑" pitchFamily="34" charset="-122"/>
              <a:ea typeface="微软雅黑" pitchFamily="34" charset="-122"/>
            </a:endParaRPr>
          </a:p>
          <a:p>
            <a:endParaRPr lang="zh-CN" altLang="en-US" dirty="0" smtClean="0">
              <a:latin typeface="微软雅黑" pitchFamily="34" charset="-122"/>
              <a:ea typeface="微软雅黑" pitchFamily="34" charset="-122"/>
            </a:endParaRPr>
          </a:p>
          <a:p>
            <a:r>
              <a:rPr lang="en-US" altLang="zh-CN" i="1" dirty="0" smtClean="0">
                <a:latin typeface="微软雅黑" pitchFamily="34" charset="-122"/>
                <a:ea typeface="微软雅黑" pitchFamily="34" charset="-122"/>
              </a:rPr>
              <a:t> </a:t>
            </a:r>
            <a:r>
              <a:rPr lang="en-US" altLang="zh-CN" sz="1600" i="1" dirty="0" smtClean="0">
                <a:latin typeface="微软雅黑" pitchFamily="34" charset="-122"/>
                <a:ea typeface="微软雅黑" pitchFamily="34" charset="-122"/>
              </a:rPr>
              <a:t>“According to ASME’s conference presenter attendance policy, if a paper is not presented at the Conference by an author of the paper, the paper will not be published in the official archival Proceedings, which are registered with the Library of Congress and are submitted for abstracting and indexing. The paper also will not be published in The ASME Digital Collection and may not be cited as a published paper. “</a:t>
            </a:r>
            <a:endParaRPr lang="en-US" altLang="zh-CN" i="1" dirty="0" smtClean="0">
              <a:solidFill>
                <a:srgbClr val="00B0F0"/>
              </a:solidFill>
              <a:latin typeface="微软雅黑" pitchFamily="34" charset="-122"/>
              <a:ea typeface="微软雅黑" pitchFamily="34" charset="-122"/>
            </a:endParaRPr>
          </a:p>
        </p:txBody>
      </p:sp>
      <p:sp>
        <p:nvSpPr>
          <p:cNvPr id="5" name="Title 1"/>
          <p:cNvSpPr txBox="1">
            <a:spLocks/>
          </p:cNvSpPr>
          <p:nvPr/>
        </p:nvSpPr>
        <p:spPr bwMode="auto">
          <a:xfrm>
            <a:off x="671513" y="951632"/>
            <a:ext cx="7908925" cy="965200"/>
          </a:xfrm>
          <a:prstGeom prst="rect">
            <a:avLst/>
          </a:prstGeom>
          <a:noFill/>
          <a:ln w="9525">
            <a:noFill/>
            <a:miter lim="800000"/>
            <a:headEnd/>
            <a:tailEnd/>
          </a:ln>
        </p:spPr>
        <p:txBody>
          <a:bodyPr anchor="ctr"/>
          <a:lstStyle/>
          <a:p>
            <a:r>
              <a:rPr lang="zh-CN" altLang="en-US" sz="3600" b="1" dirty="0">
                <a:latin typeface="微软雅黑" pitchFamily="34" charset="-122"/>
                <a:ea typeface="微软雅黑" pitchFamily="34" charset="-122"/>
              </a:rPr>
              <a:t>投稿入口</a:t>
            </a:r>
            <a:endParaRPr lang="en-US" altLang="zh-CN" sz="3600" b="1"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blinds(horizontal)">
                                      <p:cBhvr>
                                        <p:cTn id="7" dur="500"/>
                                        <p:tgtEl>
                                          <p:spTgt spid="7">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7" end="7"/>
                                            </p:txEl>
                                          </p:spTgt>
                                        </p:tgtEl>
                                        <p:attrNameLst>
                                          <p:attrName>style.visibility</p:attrName>
                                        </p:attrNameLst>
                                      </p:cBhvr>
                                      <p:to>
                                        <p:strVal val="visible"/>
                                      </p:to>
                                    </p:set>
                                    <p:animEffect transition="in" filter="blinds(horizontal)">
                                      <p:cBhvr>
                                        <p:cTn id="1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323528" y="5661248"/>
            <a:ext cx="3744416" cy="965200"/>
          </a:xfrm>
          <a:prstGeom prst="rect">
            <a:avLst/>
          </a:prstGeom>
          <a:noFill/>
          <a:ln w="9525">
            <a:noFill/>
            <a:miter lim="800000"/>
            <a:headEnd/>
            <a:tailEnd/>
          </a:ln>
        </p:spPr>
        <p:txBody>
          <a:bodyPr anchor="ctr"/>
          <a:lstStyle/>
          <a:p>
            <a:r>
              <a:rPr lang="en-US" altLang="zh-CN" dirty="0" smtClean="0">
                <a:latin typeface="微软雅黑" pitchFamily="34" charset="-122"/>
                <a:ea typeface="微软雅黑" pitchFamily="34" charset="-122"/>
              </a:rPr>
              <a:t>ASME</a:t>
            </a:r>
            <a:r>
              <a:rPr lang="zh-CN" altLang="en-US" dirty="0" smtClean="0">
                <a:latin typeface="微软雅黑" pitchFamily="34" charset="-122"/>
                <a:ea typeface="微软雅黑" pitchFamily="34" charset="-122"/>
              </a:rPr>
              <a:t>官网公布即将召开的会议 ↑</a:t>
            </a:r>
            <a:endParaRPr lang="en-US" altLang="zh-CN" dirty="0">
              <a:latin typeface="微软雅黑" pitchFamily="34" charset="-122"/>
              <a:ea typeface="微软雅黑" pitchFamily="34" charset="-122"/>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84784"/>
            <a:ext cx="9049011" cy="3888432"/>
          </a:xfrm>
          <a:prstGeom prst="rect">
            <a:avLst/>
          </a:prstGeom>
          <a:ln>
            <a:solidFill>
              <a:schemeClr val="bg1"/>
            </a:solidFill>
          </a:ln>
        </p:spPr>
      </p:pic>
      <p:sp>
        <p:nvSpPr>
          <p:cNvPr id="8" name="文本框 7"/>
          <p:cNvSpPr txBox="1"/>
          <p:nvPr/>
        </p:nvSpPr>
        <p:spPr>
          <a:xfrm>
            <a:off x="4644008" y="4005064"/>
            <a:ext cx="2520280" cy="646331"/>
          </a:xfrm>
          <a:prstGeom prst="rect">
            <a:avLst/>
          </a:prstGeom>
          <a:noFill/>
        </p:spPr>
        <p:txBody>
          <a:bodyPr wrap="square" rtlCol="0">
            <a:spAutoFit/>
          </a:bodyPr>
          <a:lstStyle/>
          <a:p>
            <a:r>
              <a:rPr lang="en-US" altLang="zh-CN" dirty="0" smtClean="0">
                <a:solidFill>
                  <a:srgbClr val="C00000"/>
                </a:solidFill>
                <a:latin typeface="微软雅黑" panose="020B0503020204020204" pitchFamily="34" charset="-122"/>
                <a:ea typeface="微软雅黑" panose="020B0503020204020204" pitchFamily="34" charset="-122"/>
              </a:rPr>
              <a:t>1. </a:t>
            </a:r>
            <a:r>
              <a:rPr lang="zh-CN" altLang="en-US" dirty="0" smtClean="0">
                <a:solidFill>
                  <a:srgbClr val="C00000"/>
                </a:solidFill>
                <a:latin typeface="微软雅黑" panose="020B0503020204020204" pitchFamily="34" charset="-122"/>
                <a:ea typeface="微软雅黑" panose="020B0503020204020204" pitchFamily="34" charset="-122"/>
              </a:rPr>
              <a:t>点击进入具体会议页面</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11" name="Rectangle 7"/>
          <p:cNvSpPr>
            <a:spLocks noChangeArrowheads="1"/>
          </p:cNvSpPr>
          <p:nvPr/>
        </p:nvSpPr>
        <p:spPr bwMode="auto">
          <a:xfrm>
            <a:off x="3563888" y="3421032"/>
            <a:ext cx="3600400" cy="485691"/>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pic>
        <p:nvPicPr>
          <p:cNvPr id="7" name="图片 6"/>
          <p:cNvPicPr>
            <a:picLocks noChangeAspect="1"/>
          </p:cNvPicPr>
          <p:nvPr/>
        </p:nvPicPr>
        <p:blipFill rotWithShape="1">
          <a:blip r:embed="rId4"/>
          <a:srcRect l="44084" r="3735"/>
          <a:stretch/>
        </p:blipFill>
        <p:spPr>
          <a:xfrm>
            <a:off x="6155159" y="4991520"/>
            <a:ext cx="2988841" cy="18546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1560" y="1214335"/>
            <a:ext cx="7343383" cy="5661249"/>
          </a:xfrm>
          <a:prstGeom prst="rect">
            <a:avLst/>
          </a:prstGeom>
          <a:noFill/>
          <a:ln w="9525">
            <a:solidFill>
              <a:schemeClr val="bg1"/>
            </a:solidFill>
            <a:miter lim="800000"/>
            <a:headEnd/>
            <a:tailEnd/>
          </a:ln>
          <a:effectLst/>
        </p:spPr>
      </p:pic>
      <p:sp>
        <p:nvSpPr>
          <p:cNvPr id="9" name="Rectangle 7"/>
          <p:cNvSpPr>
            <a:spLocks noChangeArrowheads="1"/>
          </p:cNvSpPr>
          <p:nvPr/>
        </p:nvSpPr>
        <p:spPr bwMode="auto">
          <a:xfrm>
            <a:off x="5786446" y="4066578"/>
            <a:ext cx="1714512" cy="250033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1" name="矩形 10"/>
          <p:cNvSpPr/>
          <p:nvPr/>
        </p:nvSpPr>
        <p:spPr>
          <a:xfrm>
            <a:off x="6366474" y="805061"/>
            <a:ext cx="2268968" cy="646331"/>
          </a:xfrm>
          <a:prstGeom prst="rect">
            <a:avLst/>
          </a:prstGeom>
        </p:spPr>
        <p:txBody>
          <a:bodyPr wrap="square">
            <a:spAutoFit/>
          </a:bodyPr>
          <a:lstStyle/>
          <a:p>
            <a:pPr>
              <a:spcBef>
                <a:spcPct val="0"/>
              </a:spcBef>
            </a:pPr>
            <a:r>
              <a:rPr lang="en-US" altLang="zh-CN" dirty="0" smtClean="0">
                <a:solidFill>
                  <a:srgbClr val="C00000"/>
                </a:solidFill>
                <a:latin typeface="微软雅黑" panose="020B0503020204020204" pitchFamily="34" charset="-122"/>
                <a:ea typeface="微软雅黑" panose="020B0503020204020204" pitchFamily="34" charset="-122"/>
              </a:rPr>
              <a:t>3. </a:t>
            </a:r>
            <a:r>
              <a:rPr lang="zh-CN" altLang="en-US" dirty="0" smtClean="0">
                <a:solidFill>
                  <a:srgbClr val="C00000"/>
                </a:solidFill>
                <a:latin typeface="微软雅黑" panose="020B0503020204020204" pitchFamily="34" charset="-122"/>
                <a:ea typeface="微软雅黑" panose="020B0503020204020204" pitchFamily="34" charset="-122"/>
              </a:rPr>
              <a:t>登录</a:t>
            </a:r>
            <a:r>
              <a:rPr lang="zh-CN" altLang="en-US" dirty="0">
                <a:solidFill>
                  <a:srgbClr val="C00000"/>
                </a:solidFill>
                <a:latin typeface="微软雅黑" panose="020B0503020204020204" pitchFamily="34" charset="-122"/>
                <a:ea typeface="微软雅黑" panose="020B0503020204020204" pitchFamily="34" charset="-122"/>
              </a:rPr>
              <a:t>或注册后了解更多详情及提交稿件</a:t>
            </a:r>
            <a:endParaRPr lang="zh-CN" altLang="en-US" dirty="0" smtClean="0">
              <a:solidFill>
                <a:srgbClr val="C00000"/>
              </a:solidFill>
              <a:latin typeface="微软雅黑" pitchFamily="34" charset="-122"/>
              <a:ea typeface="微软雅黑" pitchFamily="34" charset="-122"/>
            </a:endParaRPr>
          </a:p>
        </p:txBody>
      </p:sp>
      <p:cxnSp>
        <p:nvCxnSpPr>
          <p:cNvPr id="14" name="直接箭头连接符 13"/>
          <p:cNvCxnSpPr/>
          <p:nvPr/>
        </p:nvCxnSpPr>
        <p:spPr>
          <a:xfrm>
            <a:off x="5152508" y="5473253"/>
            <a:ext cx="28575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636169" y="5165576"/>
            <a:ext cx="2516340" cy="923330"/>
          </a:xfrm>
          <a:prstGeom prst="rect">
            <a:avLst/>
          </a:prstGeom>
        </p:spPr>
        <p:txBody>
          <a:bodyPr wrap="square">
            <a:spAutoFit/>
          </a:bodyPr>
          <a:lstStyle/>
          <a:p>
            <a:pPr>
              <a:spcBef>
                <a:spcPct val="0"/>
              </a:spcBef>
            </a:pPr>
            <a:r>
              <a:rPr lang="en-US" altLang="zh-CN" dirty="0" smtClean="0">
                <a:solidFill>
                  <a:srgbClr val="C00000"/>
                </a:solidFill>
                <a:latin typeface="微软雅黑" pitchFamily="34" charset="-122"/>
                <a:ea typeface="微软雅黑" pitchFamily="34" charset="-122"/>
              </a:rPr>
              <a:t>2. </a:t>
            </a:r>
            <a:r>
              <a:rPr lang="zh-CN" altLang="en-US" dirty="0" smtClean="0">
                <a:solidFill>
                  <a:srgbClr val="C00000"/>
                </a:solidFill>
                <a:latin typeface="微软雅黑" pitchFamily="34" charset="-122"/>
                <a:ea typeface="微软雅黑" pitchFamily="34" charset="-122"/>
              </a:rPr>
              <a:t>进入该会议最新一届的预告界面，关注</a:t>
            </a:r>
            <a:r>
              <a:rPr lang="en-US" altLang="zh-CN" dirty="0" smtClean="0">
                <a:solidFill>
                  <a:srgbClr val="C00000"/>
                </a:solidFill>
                <a:latin typeface="微软雅黑" pitchFamily="34" charset="-122"/>
                <a:ea typeface="微软雅黑" pitchFamily="34" charset="-122"/>
              </a:rPr>
              <a:t>IMPORTANT DATES</a:t>
            </a:r>
            <a:endParaRPr lang="zh-CN" altLang="en-US" dirty="0" smtClean="0">
              <a:solidFill>
                <a:srgbClr val="C00000"/>
              </a:solidFill>
              <a:latin typeface="微软雅黑" pitchFamily="34" charset="-122"/>
              <a:ea typeface="微软雅黑" pitchFamily="34" charset="-122"/>
            </a:endParaRPr>
          </a:p>
        </p:txBody>
      </p:sp>
      <p:sp>
        <p:nvSpPr>
          <p:cNvPr id="8" name="Rectangle 7"/>
          <p:cNvSpPr>
            <a:spLocks noChangeArrowheads="1"/>
          </p:cNvSpPr>
          <p:nvPr/>
        </p:nvSpPr>
        <p:spPr bwMode="auto">
          <a:xfrm>
            <a:off x="6444208" y="1484783"/>
            <a:ext cx="1368152" cy="360041"/>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7" grpId="0"/>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cstate="print"/>
          <a:srcRect t="12353"/>
          <a:stretch>
            <a:fillRect/>
          </a:stretch>
        </p:blipFill>
        <p:spPr bwMode="auto">
          <a:xfrm>
            <a:off x="827584" y="3284984"/>
            <a:ext cx="4973216" cy="3319240"/>
          </a:xfrm>
          <a:prstGeom prst="rect">
            <a:avLst/>
          </a:prstGeom>
          <a:noFill/>
          <a:ln w="9525">
            <a:solidFill>
              <a:schemeClr val="tx2">
                <a:lumMod val="40000"/>
                <a:lumOff val="60000"/>
              </a:schemeClr>
            </a:solidFill>
            <a:miter lim="800000"/>
            <a:headEnd/>
            <a:tailEnd/>
          </a:ln>
        </p:spPr>
      </p:pic>
      <p:sp>
        <p:nvSpPr>
          <p:cNvPr id="7" name="Title 1"/>
          <p:cNvSpPr txBox="1">
            <a:spLocks/>
          </p:cNvSpPr>
          <p:nvPr/>
        </p:nvSpPr>
        <p:spPr>
          <a:xfrm>
            <a:off x="755576" y="1772816"/>
            <a:ext cx="7848872" cy="1584176"/>
          </a:xfrm>
          <a:prstGeom prst="rect">
            <a:avLst/>
          </a:prstGeom>
        </p:spPr>
        <p:txBody>
          <a:bodyPr anchor="ctr"/>
          <a:lstStyle/>
          <a:p>
            <a:pPr marL="457200" indent="-457200" fontAlgn="auto">
              <a:spcAft>
                <a:spcPts val="0"/>
              </a:spcAft>
              <a:buFont typeface="+mj-lt"/>
              <a:buAutoNum type="alphaUcPeriod" startAt="3"/>
              <a:defRPr/>
            </a:pPr>
            <a:r>
              <a:rPr lang="zh-CN" altLang="en-US" sz="2400" b="1" dirty="0" smtClean="0">
                <a:latin typeface="微软雅黑" pitchFamily="34" charset="-122"/>
                <a:ea typeface="微软雅黑" pitchFamily="34" charset="-122"/>
              </a:rPr>
              <a:t>电子书</a:t>
            </a:r>
            <a:endParaRPr lang="en-US" altLang="zh-CN" sz="2400" b="1" dirty="0" smtClean="0">
              <a:latin typeface="微软雅黑" pitchFamily="34" charset="-122"/>
              <a:ea typeface="微软雅黑" pitchFamily="34" charset="-122"/>
            </a:endParaRPr>
          </a:p>
          <a:p>
            <a:pPr fontAlgn="auto">
              <a:lnSpc>
                <a:spcPts val="1400"/>
              </a:lnSpc>
              <a:spcAft>
                <a:spcPts val="0"/>
              </a:spcAft>
              <a:defRPr/>
            </a:pPr>
            <a:endParaRPr lang="en-US" altLang="zh-CN" sz="2400" dirty="0" smtClean="0">
              <a:latin typeface="微软雅黑" pitchFamily="34" charset="-122"/>
              <a:ea typeface="微软雅黑" pitchFamily="34" charset="-122"/>
            </a:endParaRPr>
          </a:p>
          <a:p>
            <a:pPr fontAlgn="auto">
              <a:spcAft>
                <a:spcPts val="0"/>
              </a:spcAft>
              <a:defRPr/>
            </a:pPr>
            <a:r>
              <a:rPr lang="zh-CN" altLang="en-US" sz="2000" dirty="0" smtClean="0">
                <a:latin typeface="微软雅黑" pitchFamily="34" charset="-122"/>
                <a:ea typeface="微软雅黑" pitchFamily="34" charset="-122"/>
              </a:rPr>
              <a:t>在</a:t>
            </a:r>
            <a:r>
              <a:rPr lang="en-US" altLang="zh-CN" sz="2000" dirty="0" smtClean="0">
                <a:latin typeface="微软雅黑" pitchFamily="34" charset="-122"/>
                <a:ea typeface="微软雅黑" pitchFamily="34" charset="-122"/>
              </a:rPr>
              <a:t>ASME</a:t>
            </a:r>
            <a:r>
              <a:rPr lang="zh-CN" altLang="en-US" sz="2000" dirty="0" smtClean="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Press</a:t>
            </a:r>
            <a:r>
              <a:rPr lang="zh-CN" altLang="en-US" sz="2000" dirty="0" smtClean="0">
                <a:latin typeface="微软雅黑" pitchFamily="34" charset="-122"/>
                <a:ea typeface="微软雅黑" pitchFamily="34" charset="-122"/>
              </a:rPr>
              <a:t>网站找到图书征稿信息。</a:t>
            </a:r>
            <a:endParaRPr lang="en-US" altLang="zh-CN" sz="2000" dirty="0" smtClean="0">
              <a:latin typeface="微软雅黑" pitchFamily="34" charset="-122"/>
              <a:ea typeface="微软雅黑" pitchFamily="34" charset="-122"/>
            </a:endParaRPr>
          </a:p>
          <a:p>
            <a:pPr fontAlgn="auto">
              <a:spcAft>
                <a:spcPts val="0"/>
              </a:spcAft>
              <a:defRPr/>
            </a:pP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总入口：</a:t>
            </a:r>
            <a:r>
              <a:rPr lang="en-US" altLang="zh-CN" b="1" u="sng" dirty="0" smtClean="0">
                <a:solidFill>
                  <a:srgbClr val="00B0F0"/>
                </a:solidFill>
                <a:latin typeface="微软雅黑" pitchFamily="34" charset="-122"/>
                <a:ea typeface="微软雅黑" pitchFamily="34" charset="-122"/>
              </a:rPr>
              <a:t>http://www.asmepress.org/home.html</a:t>
            </a:r>
            <a:endParaRPr lang="zh-CN" altLang="en-US" u="sng" dirty="0" smtClean="0">
              <a:latin typeface="微软雅黑" pitchFamily="34" charset="-122"/>
              <a:ea typeface="微软雅黑" pitchFamily="34" charset="-122"/>
            </a:endParaRPr>
          </a:p>
        </p:txBody>
      </p:sp>
      <p:sp>
        <p:nvSpPr>
          <p:cNvPr id="5" name="Rectangle 7"/>
          <p:cNvSpPr>
            <a:spLocks noChangeArrowheads="1"/>
          </p:cNvSpPr>
          <p:nvPr/>
        </p:nvSpPr>
        <p:spPr bwMode="auto">
          <a:xfrm>
            <a:off x="1259632" y="3645024"/>
            <a:ext cx="2592288" cy="43204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3" name="Title 1"/>
          <p:cNvSpPr txBox="1">
            <a:spLocks/>
          </p:cNvSpPr>
          <p:nvPr/>
        </p:nvSpPr>
        <p:spPr bwMode="auto">
          <a:xfrm>
            <a:off x="1043608" y="5013176"/>
            <a:ext cx="3744416" cy="1368152"/>
          </a:xfrm>
          <a:prstGeom prst="rect">
            <a:avLst/>
          </a:prstGeom>
          <a:noFill/>
          <a:ln w="9525">
            <a:noFill/>
            <a:miter lim="800000"/>
            <a:headEnd/>
            <a:tailEnd/>
          </a:ln>
        </p:spPr>
        <p:txBody>
          <a:bodyPr anchor="ctr"/>
          <a:lstStyle/>
          <a:p>
            <a:r>
              <a:rPr lang="zh-CN" altLang="en-US" sz="1600" b="1" dirty="0" smtClean="0">
                <a:solidFill>
                  <a:srgbClr val="C00000"/>
                </a:solidFill>
                <a:latin typeface="Calibri" pitchFamily="34" charset="0"/>
              </a:rPr>
              <a:t>图书专题：</a:t>
            </a:r>
            <a:endParaRPr lang="en-US" altLang="zh-CN" sz="1600" b="1" dirty="0" smtClean="0">
              <a:solidFill>
                <a:srgbClr val="C00000"/>
              </a:solidFill>
              <a:latin typeface="Calibri" pitchFamily="34" charset="0"/>
            </a:endParaRPr>
          </a:p>
          <a:p>
            <a:r>
              <a:rPr lang="zh-CN" altLang="en-US" sz="1600" dirty="0" smtClean="0">
                <a:solidFill>
                  <a:srgbClr val="C00000"/>
                </a:solidFill>
                <a:latin typeface="Calibri" pitchFamily="34" charset="0"/>
              </a:rPr>
              <a:t>核工业和能源工程系列专著</a:t>
            </a:r>
            <a:endParaRPr lang="en-US" altLang="zh-CN" sz="1600" dirty="0" smtClean="0">
              <a:solidFill>
                <a:srgbClr val="C00000"/>
              </a:solidFill>
              <a:latin typeface="Calibri" pitchFamily="34" charset="0"/>
            </a:endParaRPr>
          </a:p>
          <a:p>
            <a:r>
              <a:rPr lang="zh-CN" altLang="en-US" sz="1600" dirty="0" smtClean="0">
                <a:solidFill>
                  <a:srgbClr val="C00000"/>
                </a:solidFill>
                <a:latin typeface="Calibri" pitchFamily="34" charset="0"/>
              </a:rPr>
              <a:t>可持续技术系列</a:t>
            </a:r>
            <a:endParaRPr lang="en-US" altLang="zh-CN" sz="1600" dirty="0" smtClean="0">
              <a:solidFill>
                <a:srgbClr val="C00000"/>
              </a:solidFill>
              <a:latin typeface="Calibri" pitchFamily="34" charset="0"/>
            </a:endParaRPr>
          </a:p>
          <a:p>
            <a:r>
              <a:rPr lang="zh-CN" altLang="en-US" sz="1600" dirty="0" smtClean="0">
                <a:solidFill>
                  <a:srgbClr val="C00000"/>
                </a:solidFill>
                <a:latin typeface="Calibri" pitchFamily="34" charset="0"/>
              </a:rPr>
              <a:t>生物纳米系列</a:t>
            </a:r>
            <a:endParaRPr lang="en-US" altLang="zh-CN" sz="1600" dirty="0">
              <a:solidFill>
                <a:srgbClr val="C00000"/>
              </a:solidFill>
              <a:latin typeface="Calibri" pitchFamily="34" charset="0"/>
            </a:endParaRPr>
          </a:p>
        </p:txBody>
      </p:sp>
      <p:sp>
        <p:nvSpPr>
          <p:cNvPr id="14" name="Title 1"/>
          <p:cNvSpPr txBox="1">
            <a:spLocks/>
          </p:cNvSpPr>
          <p:nvPr/>
        </p:nvSpPr>
        <p:spPr bwMode="auto">
          <a:xfrm flipH="1">
            <a:off x="4756684" y="3569232"/>
            <a:ext cx="2952328" cy="576064"/>
          </a:xfrm>
          <a:prstGeom prst="homePlate">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p>
            <a:r>
              <a:rPr lang="zh-CN" altLang="en-US" sz="1600" b="1" dirty="0" smtClean="0">
                <a:solidFill>
                  <a:srgbClr val="C00000"/>
                </a:solidFill>
                <a:latin typeface="Calibri" pitchFamily="34" charset="0"/>
              </a:rPr>
              <a:t>图书馆下载电子书</a:t>
            </a:r>
            <a:r>
              <a:rPr lang="en-US" altLang="zh-CN" sz="1600" b="1" dirty="0" smtClean="0">
                <a:solidFill>
                  <a:srgbClr val="C00000"/>
                </a:solidFill>
                <a:latin typeface="Calibri" pitchFamily="34" charset="0"/>
              </a:rPr>
              <a:t>MARC</a:t>
            </a:r>
            <a:r>
              <a:rPr lang="zh-CN" altLang="en-US" sz="1600" b="1" dirty="0" smtClean="0">
                <a:solidFill>
                  <a:srgbClr val="C00000"/>
                </a:solidFill>
                <a:latin typeface="Calibri" pitchFamily="34" charset="0"/>
              </a:rPr>
              <a:t>记录</a:t>
            </a:r>
            <a:endParaRPr lang="en-US" altLang="zh-CN" sz="1600" b="1" dirty="0">
              <a:solidFill>
                <a:srgbClr val="C00000"/>
              </a:solidFill>
              <a:latin typeface="Calibri" pitchFamily="34" charset="0"/>
            </a:endParaRPr>
          </a:p>
        </p:txBody>
      </p:sp>
      <p:sp>
        <p:nvSpPr>
          <p:cNvPr id="15" name="Rectangle 7"/>
          <p:cNvSpPr>
            <a:spLocks noChangeArrowheads="1"/>
          </p:cNvSpPr>
          <p:nvPr/>
        </p:nvSpPr>
        <p:spPr bwMode="auto">
          <a:xfrm>
            <a:off x="3923928" y="3645024"/>
            <a:ext cx="720080" cy="43204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9" name="Title 1"/>
          <p:cNvSpPr txBox="1">
            <a:spLocks/>
          </p:cNvSpPr>
          <p:nvPr/>
        </p:nvSpPr>
        <p:spPr bwMode="auto">
          <a:xfrm>
            <a:off x="671513" y="951632"/>
            <a:ext cx="7908925" cy="965200"/>
          </a:xfrm>
          <a:prstGeom prst="rect">
            <a:avLst/>
          </a:prstGeom>
          <a:noFill/>
          <a:ln w="9525">
            <a:noFill/>
            <a:miter lim="800000"/>
            <a:headEnd/>
            <a:tailEnd/>
          </a:ln>
        </p:spPr>
        <p:txBody>
          <a:bodyPr anchor="ctr"/>
          <a:lstStyle/>
          <a:p>
            <a:r>
              <a:rPr lang="zh-CN" altLang="en-US" sz="3600" b="1" dirty="0">
                <a:latin typeface="微软雅黑" pitchFamily="34" charset="-122"/>
                <a:ea typeface="微软雅黑" pitchFamily="34" charset="-122"/>
              </a:rPr>
              <a:t>投稿入口</a:t>
            </a:r>
            <a:endParaRPr lang="en-US" altLang="zh-CN" sz="3600" b="1" dirty="0">
              <a:latin typeface="微软雅黑" pitchFamily="34" charset="-122"/>
              <a:ea typeface="微软雅黑" pitchFamily="34" charset="-122"/>
            </a:endParaRPr>
          </a:p>
        </p:txBody>
      </p:sp>
      <p:pic>
        <p:nvPicPr>
          <p:cNvPr id="10" name="图片 9"/>
          <p:cNvPicPr>
            <a:picLocks noChangeAspect="1"/>
          </p:cNvPicPr>
          <p:nvPr/>
        </p:nvPicPr>
        <p:blipFill rotWithShape="1">
          <a:blip r:embed="rId4"/>
          <a:srcRect l="44084" r="3735"/>
          <a:stretch/>
        </p:blipFill>
        <p:spPr>
          <a:xfrm>
            <a:off x="6155159" y="4991520"/>
            <a:ext cx="2988841" cy="18546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719138" y="1360512"/>
            <a:ext cx="7453262" cy="954087"/>
          </a:xfrm>
          <a:prstGeom prst="rect">
            <a:avLst/>
          </a:prstGeom>
          <a:noFill/>
          <a:ln w="3175" algn="ctr">
            <a:noFill/>
            <a:prstDash val="dash"/>
            <a:miter lim="800000"/>
            <a:headEnd/>
            <a:tailEnd/>
          </a:ln>
          <a:effectLst/>
          <a:extLst/>
        </p:spPr>
        <p:txBody>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auto">
              <a:lnSpc>
                <a:spcPct val="150000"/>
              </a:lnSpc>
              <a:spcBef>
                <a:spcPts val="0"/>
              </a:spcBef>
              <a:spcAft>
                <a:spcPts val="0"/>
              </a:spcAft>
              <a:buClr>
                <a:srgbClr val="5B8CC1"/>
              </a:buClr>
              <a:buFont typeface="Wingdings" pitchFamily="2" charset="2"/>
              <a:buNone/>
              <a:defRPr/>
            </a:pPr>
            <a:r>
              <a:rPr lang="zh-CN" altLang="en-US" sz="2400" b="1" kern="0" dirty="0" smtClean="0">
                <a:solidFill>
                  <a:srgbClr val="00B0F0"/>
                </a:solidFill>
                <a:latin typeface="+mj-lt"/>
                <a:ea typeface="微软雅黑" pitchFamily="34" charset="-122"/>
              </a:rPr>
              <a:t>查看 </a:t>
            </a:r>
            <a:r>
              <a:rPr lang="en-US" altLang="zh-CN" sz="2400" b="1" kern="0" dirty="0" smtClean="0">
                <a:solidFill>
                  <a:srgbClr val="00B0F0"/>
                </a:solidFill>
                <a:latin typeface="+mj-lt"/>
                <a:ea typeface="微软雅黑" pitchFamily="34" charset="-122"/>
              </a:rPr>
              <a:t>ASME</a:t>
            </a:r>
            <a:r>
              <a:rPr lang="zh-CN" altLang="en-US" sz="2400" b="1" kern="0" dirty="0" smtClean="0">
                <a:solidFill>
                  <a:srgbClr val="00B0F0"/>
                </a:solidFill>
                <a:latin typeface="+mj-lt"/>
                <a:ea typeface="微软雅黑" pitchFamily="34" charset="-122"/>
              </a:rPr>
              <a:t>期刊、会议录、电子书，请访问：</a:t>
            </a:r>
            <a:r>
              <a:rPr lang="en-US" altLang="zh-CN" sz="2400" u="sng" kern="0" dirty="0" smtClean="0">
                <a:latin typeface="+mj-lt"/>
                <a:ea typeface="微软雅黑" pitchFamily="34" charset="-122"/>
              </a:rPr>
              <a:t>http://asmedigitalcollection.asme.org</a:t>
            </a:r>
            <a:endParaRPr lang="en-US" altLang="zh-CN" sz="2400" u="sng" kern="0" dirty="0">
              <a:latin typeface="+mj-lt"/>
              <a:ea typeface="微软雅黑" pitchFamily="34" charset="-122"/>
            </a:endParaRPr>
          </a:p>
        </p:txBody>
      </p:sp>
      <p:sp>
        <p:nvSpPr>
          <p:cNvPr id="6" name="Rectangle 3"/>
          <p:cNvSpPr>
            <a:spLocks noChangeArrowheads="1"/>
          </p:cNvSpPr>
          <p:nvPr/>
        </p:nvSpPr>
        <p:spPr bwMode="auto">
          <a:xfrm>
            <a:off x="760412" y="4502820"/>
            <a:ext cx="8060059" cy="1014412"/>
          </a:xfrm>
          <a:prstGeom prst="rect">
            <a:avLst/>
          </a:prstGeom>
          <a:noFill/>
          <a:ln w="3175" algn="ctr">
            <a:noFill/>
            <a:prstDash val="dash"/>
            <a:miter lim="800000"/>
            <a:headEnd/>
            <a:tailEnd/>
          </a:ln>
          <a:effectLst/>
          <a:extLst/>
        </p:spPr>
        <p:txBody>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auto">
              <a:lnSpc>
                <a:spcPct val="150000"/>
              </a:lnSpc>
              <a:spcBef>
                <a:spcPts val="0"/>
              </a:spcBef>
              <a:spcAft>
                <a:spcPts val="0"/>
              </a:spcAft>
              <a:buClr>
                <a:srgbClr val="5B8CC1"/>
              </a:buClr>
              <a:buFont typeface="Wingdings" pitchFamily="2" charset="2"/>
              <a:buNone/>
              <a:defRPr/>
            </a:pPr>
            <a:r>
              <a:rPr lang="en-US" altLang="zh-CN" sz="2400" b="1" kern="0" dirty="0" smtClean="0">
                <a:solidFill>
                  <a:srgbClr val="00B0F0"/>
                </a:solidFill>
                <a:latin typeface="+mj-lt"/>
                <a:ea typeface="微软雅黑" pitchFamily="34" charset="-122"/>
              </a:rPr>
              <a:t>ASME</a:t>
            </a:r>
            <a:r>
              <a:rPr lang="zh-CN" altLang="en-US" sz="2400" b="1" kern="0" dirty="0" smtClean="0">
                <a:solidFill>
                  <a:srgbClr val="00B0F0"/>
                </a:solidFill>
                <a:latin typeface="+mj-lt"/>
                <a:ea typeface="微软雅黑" pitchFamily="34" charset="-122"/>
              </a:rPr>
              <a:t>出版物数据库在中国由 </a:t>
            </a:r>
            <a:r>
              <a:rPr lang="en-US" altLang="zh-CN" sz="2400" b="1" kern="0" dirty="0" smtClean="0">
                <a:solidFill>
                  <a:srgbClr val="00B0F0"/>
                </a:solidFill>
                <a:latin typeface="+mj-lt"/>
                <a:ea typeface="微软雅黑" pitchFamily="34" charset="-122"/>
              </a:rPr>
              <a:t>iGroup </a:t>
            </a:r>
            <a:r>
              <a:rPr lang="zh-CN" altLang="en-US" sz="2400" b="1" kern="0" dirty="0" smtClean="0">
                <a:solidFill>
                  <a:srgbClr val="00B0F0"/>
                </a:solidFill>
                <a:latin typeface="+mj-lt"/>
                <a:ea typeface="微软雅黑" pitchFamily="34" charset="-122"/>
              </a:rPr>
              <a:t>公司独家代理</a:t>
            </a:r>
            <a:endParaRPr lang="en-US" altLang="zh-CN" sz="2400" b="1" kern="0" dirty="0" smtClean="0">
              <a:solidFill>
                <a:srgbClr val="00B0F0"/>
              </a:solidFill>
              <a:latin typeface="+mj-lt"/>
              <a:ea typeface="微软雅黑" pitchFamily="34" charset="-122"/>
            </a:endParaRPr>
          </a:p>
          <a:p>
            <a:pPr fontAlgn="auto">
              <a:lnSpc>
                <a:spcPct val="150000"/>
              </a:lnSpc>
              <a:spcBef>
                <a:spcPts val="0"/>
              </a:spcBef>
              <a:spcAft>
                <a:spcPts val="0"/>
              </a:spcAft>
              <a:buClr>
                <a:srgbClr val="5B8CC1"/>
              </a:buClr>
              <a:buFont typeface="Wingdings" pitchFamily="2" charset="2"/>
              <a:buNone/>
              <a:defRPr/>
            </a:pPr>
            <a:r>
              <a:rPr lang="en-US" altLang="zh-CN" sz="2400" u="sng" kern="0" dirty="0" smtClean="0">
                <a:latin typeface="+mj-lt"/>
                <a:ea typeface="微软雅黑" pitchFamily="34" charset="-122"/>
              </a:rPr>
              <a:t>http://www.igroup.com.cn</a:t>
            </a:r>
          </a:p>
        </p:txBody>
      </p:sp>
      <p:sp>
        <p:nvSpPr>
          <p:cNvPr id="10" name="Rectangle 3"/>
          <p:cNvSpPr>
            <a:spLocks noChangeArrowheads="1"/>
          </p:cNvSpPr>
          <p:nvPr/>
        </p:nvSpPr>
        <p:spPr bwMode="auto">
          <a:xfrm>
            <a:off x="740073" y="2918644"/>
            <a:ext cx="6064175" cy="954087"/>
          </a:xfrm>
          <a:prstGeom prst="rect">
            <a:avLst/>
          </a:prstGeom>
          <a:noFill/>
          <a:ln w="3175" algn="ctr">
            <a:noFill/>
            <a:prstDash val="dash"/>
            <a:miter lim="800000"/>
            <a:headEnd/>
            <a:tailEnd/>
          </a:ln>
          <a:effectLst/>
          <a:extLst/>
        </p:spPr>
        <p:txBody>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auto">
              <a:lnSpc>
                <a:spcPct val="150000"/>
              </a:lnSpc>
              <a:spcBef>
                <a:spcPts val="0"/>
              </a:spcBef>
              <a:spcAft>
                <a:spcPts val="0"/>
              </a:spcAft>
              <a:buClr>
                <a:srgbClr val="5B8CC1"/>
              </a:buClr>
              <a:buFont typeface="Wingdings" pitchFamily="2" charset="2"/>
              <a:buNone/>
              <a:defRPr/>
            </a:pPr>
            <a:r>
              <a:rPr lang="zh-CN" altLang="en-US" sz="2400" b="1" kern="0" dirty="0" smtClean="0">
                <a:solidFill>
                  <a:srgbClr val="00B0F0"/>
                </a:solidFill>
                <a:latin typeface="+mj-lt"/>
                <a:ea typeface="微软雅黑" pitchFamily="34" charset="-122"/>
              </a:rPr>
              <a:t>查看 </a:t>
            </a:r>
            <a:r>
              <a:rPr lang="en-US" altLang="zh-CN" sz="2400" b="1" kern="0" dirty="0" smtClean="0">
                <a:solidFill>
                  <a:srgbClr val="00B0F0"/>
                </a:solidFill>
                <a:latin typeface="+mj-lt"/>
                <a:ea typeface="微软雅黑" pitchFamily="34" charset="-122"/>
              </a:rPr>
              <a:t>ASME</a:t>
            </a:r>
            <a:r>
              <a:rPr lang="zh-CN" altLang="en-US" sz="2400" b="1" kern="0" dirty="0" smtClean="0">
                <a:solidFill>
                  <a:srgbClr val="00B0F0"/>
                </a:solidFill>
                <a:latin typeface="+mj-lt"/>
                <a:ea typeface="微软雅黑" pitchFamily="34" charset="-122"/>
              </a:rPr>
              <a:t>规范和标准，请访问：</a:t>
            </a:r>
            <a:r>
              <a:rPr lang="en-US" altLang="zh-CN" sz="2400" u="sng" kern="0" dirty="0" smtClean="0">
                <a:latin typeface="+mj-lt"/>
                <a:ea typeface="微软雅黑" pitchFamily="34" charset="-122"/>
              </a:rPr>
              <a:t>http://asmestandardscollection.org</a:t>
            </a:r>
            <a:endParaRPr lang="en-US" altLang="zh-CN" sz="2400" u="sng" kern="0" dirty="0">
              <a:latin typeface="+mj-lt"/>
              <a:ea typeface="微软雅黑" pitchFamily="34" charset="-122"/>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4" name="Rectangle 4"/>
          <p:cNvSpPr>
            <a:spLocks noChangeArrowheads="1"/>
          </p:cNvSpPr>
          <p:nvPr/>
        </p:nvSpPr>
        <p:spPr bwMode="auto">
          <a:xfrm>
            <a:off x="827584" y="2420888"/>
            <a:ext cx="7772400" cy="1368152"/>
          </a:xfrm>
          <a:prstGeom prst="rect">
            <a:avLst/>
          </a:prstGeom>
          <a:noFill/>
          <a:ln w="9525">
            <a:noFill/>
            <a:miter lim="800000"/>
            <a:headEnd/>
            <a:tailEnd/>
          </a:ln>
          <a:effectLst/>
        </p:spPr>
        <p:txBody>
          <a:bodyPr/>
          <a:lstStyle/>
          <a:p>
            <a:pPr algn="l">
              <a:spcBef>
                <a:spcPct val="20000"/>
              </a:spcBef>
            </a:pPr>
            <a:r>
              <a:rPr lang="en-US" altLang="zh-CN" sz="2100" b="1" dirty="0">
                <a:solidFill>
                  <a:schemeClr val="tx1">
                    <a:lumMod val="75000"/>
                    <a:lumOff val="25000"/>
                  </a:schemeClr>
                </a:solidFill>
                <a:latin typeface="微软雅黑" pitchFamily="34" charset="-122"/>
                <a:ea typeface="微软雅黑" pitchFamily="34" charset="-122"/>
              </a:rPr>
              <a:t>——</a:t>
            </a:r>
            <a:r>
              <a:rPr lang="zh-CN" altLang="en-US" sz="2100" b="1" dirty="0">
                <a:solidFill>
                  <a:schemeClr val="tx1">
                    <a:lumMod val="75000"/>
                    <a:lumOff val="25000"/>
                  </a:schemeClr>
                </a:solidFill>
                <a:latin typeface="微软雅黑" pitchFamily="34" charset="-122"/>
                <a:ea typeface="微软雅黑" pitchFamily="34" charset="-122"/>
              </a:rPr>
              <a:t>请合理使用资源，注意知识产权的保护。</a:t>
            </a:r>
          </a:p>
          <a:p>
            <a:pPr>
              <a:lnSpc>
                <a:spcPts val="1800"/>
              </a:lnSpc>
              <a:spcBef>
                <a:spcPct val="20000"/>
              </a:spcBef>
            </a:pPr>
            <a:endParaRPr lang="zh-CN" altLang="en-US" sz="2100" b="1" dirty="0">
              <a:solidFill>
                <a:schemeClr val="tx1">
                  <a:lumMod val="75000"/>
                  <a:lumOff val="25000"/>
                </a:schemeClr>
              </a:solidFill>
              <a:latin typeface="微软雅黑" pitchFamily="34" charset="-122"/>
              <a:ea typeface="微软雅黑" pitchFamily="34" charset="-122"/>
            </a:endParaRPr>
          </a:p>
          <a:p>
            <a:pPr algn="l">
              <a:spcBef>
                <a:spcPct val="20000"/>
              </a:spcBef>
            </a:pPr>
            <a:r>
              <a:rPr lang="en-US" altLang="zh-CN" sz="2100" b="1" dirty="0" smtClean="0">
                <a:solidFill>
                  <a:schemeClr val="tx1">
                    <a:lumMod val="75000"/>
                    <a:lumOff val="25000"/>
                  </a:schemeClr>
                </a:solidFill>
                <a:latin typeface="微软雅黑" pitchFamily="34" charset="-122"/>
                <a:ea typeface="微软雅黑" pitchFamily="34" charset="-122"/>
              </a:rPr>
              <a:t>——</a:t>
            </a:r>
            <a:r>
              <a:rPr lang="zh-CN" altLang="en-US" sz="2100" b="1" dirty="0">
                <a:solidFill>
                  <a:schemeClr val="tx1">
                    <a:lumMod val="75000"/>
                    <a:lumOff val="25000"/>
                  </a:schemeClr>
                </a:solidFill>
                <a:latin typeface="微软雅黑" pitchFamily="34" charset="-122"/>
                <a:ea typeface="微软雅黑" pitchFamily="34" charset="-122"/>
              </a:rPr>
              <a:t>请不要使用下载软件进行下载，请不要进行</a:t>
            </a:r>
            <a:r>
              <a:rPr lang="zh-CN" altLang="en-US" sz="2100" b="1" dirty="0" smtClean="0">
                <a:solidFill>
                  <a:schemeClr val="tx1">
                    <a:lumMod val="75000"/>
                    <a:lumOff val="25000"/>
                  </a:schemeClr>
                </a:solidFill>
                <a:latin typeface="微软雅黑" pitchFamily="34" charset="-122"/>
                <a:ea typeface="微软雅黑" pitchFamily="34" charset="-122"/>
              </a:rPr>
              <a:t>系统性批量下载</a:t>
            </a:r>
            <a:r>
              <a:rPr lang="zh-CN" altLang="en-US" sz="2100" b="1" dirty="0">
                <a:solidFill>
                  <a:schemeClr val="tx1">
                    <a:lumMod val="75000"/>
                    <a:lumOff val="25000"/>
                  </a:schemeClr>
                </a:solidFill>
                <a:latin typeface="微软雅黑" pitchFamily="34" charset="-122"/>
                <a:ea typeface="微软雅黑" pitchFamily="34" charset="-122"/>
              </a:rPr>
              <a:t>。</a:t>
            </a:r>
          </a:p>
        </p:txBody>
      </p:sp>
      <p:sp>
        <p:nvSpPr>
          <p:cNvPr id="5" name="标题 1"/>
          <p:cNvSpPr txBox="1">
            <a:spLocks/>
          </p:cNvSpPr>
          <p:nvPr/>
        </p:nvSpPr>
        <p:spPr>
          <a:xfrm>
            <a:off x="518864" y="1412776"/>
            <a:ext cx="8229600" cy="796908"/>
          </a:xfrm>
          <a:prstGeom prst="rect">
            <a:avLst/>
          </a:prstGeom>
          <a:noFill/>
          <a:ln w="9525">
            <a:noFill/>
            <a:miter lim="800000"/>
            <a:headEnd/>
            <a:tailEnd/>
          </a:ln>
        </p:spPr>
        <p:txBody>
          <a:bodyPr/>
          <a:lstStyle/>
          <a:p>
            <a:pPr marL="342900" marR="0" lvl="0" indent="-342900" algn="ctr" fontAlgn="base">
              <a:lnSpc>
                <a:spcPct val="100000"/>
              </a:lnSpc>
              <a:spcBef>
                <a:spcPts val="600"/>
              </a:spcBef>
              <a:spcAft>
                <a:spcPct val="0"/>
              </a:spcAft>
              <a:buClrTx/>
              <a:buSzTx/>
              <a:tabLst/>
              <a:defRPr/>
            </a:pPr>
            <a:r>
              <a:rPr lang="zh-CN" altLang="en-US" sz="3600" b="1" dirty="0" smtClean="0">
                <a:solidFill>
                  <a:schemeClr val="tx1">
                    <a:lumMod val="65000"/>
                    <a:lumOff val="35000"/>
                  </a:schemeClr>
                </a:solidFill>
                <a:latin typeface="微软雅黑" pitchFamily="34" charset="-122"/>
                <a:ea typeface="微软雅黑" pitchFamily="34" charset="-122"/>
                <a:cs typeface="Times New Roman" pitchFamily="18" charset="0"/>
              </a:rPr>
              <a:t>合理使用</a:t>
            </a:r>
            <a:endParaRPr lang="zh-CN" altLang="en-US" sz="36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pic>
        <p:nvPicPr>
          <p:cNvPr id="9218" name="Picture 2" descr="https://timgsa.baidu.com/timg?image&amp;quality=80&amp;size=b9999_10000&amp;sec=1498025394829&amp;di=6cefa2dfeff8aa7d9d79a3515735385f&amp;imgtype=0&amp;src=http%3A%2F%2Fpic.58pic.com%2F58pic%2F15%2F47%2F30%2F55e58PIC2mq_1024.png"/>
          <p:cNvPicPr>
            <a:picLocks noChangeAspect="1" noChangeArrowheads="1"/>
          </p:cNvPicPr>
          <p:nvPr/>
        </p:nvPicPr>
        <p:blipFill>
          <a:blip r:embed="rId3" cstate="print"/>
          <a:srcRect/>
          <a:stretch>
            <a:fillRect/>
          </a:stretch>
        </p:blipFill>
        <p:spPr bwMode="auto">
          <a:xfrm>
            <a:off x="2555776" y="4197415"/>
            <a:ext cx="4248472" cy="1895881"/>
          </a:xfrm>
          <a:prstGeom prst="rect">
            <a:avLst/>
          </a:prstGeom>
          <a:noFill/>
        </p:spPr>
      </p:pic>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276872"/>
            <a:ext cx="9144000" cy="3672408"/>
          </a:xfrm>
          <a:prstGeom prst="rect">
            <a:avLst/>
          </a:prstGeom>
          <a:solidFill>
            <a:schemeClr val="bg1">
              <a:lumMod val="85000"/>
            </a:schemeClr>
          </a:solidFill>
          <a:ln>
            <a:noFill/>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zh-CN" altLang="zh-CN">
              <a:solidFill>
                <a:srgbClr val="FFCC00"/>
              </a:solidFill>
              <a:latin typeface="微软雅黑" pitchFamily="34" charset="-122"/>
              <a:ea typeface="微软雅黑" pitchFamily="34" charset="-122"/>
            </a:endParaRPr>
          </a:p>
        </p:txBody>
      </p:sp>
      <p:sp>
        <p:nvSpPr>
          <p:cNvPr id="8" name="Text Box 4"/>
          <p:cNvSpPr txBox="1">
            <a:spLocks noChangeArrowheads="1"/>
          </p:cNvSpPr>
          <p:nvPr/>
        </p:nvSpPr>
        <p:spPr bwMode="auto">
          <a:xfrm>
            <a:off x="642938" y="1330457"/>
            <a:ext cx="4990405" cy="923330"/>
          </a:xfrm>
          <a:prstGeom prst="rect">
            <a:avLst/>
          </a:prstGeom>
          <a:noFill/>
          <a:ln w="9525">
            <a:noFill/>
            <a:miter lim="800000"/>
            <a:headEnd/>
            <a:tailEnd/>
          </a:ln>
        </p:spPr>
        <p:txBody>
          <a:bodyPr wrap="none">
            <a:spAutoFit/>
          </a:bodyPr>
          <a:lstStyle/>
          <a:p>
            <a:pPr>
              <a:lnSpc>
                <a:spcPct val="150000"/>
              </a:lnSpc>
            </a:pPr>
            <a:r>
              <a:rPr lang="en-US" altLang="zh-CN" b="1" dirty="0" smtClean="0">
                <a:solidFill>
                  <a:schemeClr val="tx2"/>
                </a:solidFill>
                <a:latin typeface="微软雅黑" pitchFamily="34" charset="-122"/>
                <a:ea typeface="微软雅黑" pitchFamily="34" charset="-122"/>
              </a:rPr>
              <a:t>ASME </a:t>
            </a:r>
            <a:r>
              <a:rPr lang="zh-CN" altLang="en-US" b="1" dirty="0" smtClean="0">
                <a:solidFill>
                  <a:schemeClr val="tx2"/>
                </a:solidFill>
                <a:latin typeface="微软雅黑" pitchFamily="34" charset="-122"/>
                <a:ea typeface="微软雅黑" pitchFamily="34" charset="-122"/>
              </a:rPr>
              <a:t>系列数据库 </a:t>
            </a:r>
            <a:r>
              <a:rPr lang="zh-CN" altLang="en-US" b="1" dirty="0" smtClean="0">
                <a:solidFill>
                  <a:srgbClr val="000000"/>
                </a:solidFill>
                <a:latin typeface="微软雅黑" pitchFamily="34" charset="-122"/>
                <a:ea typeface="微软雅黑" pitchFamily="34" charset="-122"/>
              </a:rPr>
              <a:t>在</a:t>
            </a:r>
            <a:r>
              <a:rPr lang="zh-CN" altLang="en-US" b="1" dirty="0">
                <a:solidFill>
                  <a:srgbClr val="000000"/>
                </a:solidFill>
                <a:latin typeface="微软雅黑" pitchFamily="34" charset="-122"/>
                <a:ea typeface="微软雅黑" pitchFamily="34" charset="-122"/>
              </a:rPr>
              <a:t>国内由</a:t>
            </a:r>
            <a:r>
              <a:rPr lang="en-US" altLang="zh-CN" b="1" dirty="0">
                <a:solidFill>
                  <a:srgbClr val="000000"/>
                </a:solidFill>
                <a:latin typeface="微软雅黑" pitchFamily="34" charset="-122"/>
                <a:ea typeface="微软雅黑" pitchFamily="34" charset="-122"/>
              </a:rPr>
              <a:t>iGroup</a:t>
            </a:r>
            <a:r>
              <a:rPr lang="zh-CN" altLang="en-US" b="1" dirty="0">
                <a:solidFill>
                  <a:srgbClr val="000000"/>
                </a:solidFill>
                <a:latin typeface="微软雅黑" pitchFamily="34" charset="-122"/>
                <a:ea typeface="微软雅黑" pitchFamily="34" charset="-122"/>
              </a:rPr>
              <a:t>公司代理，</a:t>
            </a:r>
          </a:p>
          <a:p>
            <a:pPr>
              <a:lnSpc>
                <a:spcPct val="150000"/>
              </a:lnSpc>
            </a:pPr>
            <a:r>
              <a:rPr lang="zh-CN" altLang="en-US" b="1" dirty="0">
                <a:solidFill>
                  <a:srgbClr val="000000"/>
                </a:solidFill>
                <a:latin typeface="微软雅黑" pitchFamily="34" charset="-122"/>
                <a:ea typeface="微软雅黑" pitchFamily="34" charset="-122"/>
              </a:rPr>
              <a:t>请就近联系以下</a:t>
            </a:r>
            <a:r>
              <a:rPr lang="en-US" altLang="zh-CN" b="1" dirty="0">
                <a:solidFill>
                  <a:srgbClr val="000000"/>
                </a:solidFill>
                <a:latin typeface="微软雅黑" pitchFamily="34" charset="-122"/>
                <a:ea typeface="微软雅黑" pitchFamily="34" charset="-122"/>
              </a:rPr>
              <a:t>iGroup</a:t>
            </a:r>
            <a:r>
              <a:rPr lang="zh-CN" altLang="en-US" b="1" dirty="0">
                <a:solidFill>
                  <a:srgbClr val="000000"/>
                </a:solidFill>
                <a:latin typeface="微软雅黑" pitchFamily="34" charset="-122"/>
                <a:ea typeface="微软雅黑" pitchFamily="34" charset="-122"/>
              </a:rPr>
              <a:t>各代表处。</a:t>
            </a:r>
          </a:p>
        </p:txBody>
      </p:sp>
      <p:sp>
        <p:nvSpPr>
          <p:cNvPr id="9" name="Text Box 6"/>
          <p:cNvSpPr txBox="1">
            <a:spLocks noChangeArrowheads="1"/>
          </p:cNvSpPr>
          <p:nvPr/>
        </p:nvSpPr>
        <p:spPr bwMode="auto">
          <a:xfrm>
            <a:off x="709613" y="2500313"/>
            <a:ext cx="3733800" cy="646112"/>
          </a:xfrm>
          <a:prstGeom prst="rect">
            <a:avLst/>
          </a:prstGeom>
          <a:noFill/>
          <a:ln w="9525">
            <a:noFill/>
            <a:miter lim="800000"/>
            <a:headEnd/>
            <a:tailEnd/>
          </a:ln>
        </p:spPr>
        <p:txBody>
          <a:bodyPr>
            <a:spAutoFit/>
          </a:bodyPr>
          <a:lstStyle/>
          <a:p>
            <a:r>
              <a:rPr lang="en-US" altLang="zh-CN" b="1" dirty="0">
                <a:solidFill>
                  <a:srgbClr val="000000"/>
                </a:solidFill>
                <a:latin typeface="微软雅黑" pitchFamily="34" charset="-122"/>
                <a:ea typeface="微软雅黑" pitchFamily="34" charset="-122"/>
              </a:rPr>
              <a:t>iGroup </a:t>
            </a:r>
            <a:r>
              <a:rPr lang="en-US" altLang="zh-CN" b="1" dirty="0">
                <a:solidFill>
                  <a:srgbClr val="000000"/>
                </a:solidFill>
                <a:latin typeface="宋体" pitchFamily="2" charset="-122"/>
              </a:rPr>
              <a:t>· </a:t>
            </a:r>
            <a:r>
              <a:rPr lang="zh-CN" altLang="en-US" b="1" dirty="0">
                <a:solidFill>
                  <a:srgbClr val="000000"/>
                </a:solidFill>
                <a:latin typeface="微软雅黑" pitchFamily="34" charset="-122"/>
                <a:ea typeface="微软雅黑" pitchFamily="34" charset="-122"/>
              </a:rPr>
              <a:t>中国</a:t>
            </a:r>
          </a:p>
          <a:p>
            <a:r>
              <a:rPr lang="en-US" altLang="zh-CN" dirty="0">
                <a:solidFill>
                  <a:srgbClr val="000000"/>
                </a:solidFill>
                <a:latin typeface="微软雅黑" pitchFamily="34" charset="-122"/>
                <a:ea typeface="微软雅黑" pitchFamily="34" charset="-122"/>
              </a:rPr>
              <a:t>Email</a:t>
            </a:r>
            <a:r>
              <a:rPr lang="zh-CN" altLang="en-US" dirty="0">
                <a:solidFill>
                  <a:srgbClr val="000000"/>
                </a:solidFill>
                <a:latin typeface="微软雅黑" pitchFamily="34" charset="-122"/>
                <a:ea typeface="微软雅黑" pitchFamily="34" charset="-122"/>
              </a:rPr>
              <a:t>：</a:t>
            </a:r>
            <a:r>
              <a:rPr lang="en-US" altLang="zh-CN" dirty="0">
                <a:solidFill>
                  <a:srgbClr val="000000"/>
                </a:solidFill>
                <a:latin typeface="微软雅黑" pitchFamily="34" charset="-122"/>
                <a:ea typeface="微软雅黑" pitchFamily="34" charset="-122"/>
                <a:hlinkClick r:id="rId2"/>
              </a:rPr>
              <a:t>info@igroup.com.cn</a:t>
            </a:r>
            <a:endParaRPr lang="en-US" altLang="zh-CN" dirty="0">
              <a:solidFill>
                <a:srgbClr val="000000"/>
              </a:solidFill>
              <a:latin typeface="微软雅黑" pitchFamily="34" charset="-122"/>
              <a:ea typeface="微软雅黑" pitchFamily="34" charset="-122"/>
            </a:endParaRPr>
          </a:p>
        </p:txBody>
      </p:sp>
      <p:sp>
        <p:nvSpPr>
          <p:cNvPr id="10" name="Text Box 7"/>
          <p:cNvSpPr txBox="1">
            <a:spLocks noChangeArrowheads="1"/>
          </p:cNvSpPr>
          <p:nvPr/>
        </p:nvSpPr>
        <p:spPr bwMode="auto">
          <a:xfrm>
            <a:off x="709613" y="3286125"/>
            <a:ext cx="3648075" cy="1077913"/>
          </a:xfrm>
          <a:prstGeom prst="rect">
            <a:avLst/>
          </a:prstGeom>
          <a:noFill/>
          <a:ln w="9525">
            <a:noFill/>
            <a:miter lim="800000"/>
            <a:headEnd/>
            <a:tailEnd/>
          </a:ln>
        </p:spPr>
        <p:txBody>
          <a:bodyPr>
            <a:spAutoFit/>
          </a:bodyPr>
          <a:lstStyle/>
          <a:p>
            <a:r>
              <a:rPr lang="zh-CN" altLang="en-US" sz="1600" dirty="0">
                <a:solidFill>
                  <a:srgbClr val="000000"/>
                </a:solidFill>
                <a:latin typeface="微软雅黑" pitchFamily="34" charset="-122"/>
                <a:ea typeface="微软雅黑" pitchFamily="34" charset="-122"/>
              </a:rPr>
              <a:t>上海：上海市斜土路</a:t>
            </a:r>
            <a:r>
              <a:rPr lang="en-US" altLang="zh-CN" sz="1600" dirty="0">
                <a:solidFill>
                  <a:srgbClr val="000000"/>
                </a:solidFill>
                <a:latin typeface="微软雅黑" pitchFamily="34" charset="-122"/>
                <a:ea typeface="微软雅黑" pitchFamily="34" charset="-122"/>
              </a:rPr>
              <a:t>2899</a:t>
            </a:r>
            <a:r>
              <a:rPr lang="zh-CN" altLang="en-US" sz="1600" dirty="0">
                <a:solidFill>
                  <a:srgbClr val="000000"/>
                </a:solidFill>
                <a:latin typeface="微软雅黑" pitchFamily="34" charset="-122"/>
                <a:ea typeface="微软雅黑" pitchFamily="34" charset="-122"/>
              </a:rPr>
              <a:t>号甲</a:t>
            </a:r>
            <a:r>
              <a:rPr lang="en-US" altLang="zh-CN" sz="1600" dirty="0">
                <a:solidFill>
                  <a:srgbClr val="000000"/>
                </a:solidFill>
                <a:latin typeface="微软雅黑" pitchFamily="34" charset="-122"/>
                <a:ea typeface="微软雅黑" pitchFamily="34" charset="-122"/>
              </a:rPr>
              <a:t>B</a:t>
            </a:r>
            <a:r>
              <a:rPr lang="zh-CN" altLang="en-US" sz="1600" dirty="0">
                <a:solidFill>
                  <a:srgbClr val="000000"/>
                </a:solidFill>
                <a:latin typeface="微软雅黑" pitchFamily="34" charset="-122"/>
                <a:ea typeface="微软雅黑" pitchFamily="34" charset="-122"/>
              </a:rPr>
              <a:t>栋</a:t>
            </a:r>
            <a:r>
              <a:rPr lang="en-US" altLang="zh-CN" sz="1600" dirty="0">
                <a:solidFill>
                  <a:srgbClr val="000000"/>
                </a:solidFill>
                <a:latin typeface="微软雅黑" pitchFamily="34" charset="-122"/>
                <a:ea typeface="微软雅黑" pitchFamily="34" charset="-122"/>
              </a:rPr>
              <a:t>601</a:t>
            </a:r>
            <a:r>
              <a:rPr lang="zh-CN" altLang="en-US" sz="1600" dirty="0">
                <a:solidFill>
                  <a:srgbClr val="000000"/>
                </a:solidFill>
                <a:latin typeface="微软雅黑" pitchFamily="34" charset="-122"/>
                <a:ea typeface="微软雅黑" pitchFamily="34" charset="-122"/>
              </a:rPr>
              <a:t>（光启文化广场）</a:t>
            </a:r>
            <a:endParaRPr lang="en-US" altLang="zh-CN" sz="1600" dirty="0">
              <a:solidFill>
                <a:srgbClr val="000000"/>
              </a:solidFill>
              <a:latin typeface="微软雅黑" pitchFamily="34" charset="-122"/>
              <a:ea typeface="微软雅黑" pitchFamily="34" charset="-122"/>
            </a:endParaRPr>
          </a:p>
          <a:p>
            <a:r>
              <a:rPr lang="en-US" altLang="zh-CN" sz="1600" dirty="0">
                <a:solidFill>
                  <a:srgbClr val="000000"/>
                </a:solidFill>
                <a:latin typeface="微软雅黑" pitchFamily="34" charset="-122"/>
                <a:ea typeface="微软雅黑" pitchFamily="34" charset="-122"/>
              </a:rPr>
              <a:t>Tel: 021-64454595</a:t>
            </a:r>
          </a:p>
          <a:p>
            <a:r>
              <a:rPr lang="en-US" altLang="zh-CN" sz="1600" dirty="0">
                <a:solidFill>
                  <a:srgbClr val="000000"/>
                </a:solidFill>
                <a:latin typeface="微软雅黑" pitchFamily="34" charset="-122"/>
                <a:ea typeface="微软雅黑" pitchFamily="34" charset="-122"/>
              </a:rPr>
              <a:t>Fax: 8032</a:t>
            </a:r>
          </a:p>
        </p:txBody>
      </p:sp>
      <p:sp>
        <p:nvSpPr>
          <p:cNvPr id="11" name="Text Box 8"/>
          <p:cNvSpPr txBox="1">
            <a:spLocks noChangeArrowheads="1"/>
          </p:cNvSpPr>
          <p:nvPr/>
        </p:nvSpPr>
        <p:spPr bwMode="auto">
          <a:xfrm>
            <a:off x="4857750" y="4505325"/>
            <a:ext cx="3657600" cy="1077913"/>
          </a:xfrm>
          <a:prstGeom prst="rect">
            <a:avLst/>
          </a:prstGeom>
          <a:noFill/>
          <a:ln w="9525">
            <a:noFill/>
            <a:miter lim="800000"/>
            <a:headEnd/>
            <a:tailEnd/>
          </a:ln>
        </p:spPr>
        <p:txBody>
          <a:bodyPr>
            <a:spAutoFit/>
          </a:bodyPr>
          <a:lstStyle/>
          <a:p>
            <a:r>
              <a:rPr lang="zh-CN" altLang="en-US" sz="1600" dirty="0">
                <a:solidFill>
                  <a:srgbClr val="000000"/>
                </a:solidFill>
                <a:latin typeface="微软雅黑" pitchFamily="34" charset="-122"/>
                <a:ea typeface="微软雅黑" pitchFamily="34" charset="-122"/>
              </a:rPr>
              <a:t>西安</a:t>
            </a:r>
            <a:r>
              <a:rPr lang="zh-CN" altLang="en-US" sz="1600" dirty="0" smtClean="0">
                <a:solidFill>
                  <a:srgbClr val="000000"/>
                </a:solidFill>
                <a:latin typeface="微软雅黑" pitchFamily="34" charset="-122"/>
                <a:ea typeface="微软雅黑" pitchFamily="34" charset="-122"/>
              </a:rPr>
              <a:t>：陕西省西安市碑林区长安路长安大街</a:t>
            </a:r>
            <a:r>
              <a:rPr lang="en-US" altLang="zh-CN" sz="1600" dirty="0" smtClean="0">
                <a:solidFill>
                  <a:srgbClr val="000000"/>
                </a:solidFill>
                <a:latin typeface="微软雅黑" pitchFamily="34" charset="-122"/>
                <a:ea typeface="微软雅黑" pitchFamily="34" charset="-122"/>
              </a:rPr>
              <a:t>3</a:t>
            </a:r>
            <a:r>
              <a:rPr lang="zh-CN" altLang="en-US" sz="1600" dirty="0" smtClean="0">
                <a:solidFill>
                  <a:srgbClr val="000000"/>
                </a:solidFill>
                <a:latin typeface="微软雅黑" pitchFamily="34" charset="-122"/>
                <a:ea typeface="微软雅黑" pitchFamily="34" charset="-122"/>
              </a:rPr>
              <a:t>号</a:t>
            </a:r>
            <a:r>
              <a:rPr lang="en-US" altLang="zh-CN" sz="1600" dirty="0" smtClean="0">
                <a:solidFill>
                  <a:srgbClr val="000000"/>
                </a:solidFill>
                <a:latin typeface="微软雅黑" pitchFamily="34" charset="-122"/>
                <a:ea typeface="微软雅黑" pitchFamily="34" charset="-122"/>
              </a:rPr>
              <a:t>CASA--A</a:t>
            </a:r>
            <a:r>
              <a:rPr lang="zh-CN" altLang="en-US" sz="1600" dirty="0" smtClean="0">
                <a:solidFill>
                  <a:srgbClr val="000000"/>
                </a:solidFill>
                <a:latin typeface="微软雅黑" pitchFamily="34" charset="-122"/>
                <a:ea typeface="微软雅黑" pitchFamily="34" charset="-122"/>
              </a:rPr>
              <a:t>座</a:t>
            </a:r>
            <a:r>
              <a:rPr lang="en-US" altLang="zh-CN" sz="1600" dirty="0" smtClean="0">
                <a:solidFill>
                  <a:srgbClr val="000000"/>
                </a:solidFill>
                <a:latin typeface="微软雅黑" pitchFamily="34" charset="-122"/>
                <a:ea typeface="微软雅黑" pitchFamily="34" charset="-122"/>
              </a:rPr>
              <a:t>--2207(710061) </a:t>
            </a:r>
            <a:endParaRPr lang="en-US" altLang="zh-CN" sz="1600" dirty="0">
              <a:solidFill>
                <a:srgbClr val="000000"/>
              </a:solidFill>
              <a:latin typeface="微软雅黑" pitchFamily="34" charset="-122"/>
              <a:ea typeface="微软雅黑" pitchFamily="34" charset="-122"/>
            </a:endParaRPr>
          </a:p>
          <a:p>
            <a:r>
              <a:rPr lang="en-US" altLang="zh-CN" sz="1600" dirty="0">
                <a:solidFill>
                  <a:srgbClr val="000000"/>
                </a:solidFill>
                <a:latin typeface="微软雅黑" pitchFamily="34" charset="-122"/>
                <a:ea typeface="微软雅黑" pitchFamily="34" charset="-122"/>
              </a:rPr>
              <a:t>Tel: 029-89353458</a:t>
            </a:r>
          </a:p>
          <a:p>
            <a:r>
              <a:rPr lang="en-US" altLang="zh-CN" sz="1600" dirty="0">
                <a:solidFill>
                  <a:srgbClr val="000000"/>
                </a:solidFill>
                <a:latin typeface="微软雅黑" pitchFamily="34" charset="-122"/>
                <a:ea typeface="微软雅黑" pitchFamily="34" charset="-122"/>
              </a:rPr>
              <a:t>Fax: 029-89353458</a:t>
            </a:r>
          </a:p>
        </p:txBody>
      </p:sp>
      <p:sp>
        <p:nvSpPr>
          <p:cNvPr id="12" name="Text Box 9"/>
          <p:cNvSpPr txBox="1">
            <a:spLocks noChangeArrowheads="1"/>
          </p:cNvSpPr>
          <p:nvPr/>
        </p:nvSpPr>
        <p:spPr bwMode="auto">
          <a:xfrm>
            <a:off x="709613" y="4505325"/>
            <a:ext cx="3657600" cy="1069975"/>
          </a:xfrm>
          <a:prstGeom prst="rect">
            <a:avLst/>
          </a:prstGeom>
          <a:noFill/>
          <a:ln w="9525" algn="ctr">
            <a:noFill/>
            <a:miter lim="800000"/>
            <a:headEnd/>
            <a:tailEnd/>
          </a:ln>
        </p:spPr>
        <p:txBody>
          <a:bodyPr>
            <a:spAutoFit/>
          </a:bodyPr>
          <a:lstStyle/>
          <a:p>
            <a:r>
              <a:rPr lang="zh-CN" altLang="en-US" sz="1600">
                <a:solidFill>
                  <a:srgbClr val="000000"/>
                </a:solidFill>
                <a:latin typeface="微软雅黑" pitchFamily="34" charset="-122"/>
                <a:ea typeface="微软雅黑" pitchFamily="34" charset="-122"/>
              </a:rPr>
              <a:t>广州：越秀区东风中路</a:t>
            </a:r>
            <a:r>
              <a:rPr lang="en-US" altLang="zh-CN" sz="1600">
                <a:solidFill>
                  <a:srgbClr val="000000"/>
                </a:solidFill>
                <a:latin typeface="微软雅黑" pitchFamily="34" charset="-122"/>
                <a:ea typeface="微软雅黑" pitchFamily="34" charset="-122"/>
              </a:rPr>
              <a:t>318</a:t>
            </a:r>
            <a:r>
              <a:rPr lang="zh-CN" altLang="en-US" sz="1600">
                <a:solidFill>
                  <a:srgbClr val="000000"/>
                </a:solidFill>
                <a:latin typeface="微软雅黑" pitchFamily="34" charset="-122"/>
                <a:ea typeface="微软雅黑" pitchFamily="34" charset="-122"/>
              </a:rPr>
              <a:t>号嘉业大厦</a:t>
            </a:r>
            <a:r>
              <a:rPr lang="en-US" altLang="zh-CN" sz="1600">
                <a:solidFill>
                  <a:srgbClr val="000000"/>
                </a:solidFill>
                <a:latin typeface="微软雅黑" pitchFamily="34" charset="-122"/>
                <a:ea typeface="微软雅黑" pitchFamily="34" charset="-122"/>
              </a:rPr>
              <a:t>2705</a:t>
            </a:r>
            <a:r>
              <a:rPr lang="zh-CN" altLang="en-US" sz="1600">
                <a:solidFill>
                  <a:srgbClr val="000000"/>
                </a:solidFill>
                <a:latin typeface="微软雅黑" pitchFamily="34" charset="-122"/>
                <a:ea typeface="微软雅黑" pitchFamily="34" charset="-122"/>
              </a:rPr>
              <a:t>室</a:t>
            </a:r>
            <a:r>
              <a:rPr lang="en-US" altLang="zh-CN" sz="1600">
                <a:solidFill>
                  <a:srgbClr val="000000"/>
                </a:solidFill>
                <a:latin typeface="微软雅黑" pitchFamily="34" charset="-122"/>
                <a:ea typeface="微软雅黑" pitchFamily="34" charset="-122"/>
              </a:rPr>
              <a:t>(510030)</a:t>
            </a:r>
          </a:p>
          <a:p>
            <a:r>
              <a:rPr lang="en-US" altLang="zh-CN" sz="1600">
                <a:solidFill>
                  <a:srgbClr val="000000"/>
                </a:solidFill>
                <a:latin typeface="微软雅黑" pitchFamily="34" charset="-122"/>
                <a:ea typeface="微软雅黑" pitchFamily="34" charset="-122"/>
              </a:rPr>
              <a:t>Tel: 020-83274076</a:t>
            </a:r>
          </a:p>
          <a:p>
            <a:r>
              <a:rPr lang="en-US" altLang="zh-CN" sz="1600">
                <a:solidFill>
                  <a:srgbClr val="000000"/>
                </a:solidFill>
                <a:latin typeface="微软雅黑" pitchFamily="34" charset="-122"/>
                <a:ea typeface="微软雅黑" pitchFamily="34" charset="-122"/>
              </a:rPr>
              <a:t>Fax: 020-83274078</a:t>
            </a:r>
          </a:p>
        </p:txBody>
      </p:sp>
      <p:sp>
        <p:nvSpPr>
          <p:cNvPr id="13" name="Text Box 10"/>
          <p:cNvSpPr txBox="1">
            <a:spLocks noChangeArrowheads="1"/>
          </p:cNvSpPr>
          <p:nvPr/>
        </p:nvSpPr>
        <p:spPr bwMode="auto">
          <a:xfrm>
            <a:off x="4857750" y="3286125"/>
            <a:ext cx="3714750" cy="1077913"/>
          </a:xfrm>
          <a:prstGeom prst="rect">
            <a:avLst/>
          </a:prstGeom>
          <a:noFill/>
          <a:ln w="9525">
            <a:noFill/>
            <a:miter lim="800000"/>
            <a:headEnd/>
            <a:tailEnd/>
          </a:ln>
        </p:spPr>
        <p:txBody>
          <a:bodyPr>
            <a:spAutoFit/>
          </a:bodyPr>
          <a:lstStyle/>
          <a:p>
            <a:r>
              <a:rPr lang="zh-CN" altLang="en-US" sz="1600" dirty="0">
                <a:solidFill>
                  <a:srgbClr val="000000"/>
                </a:solidFill>
                <a:latin typeface="微软雅黑" pitchFamily="34" charset="-122"/>
                <a:ea typeface="微软雅黑" pitchFamily="34" charset="-122"/>
              </a:rPr>
              <a:t>北京：海淀区知春路</a:t>
            </a:r>
            <a:r>
              <a:rPr lang="en-US" altLang="zh-CN" sz="1600" dirty="0">
                <a:solidFill>
                  <a:srgbClr val="000000"/>
                </a:solidFill>
                <a:latin typeface="微软雅黑" pitchFamily="34" charset="-122"/>
                <a:ea typeface="微软雅黑" pitchFamily="34" charset="-122"/>
              </a:rPr>
              <a:t>1</a:t>
            </a:r>
            <a:r>
              <a:rPr lang="zh-CN" altLang="en-US" sz="1600" dirty="0">
                <a:solidFill>
                  <a:srgbClr val="000000"/>
                </a:solidFill>
                <a:latin typeface="微软雅黑" pitchFamily="34" charset="-122"/>
                <a:ea typeface="微软雅黑" pitchFamily="34" charset="-122"/>
              </a:rPr>
              <a:t>号学院国际大厦</a:t>
            </a:r>
            <a:r>
              <a:rPr lang="en-US" altLang="zh-CN" sz="1600" dirty="0">
                <a:solidFill>
                  <a:srgbClr val="000000"/>
                </a:solidFill>
                <a:latin typeface="微软雅黑" pitchFamily="34" charset="-122"/>
                <a:ea typeface="微软雅黑" pitchFamily="34" charset="-122"/>
              </a:rPr>
              <a:t>1213</a:t>
            </a:r>
            <a:r>
              <a:rPr lang="zh-CN" altLang="en-US" sz="1600" dirty="0">
                <a:solidFill>
                  <a:srgbClr val="000000"/>
                </a:solidFill>
                <a:latin typeface="微软雅黑" pitchFamily="34" charset="-122"/>
                <a:ea typeface="微软雅黑" pitchFamily="34" charset="-122"/>
              </a:rPr>
              <a:t>室（</a:t>
            </a:r>
            <a:r>
              <a:rPr lang="en-US" altLang="zh-CN" sz="1600" dirty="0">
                <a:solidFill>
                  <a:srgbClr val="000000"/>
                </a:solidFill>
                <a:latin typeface="微软雅黑" pitchFamily="34" charset="-122"/>
                <a:ea typeface="微软雅黑" pitchFamily="34" charset="-122"/>
              </a:rPr>
              <a:t>100083</a:t>
            </a:r>
            <a:r>
              <a:rPr lang="zh-CN" altLang="en-US" sz="1600" dirty="0">
                <a:solidFill>
                  <a:srgbClr val="000000"/>
                </a:solidFill>
                <a:latin typeface="微软雅黑" pitchFamily="34" charset="-122"/>
                <a:ea typeface="微软雅黑" pitchFamily="34" charset="-122"/>
              </a:rPr>
              <a:t>） </a:t>
            </a:r>
          </a:p>
          <a:p>
            <a:r>
              <a:rPr lang="en-US" altLang="zh-CN" sz="1600" dirty="0">
                <a:solidFill>
                  <a:srgbClr val="000000"/>
                </a:solidFill>
                <a:latin typeface="微软雅黑" pitchFamily="34" charset="-122"/>
                <a:ea typeface="微软雅黑" pitchFamily="34" charset="-122"/>
              </a:rPr>
              <a:t>Tel: 010-82331971</a:t>
            </a:r>
          </a:p>
          <a:p>
            <a:r>
              <a:rPr lang="en-US" altLang="zh-CN" sz="1600" dirty="0">
                <a:solidFill>
                  <a:srgbClr val="000000"/>
                </a:solidFill>
                <a:latin typeface="微软雅黑" pitchFamily="34" charset="-122"/>
                <a:ea typeface="微软雅黑" pitchFamily="34" charset="-122"/>
              </a:rPr>
              <a:t>Fax: 010-82331961</a:t>
            </a:r>
          </a:p>
        </p:txBody>
      </p:sp>
      <p:sp>
        <p:nvSpPr>
          <p:cNvPr id="14" name="Text Box 6"/>
          <p:cNvSpPr txBox="1">
            <a:spLocks noChangeArrowheads="1"/>
          </p:cNvSpPr>
          <p:nvPr/>
        </p:nvSpPr>
        <p:spPr bwMode="auto">
          <a:xfrm>
            <a:off x="3995936" y="6228020"/>
            <a:ext cx="4933753" cy="369332"/>
          </a:xfrm>
          <a:prstGeom prst="rect">
            <a:avLst/>
          </a:prstGeom>
          <a:noFill/>
          <a:ln w="9525">
            <a:noFill/>
            <a:miter lim="800000"/>
            <a:headEnd/>
            <a:tailEnd/>
          </a:ln>
        </p:spPr>
        <p:txBody>
          <a:bodyPr wrap="square">
            <a:spAutoFit/>
          </a:bodyPr>
          <a:lstStyle/>
          <a:p>
            <a:r>
              <a:rPr lang="zh-CN" altLang="en-US" dirty="0">
                <a:solidFill>
                  <a:srgbClr val="000000"/>
                </a:solidFill>
                <a:latin typeface="微软雅黑" pitchFamily="34" charset="-122"/>
                <a:ea typeface="微软雅黑" pitchFamily="34" charset="-122"/>
              </a:rPr>
              <a:t>更多内容，请</a:t>
            </a:r>
            <a:r>
              <a:rPr lang="zh-CN" altLang="en-US" dirty="0" smtClean="0">
                <a:solidFill>
                  <a:srgbClr val="000000"/>
                </a:solidFill>
                <a:latin typeface="微软雅黑" pitchFamily="34" charset="-122"/>
                <a:ea typeface="微软雅黑" pitchFamily="34" charset="-122"/>
              </a:rPr>
              <a:t>访问   </a:t>
            </a:r>
            <a:r>
              <a:rPr lang="en-US" altLang="zh-CN" dirty="0" smtClean="0">
                <a:solidFill>
                  <a:srgbClr val="000000"/>
                </a:solidFill>
                <a:latin typeface="微软雅黑" pitchFamily="34" charset="-122"/>
                <a:ea typeface="微软雅黑" pitchFamily="34" charset="-122"/>
                <a:hlinkClick r:id="rId3"/>
              </a:rPr>
              <a:t>www.igroup.com.cn</a:t>
            </a:r>
            <a:endParaRPr lang="en-US" altLang="zh-CN" dirty="0">
              <a:solidFill>
                <a:srgbClr val="000000"/>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PPT模板末页.jpg"/>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521968" y="333559"/>
            <a:ext cx="3764280" cy="707886"/>
          </a:xfrm>
          <a:prstGeom prst="rect">
            <a:avLst/>
          </a:prstGeom>
          <a:noFill/>
        </p:spPr>
        <p:txBody>
          <a:bodyPr wrap="square" rtlCol="0">
            <a:spAutoFit/>
          </a:bodyPr>
          <a:lstStyle/>
          <a:p>
            <a:r>
              <a:rPr lang="en-US" altLang="zh-CN" sz="4000" dirty="0" smtClean="0">
                <a:latin typeface="微软雅黑" pitchFamily="34" charset="-122"/>
                <a:ea typeface="微软雅黑" pitchFamily="34" charset="-122"/>
              </a:rPr>
              <a:t>iGroup</a:t>
            </a:r>
            <a:r>
              <a:rPr lang="zh-CN" altLang="en-US" sz="4000" dirty="0" smtClean="0">
                <a:latin typeface="微软雅黑" pitchFamily="34" charset="-122"/>
                <a:ea typeface="微软雅黑" pitchFamily="34" charset="-122"/>
              </a:rPr>
              <a:t>服务 </a:t>
            </a:r>
            <a:endParaRPr lang="zh-CN" altLang="en-US" sz="4000" dirty="0">
              <a:latin typeface="微软雅黑" pitchFamily="34" charset="-122"/>
              <a:ea typeface="微软雅黑" pitchFamily="34" charset="-122"/>
            </a:endParaRPr>
          </a:p>
        </p:txBody>
      </p:sp>
      <p:pic>
        <p:nvPicPr>
          <p:cNvPr id="6" name="Picture 2"/>
          <p:cNvPicPr>
            <a:picLocks noChangeAspect="1" noChangeArrowheads="1"/>
          </p:cNvPicPr>
          <p:nvPr/>
        </p:nvPicPr>
        <p:blipFill>
          <a:blip r:embed="rId3" cstate="print"/>
          <a:srcRect/>
          <a:stretch>
            <a:fillRect/>
          </a:stretch>
        </p:blipFill>
        <p:spPr bwMode="auto">
          <a:xfrm>
            <a:off x="2091688" y="1910800"/>
            <a:ext cx="1455003" cy="1372721"/>
          </a:xfrm>
          <a:prstGeom prst="rect">
            <a:avLst/>
          </a:prstGeom>
          <a:noFill/>
          <a:ln w="9525">
            <a:noFill/>
            <a:miter lim="800000"/>
            <a:headEnd/>
            <a:tailEnd/>
          </a:ln>
        </p:spPr>
      </p:pic>
      <p:sp>
        <p:nvSpPr>
          <p:cNvPr id="7" name="TextBox 6"/>
          <p:cNvSpPr txBox="1"/>
          <p:nvPr/>
        </p:nvSpPr>
        <p:spPr>
          <a:xfrm>
            <a:off x="582928" y="1142984"/>
            <a:ext cx="3124200" cy="646331"/>
          </a:xfrm>
          <a:prstGeom prst="rect">
            <a:avLst/>
          </a:prstGeom>
          <a:noFill/>
        </p:spPr>
        <p:txBody>
          <a:bodyPr wrap="square" rtlCol="0">
            <a:spAutoFit/>
          </a:bodyPr>
          <a:lstStyle/>
          <a:p>
            <a:endParaRPr lang="zh-CN" altLang="en-US" dirty="0" smtClean="0"/>
          </a:p>
          <a:p>
            <a:r>
              <a:rPr lang="en-US" altLang="zh-CN" b="1" dirty="0" smtClean="0">
                <a:latin typeface="微软雅黑" pitchFamily="34" charset="-122"/>
                <a:ea typeface="微软雅黑" pitchFamily="34" charset="-122"/>
              </a:rPr>
              <a:t>iGroup</a:t>
            </a:r>
            <a:r>
              <a:rPr lang="zh-CN" altLang="en-US" b="1" dirty="0" smtClean="0">
                <a:latin typeface="微软雅黑" pitchFamily="34" charset="-122"/>
                <a:ea typeface="微软雅黑" pitchFamily="34" charset="-122"/>
              </a:rPr>
              <a:t>信息服务 </a:t>
            </a:r>
          </a:p>
        </p:txBody>
      </p:sp>
      <p:pic>
        <p:nvPicPr>
          <p:cNvPr id="8" name="Picture 3"/>
          <p:cNvPicPr>
            <a:picLocks noChangeAspect="1" noChangeArrowheads="1"/>
          </p:cNvPicPr>
          <p:nvPr/>
        </p:nvPicPr>
        <p:blipFill>
          <a:blip r:embed="rId4" cstate="print"/>
          <a:srcRect/>
          <a:stretch>
            <a:fillRect/>
          </a:stretch>
        </p:blipFill>
        <p:spPr bwMode="auto">
          <a:xfrm>
            <a:off x="6388716" y="1937234"/>
            <a:ext cx="1457960" cy="1375510"/>
          </a:xfrm>
          <a:prstGeom prst="rect">
            <a:avLst/>
          </a:prstGeom>
          <a:noFill/>
          <a:ln w="9525">
            <a:noFill/>
            <a:miter lim="800000"/>
            <a:headEnd/>
            <a:tailEnd/>
          </a:ln>
        </p:spPr>
      </p:pic>
      <p:sp>
        <p:nvSpPr>
          <p:cNvPr id="9" name="矩形 8"/>
          <p:cNvSpPr/>
          <p:nvPr/>
        </p:nvSpPr>
        <p:spPr>
          <a:xfrm>
            <a:off x="4857752" y="3357562"/>
            <a:ext cx="3643338" cy="1156855"/>
          </a:xfrm>
          <a:prstGeom prst="rect">
            <a:avLst/>
          </a:prstGeom>
        </p:spPr>
        <p:txBody>
          <a:bodyPr wrap="square">
            <a:spAutoFit/>
          </a:bodyPr>
          <a:lstStyle/>
          <a:p>
            <a:pPr>
              <a:lnSpc>
                <a:spcPct val="150000"/>
              </a:lnSpc>
            </a:pPr>
            <a:r>
              <a:rPr lang="zh-CN" altLang="en-US" sz="1600" dirty="0" smtClean="0">
                <a:solidFill>
                  <a:schemeClr val="tx2"/>
                </a:solidFill>
                <a:latin typeface="微软雅黑" pitchFamily="34" charset="-122"/>
                <a:ea typeface="微软雅黑" pitchFamily="34" charset="-122"/>
              </a:rPr>
              <a:t>“学术猫”微信公众平台专注于为学术研究者提供信息检索、讲座培训以及论文写作投稿与就业方面的知识与经验。</a:t>
            </a:r>
          </a:p>
        </p:txBody>
      </p:sp>
      <p:pic>
        <p:nvPicPr>
          <p:cNvPr id="10" name="Picture 6"/>
          <p:cNvPicPr>
            <a:picLocks noChangeAspect="1" noChangeArrowheads="1"/>
          </p:cNvPicPr>
          <p:nvPr/>
        </p:nvPicPr>
        <p:blipFill>
          <a:blip r:embed="rId5" cstate="print"/>
          <a:srcRect/>
          <a:stretch>
            <a:fillRect/>
          </a:stretch>
        </p:blipFill>
        <p:spPr bwMode="auto">
          <a:xfrm>
            <a:off x="4959015" y="2013049"/>
            <a:ext cx="1299542" cy="1226051"/>
          </a:xfrm>
          <a:prstGeom prst="rect">
            <a:avLst/>
          </a:prstGeom>
          <a:noFill/>
          <a:ln w="9525">
            <a:noFill/>
            <a:miter lim="800000"/>
            <a:headEnd/>
            <a:tailEnd/>
          </a:ln>
        </p:spPr>
      </p:pic>
      <p:sp>
        <p:nvSpPr>
          <p:cNvPr id="11" name="TextBox 10"/>
          <p:cNvSpPr txBox="1"/>
          <p:nvPr/>
        </p:nvSpPr>
        <p:spPr>
          <a:xfrm>
            <a:off x="4874876" y="1429887"/>
            <a:ext cx="2590800" cy="369332"/>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学术猫</a:t>
            </a:r>
          </a:p>
        </p:txBody>
      </p:sp>
      <p:pic>
        <p:nvPicPr>
          <p:cNvPr id="12" name="Picture 8" descr="D:\work\VI设计资料\iGroup产品设计\iGroup LOGO\iGroup Logo\iGroup Logo小图\igroup logo .png"/>
          <p:cNvPicPr>
            <a:picLocks noChangeAspect="1" noChangeArrowheads="1"/>
          </p:cNvPicPr>
          <p:nvPr/>
        </p:nvPicPr>
        <p:blipFill>
          <a:blip r:embed="rId6" cstate="print"/>
          <a:srcRect/>
          <a:stretch>
            <a:fillRect/>
          </a:stretch>
        </p:blipFill>
        <p:spPr bwMode="auto">
          <a:xfrm>
            <a:off x="691513" y="2003679"/>
            <a:ext cx="1323975" cy="1191804"/>
          </a:xfrm>
          <a:prstGeom prst="rect">
            <a:avLst/>
          </a:prstGeom>
          <a:noFill/>
        </p:spPr>
      </p:pic>
      <p:sp>
        <p:nvSpPr>
          <p:cNvPr id="13" name="TextBox 12"/>
          <p:cNvSpPr txBox="1"/>
          <p:nvPr/>
        </p:nvSpPr>
        <p:spPr>
          <a:xfrm>
            <a:off x="445768" y="3357562"/>
            <a:ext cx="3697604" cy="1200329"/>
          </a:xfrm>
          <a:prstGeom prst="rect">
            <a:avLst/>
          </a:prstGeom>
          <a:noFill/>
        </p:spPr>
        <p:txBody>
          <a:bodyPr wrap="square" rtlCol="0">
            <a:spAutoFit/>
          </a:bodyPr>
          <a:lstStyle/>
          <a:p>
            <a:pPr>
              <a:lnSpc>
                <a:spcPct val="150000"/>
              </a:lnSpc>
            </a:pPr>
            <a:r>
              <a:rPr lang="zh-CN" altLang="en-US" sz="1600" dirty="0" smtClean="0">
                <a:solidFill>
                  <a:schemeClr val="tx2"/>
                </a:solidFill>
                <a:latin typeface="微软雅黑" pitchFamily="34" charset="-122"/>
                <a:ea typeface="微软雅黑" pitchFamily="34" charset="-122"/>
              </a:rPr>
              <a:t>“</a:t>
            </a:r>
            <a:r>
              <a:rPr lang="en-US" altLang="zh-CN" sz="1600" dirty="0" smtClean="0">
                <a:solidFill>
                  <a:schemeClr val="tx2"/>
                </a:solidFill>
                <a:latin typeface="微软雅黑" pitchFamily="34" charset="-122"/>
                <a:ea typeface="微软雅黑" pitchFamily="34" charset="-122"/>
              </a:rPr>
              <a:t>iGroup</a:t>
            </a:r>
            <a:r>
              <a:rPr lang="zh-CN" altLang="en-US" sz="1600" dirty="0" smtClean="0">
                <a:solidFill>
                  <a:schemeClr val="tx2"/>
                </a:solidFill>
                <a:latin typeface="微软雅黑" pitchFamily="34" charset="-122"/>
                <a:ea typeface="微软雅黑" pitchFamily="34" charset="-122"/>
              </a:rPr>
              <a:t>信息服务”微信公众号是国内最受欢迎的学术图书馆员职业培训和互动交流平台之一。</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2"/>
          <p:cNvPicPr>
            <a:picLocks noChangeAspect="1" noChangeArrowheads="1"/>
          </p:cNvPicPr>
          <p:nvPr/>
        </p:nvPicPr>
        <p:blipFill>
          <a:blip r:embed="rId2" cstate="print"/>
          <a:srcRect/>
          <a:stretch>
            <a:fillRect/>
          </a:stretch>
        </p:blipFill>
        <p:spPr bwMode="auto">
          <a:xfrm>
            <a:off x="7077075" y="1714500"/>
            <a:ext cx="2066925" cy="962025"/>
          </a:xfrm>
          <a:prstGeom prst="rect">
            <a:avLst/>
          </a:prstGeom>
          <a:noFill/>
          <a:ln w="9525">
            <a:noFill/>
            <a:miter lim="800000"/>
            <a:headEnd/>
            <a:tailEnd/>
          </a:ln>
        </p:spPr>
      </p:pic>
      <p:graphicFrame>
        <p:nvGraphicFramePr>
          <p:cNvPr id="5" name="表格 4"/>
          <p:cNvGraphicFramePr>
            <a:graphicFrameLocks noGrp="1"/>
          </p:cNvGraphicFramePr>
          <p:nvPr>
            <p:extLst>
              <p:ext uri="{D42A27DB-BD31-4B8C-83A1-F6EECF244321}">
                <p14:modId xmlns:p14="http://schemas.microsoft.com/office/powerpoint/2010/main" val="2994969794"/>
              </p:ext>
            </p:extLst>
          </p:nvPr>
        </p:nvGraphicFramePr>
        <p:xfrm>
          <a:off x="642910" y="2928934"/>
          <a:ext cx="7920038" cy="3286148"/>
        </p:xfrm>
        <a:graphic>
          <a:graphicData uri="http://schemas.openxmlformats.org/drawingml/2006/table">
            <a:tbl>
              <a:tblPr/>
              <a:tblGrid>
                <a:gridCol w="3239518">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tblGrid>
              <a:tr h="590393">
                <a:tc gridSpan="2">
                  <a:txBody>
                    <a:bodyPr/>
                    <a:lstStyle/>
                    <a:p>
                      <a:pPr marL="287338"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F243E"/>
                          </a:solidFill>
                          <a:effectLst/>
                          <a:latin typeface="Times New Roman" pitchFamily="18" charset="0"/>
                          <a:ea typeface="微软雅黑" pitchFamily="34" charset="-122"/>
                          <a:cs typeface="MicrosoftYaHei-Bold"/>
                        </a:rPr>
                        <a:t>机械工程及其相关学科的权威期刊、涉及工业制造、材料加工、能源、自动化等应用领域</a:t>
                      </a:r>
                      <a:endParaRPr kumimoji="0" lang="zh-CN" sz="14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endParaRPr>
                    </a:p>
                  </a:txBody>
                  <a:tcPr marL="63623" marR="63623" marT="0" marB="0" anchor="ctr" horzOverflow="overflow">
                    <a:lnL w="19050" cap="flat" cmpd="sng" algn="ctr">
                      <a:solidFill>
                        <a:srgbClr val="0F243E"/>
                      </a:solidFill>
                      <a:prstDash val="solid"/>
                      <a:round/>
                      <a:headEnd type="none" w="med" len="med"/>
                      <a:tailEnd type="none" w="med" len="med"/>
                    </a:lnL>
                    <a:lnR w="19050" cap="flat" cmpd="sng" algn="ctr">
                      <a:solidFill>
                        <a:srgbClr val="0F243E"/>
                      </a:solidFill>
                      <a:prstDash val="solid"/>
                      <a:round/>
                      <a:headEnd type="none" w="med" len="med"/>
                      <a:tailEnd type="none" w="med" len="med"/>
                    </a:lnR>
                    <a:lnT w="19050" cap="flat" cmpd="sng" algn="ctr">
                      <a:solidFill>
                        <a:srgbClr val="0F243E"/>
                      </a:solidFill>
                      <a:prstDash val="solid"/>
                      <a:round/>
                      <a:headEnd type="none" w="med" len="med"/>
                      <a:tailEnd type="none" w="med" len="med"/>
                    </a:lnT>
                    <a:lnB w="19050" cap="flat" cmpd="sng" algn="ctr">
                      <a:solidFill>
                        <a:srgbClr val="0F243E"/>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0"/>
                  </a:ext>
                </a:extLst>
              </a:tr>
              <a:tr h="2695755">
                <a:tc>
                  <a:txBody>
                    <a:bodyPr/>
                    <a:lstStyle/>
                    <a:p>
                      <a:pPr marL="215900" marR="0" lvl="0" indent="0" algn="l" defTabSz="914400" rtl="0" eaLnBrk="1" fontAlgn="base" latinLnBrk="0" hangingPunct="1">
                        <a:lnSpc>
                          <a:spcPct val="150000"/>
                        </a:lnSpc>
                        <a:spcBef>
                          <a:spcPct val="0"/>
                        </a:spcBef>
                        <a:spcAft>
                          <a:spcPct val="0"/>
                        </a:spcAft>
                        <a:buClrTx/>
                        <a:buSzTx/>
                        <a:buFontTx/>
                        <a:buNone/>
                        <a:tabLst/>
                      </a:pPr>
                      <a:r>
                        <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rPr>
                        <a:t>期刊种数</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34</a:t>
                      </a:r>
                      <a:r>
                        <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rPr>
                        <a:t>种</a:t>
                      </a:r>
                      <a:endPar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21590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SCI </a:t>
                      </a:r>
                      <a:r>
                        <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rPr>
                        <a:t>收录</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25 </a:t>
                      </a:r>
                      <a:r>
                        <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rPr>
                        <a:t>种</a:t>
                      </a:r>
                      <a:endPar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215900" marR="0" lvl="0" indent="0" algn="l" defTabSz="914400" rtl="0" eaLnBrk="1" fontAlgn="base" latinLnBrk="0" hangingPunct="1">
                        <a:lnSpc>
                          <a:spcPct val="150000"/>
                        </a:lnSpc>
                        <a:spcBef>
                          <a:spcPct val="0"/>
                        </a:spcBef>
                        <a:spcAft>
                          <a:spcPct val="0"/>
                        </a:spcAft>
                        <a:buClrTx/>
                        <a:buSzTx/>
                        <a:buFontTx/>
                        <a:buNone/>
                        <a:tabLst/>
                      </a:pPr>
                      <a:r>
                        <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rPr>
                        <a:t>更新频率</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rPr>
                        <a:t>每年</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200</a:t>
                      </a: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多</a:t>
                      </a:r>
                      <a:r>
                        <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rPr>
                        <a:t>期</a:t>
                      </a:r>
                      <a:endPar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215900" marR="0" lvl="0" indent="0" algn="l" defTabSz="914400" rtl="0" eaLnBrk="1" fontAlgn="base" latinLnBrk="0" hangingPunct="1">
                        <a:lnSpc>
                          <a:spcPct val="150000"/>
                        </a:lnSpc>
                        <a:spcBef>
                          <a:spcPct val="0"/>
                        </a:spcBef>
                        <a:spcAft>
                          <a:spcPct val="0"/>
                        </a:spcAft>
                        <a:buClrTx/>
                        <a:buSzTx/>
                        <a:buFontTx/>
                        <a:buNone/>
                        <a:tabLst/>
                      </a:pPr>
                      <a:r>
                        <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rPr>
                        <a:t>收录年限</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1959 </a:t>
                      </a:r>
                      <a:r>
                        <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rPr>
                        <a:t>年至今</a:t>
                      </a:r>
                      <a:endPar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endParaRPr>
                    </a:p>
                    <a:p>
                      <a:pPr marL="21590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            </a:t>
                      </a: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（现刊起始于</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2000</a:t>
                      </a: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年）</a:t>
                      </a:r>
                      <a:endPar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3623" marR="63623" marT="0" marB="0" horzOverflow="overflow">
                    <a:lnL>
                      <a:noFill/>
                    </a:lnL>
                    <a:lnR>
                      <a:noFill/>
                    </a:lnR>
                    <a:lnT w="19050" cap="flat" cmpd="sng" algn="ctr">
                      <a:solidFill>
                        <a:srgbClr val="0F243E"/>
                      </a:solidFill>
                      <a:prstDash val="solid"/>
                      <a:round/>
                      <a:headEnd type="none" w="med" len="med"/>
                      <a:tailEnd type="none" w="med" len="med"/>
                    </a:lnT>
                    <a:lnB>
                      <a:noFill/>
                    </a:lnB>
                    <a:lnTlToBr>
                      <a:noFill/>
                    </a:lnTlToBr>
                    <a:lnBlToTr>
                      <a:noFill/>
                    </a:lnBlToTr>
                    <a:noFill/>
                  </a:tcPr>
                </a:tc>
                <a:tc>
                  <a:txBody>
                    <a:bodyPr/>
                    <a:lstStyle/>
                    <a:p>
                      <a:pPr marL="215900" marR="0" lvl="0" indent="0" algn="l" defTabSz="914400" rtl="0" eaLnBrk="1" fontAlgn="base" latinLnBrk="0" hangingPunct="1">
                        <a:lnSpc>
                          <a:spcPct val="150000"/>
                        </a:lnSpc>
                        <a:spcBef>
                          <a:spcPct val="0"/>
                        </a:spcBef>
                        <a:spcAft>
                          <a:spcPct val="0"/>
                        </a:spcAft>
                        <a:buClrTx/>
                        <a:buSzTx/>
                        <a:buFontTx/>
                        <a:buNone/>
                        <a:tabLst/>
                      </a:pPr>
                      <a:r>
                        <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rPr>
                        <a:t>最新创刊</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1" i="0" u="none" strike="noStrike" kern="1200" cap="none" normalizeH="0" baseline="0" dirty="0" smtClean="0">
                          <a:ln>
                            <a:noFill/>
                          </a:ln>
                          <a:solidFill>
                            <a:schemeClr val="tx1"/>
                          </a:solidFill>
                          <a:effectLst/>
                          <a:latin typeface="微软雅黑" pitchFamily="34" charset="-122"/>
                          <a:ea typeface="微软雅黑" pitchFamily="34" charset="-122"/>
                          <a:cs typeface="+mn-cs"/>
                        </a:rPr>
                        <a:t>《</a:t>
                      </a:r>
                      <a:r>
                        <a:rPr kumimoji="0" lang="zh-CN" altLang="en-US" sz="1400" b="1" i="0" u="none" strike="noStrike" kern="1200" cap="none" normalizeH="0" baseline="0" dirty="0" smtClean="0">
                          <a:ln>
                            <a:noFill/>
                          </a:ln>
                          <a:solidFill>
                            <a:schemeClr val="tx1"/>
                          </a:solidFill>
                          <a:effectLst/>
                          <a:latin typeface="微软雅黑" pitchFamily="34" charset="-122"/>
                          <a:ea typeface="微软雅黑" pitchFamily="34" charset="-122"/>
                          <a:cs typeface="+mn-cs"/>
                        </a:rPr>
                        <a:t>自动驾驶车辆和系统期刊</a:t>
                      </a:r>
                      <a:r>
                        <a:rPr kumimoji="0" lang="en-US" altLang="zh-CN" sz="1400" b="1" i="0" u="none" strike="noStrike" kern="1200" cap="none" normalizeH="0" baseline="0" dirty="0" smtClean="0">
                          <a:ln>
                            <a:noFill/>
                          </a:ln>
                          <a:solidFill>
                            <a:schemeClr val="tx1"/>
                          </a:solidFill>
                          <a:effectLst/>
                          <a:latin typeface="微软雅黑" pitchFamily="34" charset="-122"/>
                          <a:ea typeface="微软雅黑" pitchFamily="34" charset="-122"/>
                          <a:cs typeface="+mn-cs"/>
                        </a:rPr>
                        <a:t>》</a:t>
                      </a:r>
                      <a:r>
                        <a:rPr kumimoji="0" lang="en-US" altLang="zh-CN" sz="1100" b="1" i="1" u="none" strike="noStrike" kern="1200" cap="none" normalizeH="0" baseline="0" dirty="0" smtClean="0">
                          <a:ln>
                            <a:noFill/>
                          </a:ln>
                          <a:solidFill>
                            <a:srgbClr val="FF0000"/>
                          </a:solidFill>
                          <a:effectLst/>
                          <a:latin typeface="微软雅黑" pitchFamily="34" charset="-122"/>
                          <a:ea typeface="微软雅黑" pitchFamily="34" charset="-122"/>
                          <a:cs typeface="+mn-cs"/>
                        </a:rPr>
                        <a:t>NEW IN 2021</a:t>
                      </a:r>
                    </a:p>
                    <a:p>
                      <a:pPr marL="215900" marR="0" lvl="0" indent="0" algn="l" defTabSz="914400" rtl="0" eaLnBrk="1" fontAlgn="base" latinLnBrk="0" hangingPunct="1">
                        <a:lnSpc>
                          <a:spcPct val="150000"/>
                        </a:lnSpc>
                        <a:spcBef>
                          <a:spcPct val="0"/>
                        </a:spcBef>
                        <a:spcAft>
                          <a:spcPct val="0"/>
                        </a:spcAft>
                        <a:buClrTx/>
                        <a:buSzTx/>
                        <a:buFontTx/>
                        <a:buNone/>
                        <a:tabLst/>
                        <a:defRPr/>
                      </a:pPr>
                      <a:r>
                        <a:rPr kumimoji="0" lang="en-US" altLang="zh-CN" sz="1400" b="1" i="0" u="none" strike="noStrike" kern="1200" cap="none" normalizeH="0" baseline="0" dirty="0" smtClean="0">
                          <a:ln>
                            <a:noFill/>
                          </a:ln>
                          <a:solidFill>
                            <a:schemeClr val="tx1"/>
                          </a:solidFill>
                          <a:effectLst/>
                          <a:latin typeface="微软雅黑" pitchFamily="34" charset="-122"/>
                          <a:ea typeface="微软雅黑" pitchFamily="34" charset="-122"/>
                          <a:cs typeface="+mn-cs"/>
                        </a:rPr>
                        <a:t>                 《ASME</a:t>
                      </a:r>
                      <a:r>
                        <a:rPr kumimoji="0" lang="zh-CN" altLang="en-US" sz="1400" b="1" i="0" u="none" strike="noStrike" kern="1200" cap="none" normalizeH="0" baseline="0" dirty="0" smtClean="0">
                          <a:ln>
                            <a:noFill/>
                          </a:ln>
                          <a:solidFill>
                            <a:schemeClr val="tx1"/>
                          </a:solidFill>
                          <a:effectLst/>
                          <a:latin typeface="微软雅黑" pitchFamily="34" charset="-122"/>
                          <a:ea typeface="微软雅黑" pitchFamily="34" charset="-122"/>
                          <a:cs typeface="+mn-cs"/>
                        </a:rPr>
                        <a:t>动态系统与控制快报</a:t>
                      </a:r>
                      <a:r>
                        <a:rPr kumimoji="0" lang="en-US" altLang="zh-CN" sz="1400" b="1" i="0" u="none" strike="noStrike" kern="1200" cap="none" normalizeH="0" baseline="0" dirty="0" smtClean="0">
                          <a:ln>
                            <a:noFill/>
                          </a:ln>
                          <a:solidFill>
                            <a:schemeClr val="tx1"/>
                          </a:solidFill>
                          <a:effectLst/>
                          <a:latin typeface="微软雅黑" pitchFamily="34" charset="-122"/>
                          <a:ea typeface="微软雅黑" pitchFamily="34" charset="-122"/>
                          <a:cs typeface="+mn-cs"/>
                        </a:rPr>
                        <a:t>》</a:t>
                      </a:r>
                      <a:r>
                        <a:rPr kumimoji="0" lang="en-US" altLang="zh-CN" sz="1100" b="1" i="1" u="none" strike="noStrike" kern="1200" cap="none" normalizeH="0" baseline="0" dirty="0" smtClean="0">
                          <a:ln>
                            <a:noFill/>
                          </a:ln>
                          <a:solidFill>
                            <a:srgbClr val="FF0000"/>
                          </a:solidFill>
                          <a:effectLst/>
                          <a:latin typeface="微软雅黑" pitchFamily="34" charset="-122"/>
                          <a:ea typeface="微软雅黑" pitchFamily="34" charset="-122"/>
                          <a:cs typeface="+mn-cs"/>
                        </a:rPr>
                        <a:t>NEW IN 2021</a:t>
                      </a:r>
                      <a:endParaRPr kumimoji="0" lang="zh-CN" altLang="en-US" sz="1400" b="1"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p>
                      <a:pPr marL="21590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1400" b="1" i="0" u="none" strike="noStrike" kern="1200" cap="none" normalizeH="0" baseline="0" dirty="0" smtClean="0">
                          <a:ln>
                            <a:noFill/>
                          </a:ln>
                          <a:solidFill>
                            <a:schemeClr val="tx1"/>
                          </a:solidFill>
                          <a:effectLst/>
                          <a:latin typeface="微软雅黑" pitchFamily="34" charset="-122"/>
                          <a:ea typeface="微软雅黑" pitchFamily="34" charset="-122"/>
                          <a:cs typeface="+mn-cs"/>
                        </a:rPr>
                        <a:t>     </a:t>
                      </a:r>
                      <a:r>
                        <a:rPr kumimoji="0" lang="en-US" altLang="zh-CN" sz="1400" b="1" i="0" u="none" strike="noStrike" kern="1200" cap="none" normalizeH="0" baseline="0" dirty="0" smtClean="0">
                          <a:ln>
                            <a:noFill/>
                          </a:ln>
                          <a:solidFill>
                            <a:schemeClr val="tx1"/>
                          </a:solidFill>
                          <a:effectLst/>
                          <a:latin typeface="微软雅黑" pitchFamily="34" charset="-122"/>
                          <a:ea typeface="微软雅黑" pitchFamily="34" charset="-122"/>
                          <a:cs typeface="+mn-cs"/>
                        </a:rPr>
                        <a:t>《ASME </a:t>
                      </a:r>
                      <a:r>
                        <a:rPr kumimoji="0" lang="zh-CN" altLang="en-US" sz="1400" b="1" i="0" u="none" strike="noStrike" kern="1200" cap="none" normalizeH="0" baseline="0" dirty="0" smtClean="0">
                          <a:ln>
                            <a:noFill/>
                          </a:ln>
                          <a:solidFill>
                            <a:schemeClr val="tx1"/>
                          </a:solidFill>
                          <a:effectLst/>
                          <a:latin typeface="微软雅黑" pitchFamily="34" charset="-122"/>
                          <a:ea typeface="微软雅黑" pitchFamily="34" charset="-122"/>
                          <a:cs typeface="+mn-cs"/>
                        </a:rPr>
                        <a:t>可持续建筑与城市工程杂志</a:t>
                      </a:r>
                      <a:r>
                        <a:rPr kumimoji="0" lang="en-US" altLang="zh-CN" sz="1400" b="1" i="0" u="none" strike="noStrike" kern="1200" cap="none" normalizeH="0" baseline="0" dirty="0" smtClean="0">
                          <a:ln>
                            <a:noFill/>
                          </a:ln>
                          <a:solidFill>
                            <a:schemeClr val="tx1"/>
                          </a:solidFill>
                          <a:effectLst/>
                          <a:latin typeface="微软雅黑" pitchFamily="34" charset="-122"/>
                          <a:ea typeface="微软雅黑" pitchFamily="34" charset="-122"/>
                          <a:cs typeface="+mn-cs"/>
                        </a:rPr>
                        <a:t>》</a:t>
                      </a:r>
                      <a:r>
                        <a:rPr kumimoji="0" lang="en-US" altLang="zh-CN" sz="1100" b="1" i="1" u="none" strike="noStrike" kern="1200" cap="none" normalizeH="0" baseline="0" dirty="0" smtClean="0">
                          <a:ln>
                            <a:noFill/>
                          </a:ln>
                          <a:solidFill>
                            <a:srgbClr val="FF0000"/>
                          </a:solidFill>
                          <a:effectLst/>
                          <a:latin typeface="微软雅黑" pitchFamily="34" charset="-122"/>
                          <a:ea typeface="微软雅黑" pitchFamily="34" charset="-122"/>
                          <a:cs typeface="+mn-cs"/>
                        </a:rPr>
                        <a:t>NEW IN 2020</a:t>
                      </a:r>
                      <a:endParaRPr kumimoji="0" lang="zh-CN" altLang="en-US" sz="1400" b="1"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rPr>
                        <a:t>最高影响因子</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6.733</a:t>
                      </a:r>
                      <a:r>
                        <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rPr>
                        <a:t>《应用力学评论》</a:t>
                      </a:r>
                      <a:endPar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rPr>
                        <a:t>最高引用次数</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14,900+</a:t>
                      </a:r>
                      <a:r>
                        <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rPr>
                        <a:t>《应用力学期刊》</a:t>
                      </a:r>
                      <a:endPar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                            13,800+</a:t>
                      </a:r>
                      <a:r>
                        <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rPr>
                        <a:t>《传热期刊》</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1" i="0" u="none" strike="noStrike" cap="none" normalizeH="0" baseline="0" dirty="0" smtClean="0">
                          <a:ln>
                            <a:noFill/>
                          </a:ln>
                          <a:solidFill>
                            <a:srgbClr val="FF0000"/>
                          </a:solidFill>
                          <a:effectLst/>
                          <a:latin typeface="微软雅黑" pitchFamily="34" charset="-122"/>
                          <a:ea typeface="微软雅黑" pitchFamily="34" charset="-122"/>
                        </a:rPr>
                        <a:t>                          </a:t>
                      </a:r>
                      <a:endParaRPr kumimoji="0" lang="zh-CN" altLang="zh-CN" sz="1400" b="0" i="0" u="none" strike="noStrike" cap="none" normalizeH="0" baseline="0" dirty="0" smtClean="0">
                        <a:ln>
                          <a:noFill/>
                        </a:ln>
                        <a:solidFill>
                          <a:srgbClr val="FF0000"/>
                        </a:solidFill>
                        <a:effectLst/>
                        <a:latin typeface="微软雅黑" pitchFamily="34" charset="-122"/>
                        <a:ea typeface="微软雅黑" pitchFamily="34" charset="-122"/>
                      </a:endParaRPr>
                    </a:p>
                  </a:txBody>
                  <a:tcPr marL="63623" marR="63623" marT="0" marB="0" horzOverflow="overflow">
                    <a:lnL>
                      <a:noFill/>
                    </a:lnL>
                    <a:lnR>
                      <a:noFill/>
                    </a:lnR>
                    <a:lnT w="19050" cap="flat" cmpd="sng" algn="ctr">
                      <a:solidFill>
                        <a:srgbClr val="0F243E"/>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 name="Title 1"/>
          <p:cNvSpPr txBox="1">
            <a:spLocks/>
          </p:cNvSpPr>
          <p:nvPr/>
        </p:nvSpPr>
        <p:spPr bwMode="auto">
          <a:xfrm>
            <a:off x="671513" y="1095648"/>
            <a:ext cx="7908925"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pic>
        <p:nvPicPr>
          <p:cNvPr id="129026" name="Picture 2"/>
          <p:cNvPicPr>
            <a:picLocks noChangeAspect="1" noChangeArrowheads="1"/>
          </p:cNvPicPr>
          <p:nvPr/>
        </p:nvPicPr>
        <p:blipFill>
          <a:blip r:embed="rId3"/>
          <a:stretch>
            <a:fillRect/>
          </a:stretch>
        </p:blipFill>
        <p:spPr bwMode="auto">
          <a:xfrm>
            <a:off x="571472" y="2047919"/>
            <a:ext cx="6500858" cy="47614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txBox="1">
            <a:spLocks/>
          </p:cNvSpPr>
          <p:nvPr/>
        </p:nvSpPr>
        <p:spPr bwMode="auto">
          <a:xfrm>
            <a:off x="754335" y="2132856"/>
            <a:ext cx="7562081" cy="2219325"/>
          </a:xfrm>
          <a:prstGeom prst="rect">
            <a:avLst/>
          </a:prstGeom>
          <a:noFill/>
          <a:ln w="9525">
            <a:noFill/>
            <a:miter lim="800000"/>
            <a:headEnd/>
            <a:tailEnd/>
          </a:ln>
        </p:spPr>
        <p:txBody>
          <a:bodyPr/>
          <a:lstStyle/>
          <a:p>
            <a:pPr marL="342900" indent="-342900" fontAlgn="auto">
              <a:spcBef>
                <a:spcPts val="1200"/>
              </a:spcBef>
              <a:spcAft>
                <a:spcPts val="0"/>
              </a:spcAft>
              <a:buFont typeface="Wingdings" pitchFamily="2" charset="2"/>
              <a:buChar char="p"/>
              <a:defRPr/>
            </a:pPr>
            <a:r>
              <a:rPr lang="en-US" altLang="zh-CN" dirty="0" smtClean="0">
                <a:latin typeface="微软雅黑" pitchFamily="34" charset="-122"/>
                <a:ea typeface="微软雅黑" pitchFamily="34" charset="-122"/>
              </a:rPr>
              <a:t>34</a:t>
            </a:r>
            <a:r>
              <a:rPr lang="zh-CN" altLang="en-US" dirty="0" smtClean="0">
                <a:latin typeface="微软雅黑" pitchFamily="34" charset="-122"/>
                <a:ea typeface="微软雅黑" pitchFamily="34" charset="-122"/>
              </a:rPr>
              <a:t>种</a:t>
            </a:r>
            <a:r>
              <a:rPr lang="zh-CN" altLang="en-US" dirty="0">
                <a:latin typeface="微软雅黑" pitchFamily="34" charset="-122"/>
                <a:ea typeface="微软雅黑" pitchFamily="34" charset="-122"/>
              </a:rPr>
              <a:t>期刊</a:t>
            </a:r>
            <a:r>
              <a:rPr lang="zh-CN" altLang="en-US" dirty="0" smtClean="0">
                <a:latin typeface="微软雅黑" pitchFamily="34" charset="-122"/>
                <a:ea typeface="微软雅黑" pitchFamily="34" charset="-122"/>
              </a:rPr>
              <a:t>，</a:t>
            </a:r>
            <a:r>
              <a:rPr lang="en-US" altLang="zh-CN" dirty="0" smtClean="0">
                <a:solidFill>
                  <a:srgbClr val="FF0000"/>
                </a:solidFill>
                <a:latin typeface="微软雅黑" pitchFamily="34" charset="-122"/>
                <a:ea typeface="微软雅黑" pitchFamily="34" charset="-122"/>
              </a:rPr>
              <a:t> </a:t>
            </a:r>
            <a:r>
              <a:rPr lang="en-US" altLang="zh-CN" dirty="0" smtClean="0">
                <a:latin typeface="微软雅黑" pitchFamily="34" charset="-122"/>
                <a:ea typeface="微软雅黑" pitchFamily="34" charset="-122"/>
              </a:rPr>
              <a:t>7 </a:t>
            </a:r>
            <a:r>
              <a:rPr lang="zh-CN" altLang="en-US" dirty="0" smtClean="0">
                <a:latin typeface="微软雅黑" pitchFamily="34" charset="-122"/>
                <a:ea typeface="微软雅黑" pitchFamily="34" charset="-122"/>
              </a:rPr>
              <a:t>种属于</a:t>
            </a:r>
            <a:r>
              <a:rPr lang="en-US" altLang="zh-CN" dirty="0" smtClean="0">
                <a:latin typeface="微软雅黑" pitchFamily="34" charset="-122"/>
                <a:ea typeface="微软雅黑" pitchFamily="34" charset="-122"/>
              </a:rPr>
              <a:t>SCI</a:t>
            </a:r>
            <a:r>
              <a:rPr lang="zh-CN" altLang="en-US" dirty="0" smtClean="0">
                <a:latin typeface="微软雅黑" pitchFamily="34" charset="-122"/>
                <a:ea typeface="微软雅黑" pitchFamily="34" charset="-122"/>
              </a:rPr>
              <a:t>一区和二区（</a:t>
            </a:r>
            <a:r>
              <a:rPr lang="en-US" altLang="zh-CN" dirty="0" smtClean="0">
                <a:latin typeface="微软雅黑" pitchFamily="34" charset="-122"/>
                <a:ea typeface="微软雅黑" pitchFamily="34" charset="-122"/>
              </a:rPr>
              <a:t>Q1</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Q2</a:t>
            </a:r>
            <a:r>
              <a:rPr lang="zh-CN" altLang="en-US" dirty="0" smtClean="0">
                <a:latin typeface="微软雅黑" pitchFamily="34" charset="-122"/>
                <a:ea typeface="微软雅黑" pitchFamily="34" charset="-122"/>
              </a:rPr>
              <a:t>）</a:t>
            </a:r>
            <a:endParaRPr lang="en-US" altLang="zh-CN" dirty="0">
              <a:latin typeface="微软雅黑" pitchFamily="34" charset="-122"/>
              <a:ea typeface="微软雅黑" pitchFamily="34" charset="-122"/>
            </a:endParaRPr>
          </a:p>
          <a:p>
            <a:pPr marL="342900" indent="-342900" fontAlgn="auto">
              <a:spcBef>
                <a:spcPts val="1200"/>
              </a:spcBef>
              <a:spcAft>
                <a:spcPts val="0"/>
              </a:spcAft>
              <a:buFont typeface="Wingdings" pitchFamily="2" charset="2"/>
              <a:buChar char="p"/>
              <a:defRPr/>
            </a:pPr>
            <a:r>
              <a:rPr lang="en-US" altLang="zh-CN" dirty="0">
                <a:latin typeface="微软雅黑" pitchFamily="34" charset="-122"/>
                <a:ea typeface="微软雅黑" pitchFamily="34" charset="-122"/>
              </a:rPr>
              <a:t>2015</a:t>
            </a:r>
            <a:r>
              <a:rPr lang="zh-CN" altLang="en-US" dirty="0">
                <a:latin typeface="微软雅黑" pitchFamily="34" charset="-122"/>
                <a:ea typeface="微软雅黑" pitchFamily="34" charset="-122"/>
              </a:rPr>
              <a:t>至</a:t>
            </a:r>
            <a:r>
              <a:rPr lang="en-US" altLang="zh-CN" dirty="0">
                <a:latin typeface="微软雅黑" pitchFamily="34" charset="-122"/>
                <a:ea typeface="微软雅黑" pitchFamily="34" charset="-122"/>
              </a:rPr>
              <a:t>2018</a:t>
            </a:r>
            <a:r>
              <a:rPr lang="zh-CN" altLang="en-US" dirty="0">
                <a:latin typeface="微软雅黑" pitchFamily="34" charset="-122"/>
                <a:ea typeface="微软雅黑" pitchFamily="34" charset="-122"/>
              </a:rPr>
              <a:t>年，先后有</a:t>
            </a:r>
            <a:r>
              <a:rPr lang="en-US" altLang="zh-CN" dirty="0">
                <a:latin typeface="微软雅黑" pitchFamily="34" charset="-122"/>
                <a:ea typeface="微软雅黑" pitchFamily="34" charset="-122"/>
              </a:rPr>
              <a:t>10</a:t>
            </a:r>
            <a:r>
              <a:rPr lang="zh-CN" altLang="en-US" dirty="0">
                <a:latin typeface="微软雅黑" pitchFamily="34" charset="-122"/>
                <a:ea typeface="微软雅黑" pitchFamily="34" charset="-122"/>
              </a:rPr>
              <a:t>种期刊提高了出版频率</a:t>
            </a:r>
            <a:endParaRPr lang="en-US" altLang="zh-CN" dirty="0">
              <a:latin typeface="微软雅黑" pitchFamily="34" charset="-122"/>
              <a:ea typeface="微软雅黑" pitchFamily="34" charset="-122"/>
            </a:endParaRPr>
          </a:p>
          <a:p>
            <a:pPr marL="342900" indent="-342900" fontAlgn="auto">
              <a:spcBef>
                <a:spcPts val="1200"/>
              </a:spcBef>
              <a:spcAft>
                <a:spcPts val="0"/>
              </a:spcAft>
              <a:buFont typeface="Wingdings" pitchFamily="2" charset="2"/>
              <a:buChar char="p"/>
              <a:defRPr/>
            </a:pPr>
            <a:r>
              <a:rPr lang="zh-CN" altLang="en-US" dirty="0">
                <a:latin typeface="微软雅黑" pitchFamily="34" charset="-122"/>
                <a:ea typeface="微软雅黑" pitchFamily="34" charset="-122"/>
              </a:rPr>
              <a:t>每篇文章都经过严格的评审流程</a:t>
            </a:r>
            <a:endParaRPr lang="en-US" altLang="zh-CN" dirty="0">
              <a:latin typeface="微软雅黑" pitchFamily="34" charset="-122"/>
              <a:ea typeface="微软雅黑" pitchFamily="34" charset="-122"/>
            </a:endParaRPr>
          </a:p>
          <a:p>
            <a:pPr marL="342900" indent="-342900">
              <a:spcBef>
                <a:spcPts val="1200"/>
              </a:spcBef>
              <a:buFont typeface="Wingdings" pitchFamily="2" charset="2"/>
              <a:buChar char="p"/>
              <a:defRPr/>
            </a:pPr>
            <a:r>
              <a:rPr lang="zh-CN" altLang="en-US" dirty="0" smtClean="0">
                <a:latin typeface="微软雅黑" pitchFamily="34" charset="-122"/>
                <a:ea typeface="微软雅黑" pitchFamily="34" charset="-122"/>
              </a:rPr>
              <a:t>影响因子：</a:t>
            </a:r>
            <a:r>
              <a:rPr lang="zh-CN" altLang="en-US" dirty="0">
                <a:latin typeface="微软雅黑" pitchFamily="34" charset="-122"/>
                <a:ea typeface="微软雅黑" pitchFamily="34" charset="-122"/>
              </a:rPr>
              <a:t>根据近五年的</a:t>
            </a:r>
            <a:r>
              <a:rPr lang="en-US" altLang="zh-CN" dirty="0">
                <a:latin typeface="微软雅黑" pitchFamily="34" charset="-122"/>
                <a:ea typeface="微软雅黑" pitchFamily="34" charset="-122"/>
              </a:rPr>
              <a:t>JCR《</a:t>
            </a:r>
            <a:r>
              <a:rPr lang="zh-CN" altLang="en-US" dirty="0">
                <a:latin typeface="微软雅黑" pitchFamily="34" charset="-122"/>
                <a:ea typeface="微软雅黑" pitchFamily="34" charset="-122"/>
              </a:rPr>
              <a:t>期刊引用报告</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ASME</a:t>
            </a:r>
            <a:r>
              <a:rPr lang="zh-CN" altLang="en-US" dirty="0">
                <a:latin typeface="微软雅黑" pitchFamily="34" charset="-122"/>
                <a:ea typeface="微软雅黑" pitchFamily="34" charset="-122"/>
              </a:rPr>
              <a:t>期刊影响因子持续上涨，五年刊均影响</a:t>
            </a:r>
            <a:r>
              <a:rPr lang="zh-CN" altLang="en-US" dirty="0" smtClean="0">
                <a:latin typeface="微软雅黑" pitchFamily="34" charset="-122"/>
                <a:ea typeface="微软雅黑" pitchFamily="34" charset="-122"/>
              </a:rPr>
              <a:t>因子约</a:t>
            </a:r>
            <a:r>
              <a:rPr lang="en-US" altLang="zh-CN" dirty="0" smtClean="0">
                <a:latin typeface="微软雅黑" pitchFamily="34" charset="-122"/>
                <a:ea typeface="微软雅黑" pitchFamily="34" charset="-122"/>
              </a:rPr>
              <a:t>2.3</a:t>
            </a:r>
          </a:p>
          <a:p>
            <a:pPr marL="342900" indent="-342900">
              <a:spcBef>
                <a:spcPts val="1200"/>
              </a:spcBef>
              <a:buFont typeface="Wingdings" pitchFamily="2" charset="2"/>
              <a:buChar char="p"/>
              <a:defRPr/>
            </a:pPr>
            <a:r>
              <a:rPr lang="en-US" altLang="zh-CN" dirty="0" smtClean="0">
                <a:latin typeface="微软雅黑" pitchFamily="34" charset="-122"/>
                <a:ea typeface="微软雅黑" pitchFamily="34" charset="-122"/>
              </a:rPr>
              <a:t>  </a:t>
            </a:r>
            <a:r>
              <a:rPr lang="en-US" altLang="zh-CN" dirty="0">
                <a:latin typeface="微软雅黑" pitchFamily="34" charset="-122"/>
                <a:ea typeface="微软雅黑" pitchFamily="34" charset="-122"/>
              </a:rPr>
              <a:t>2020</a:t>
            </a:r>
            <a:r>
              <a:rPr lang="zh-CN" altLang="en-US" dirty="0">
                <a:latin typeface="微软雅黑" pitchFamily="34" charset="-122"/>
                <a:ea typeface="微软雅黑" pitchFamily="34" charset="-122"/>
              </a:rPr>
              <a:t>年发布的最新</a:t>
            </a:r>
            <a:r>
              <a:rPr lang="en-US" altLang="zh-CN" dirty="0">
                <a:latin typeface="微软雅黑" pitchFamily="34" charset="-122"/>
                <a:ea typeface="微软雅黑" pitchFamily="34" charset="-122"/>
              </a:rPr>
              <a:t>JCR</a:t>
            </a:r>
            <a:r>
              <a:rPr lang="zh-CN" altLang="en-US" dirty="0">
                <a:latin typeface="微软雅黑" pitchFamily="34" charset="-122"/>
                <a:ea typeface="微软雅黑" pitchFamily="34" charset="-122"/>
              </a:rPr>
              <a:t>公布，</a:t>
            </a:r>
            <a:r>
              <a:rPr lang="en-US" altLang="zh-CN" dirty="0">
                <a:latin typeface="微软雅黑" pitchFamily="34" charset="-122"/>
                <a:ea typeface="微软雅黑" pitchFamily="34" charset="-122"/>
              </a:rPr>
              <a:t>8</a:t>
            </a:r>
            <a:r>
              <a:rPr lang="zh-CN" altLang="en-US" dirty="0">
                <a:latin typeface="微软雅黑" pitchFamily="34" charset="-122"/>
                <a:ea typeface="微软雅黑" pitchFamily="34" charset="-122"/>
              </a:rPr>
              <a:t>种期刊影响因子涨幅超过</a:t>
            </a:r>
            <a:r>
              <a:rPr lang="en-US" altLang="zh-CN" dirty="0">
                <a:latin typeface="微软雅黑" pitchFamily="34" charset="-122"/>
                <a:ea typeface="微软雅黑" pitchFamily="34" charset="-122"/>
              </a:rPr>
              <a:t>20%</a:t>
            </a:r>
            <a:r>
              <a:rPr lang="zh-CN" altLang="en-US" dirty="0">
                <a:latin typeface="微软雅黑" pitchFamily="34" charset="-122"/>
                <a:ea typeface="微软雅黑" pitchFamily="34" charset="-122"/>
              </a:rPr>
              <a:t> </a:t>
            </a:r>
            <a:r>
              <a:rPr lang="zh-CN" altLang="en-US" b="1" dirty="0"/>
              <a:t>。</a:t>
            </a:r>
            <a:endParaRPr lang="zh-CN" altLang="en-US" dirty="0"/>
          </a:p>
          <a:p>
            <a:pPr marL="342900" indent="-342900" fontAlgn="auto">
              <a:spcBef>
                <a:spcPts val="1200"/>
              </a:spcBef>
              <a:spcAft>
                <a:spcPts val="0"/>
              </a:spcAft>
              <a:buFont typeface="Wingdings" pitchFamily="2" charset="2"/>
              <a:buChar char="p"/>
              <a:defRPr/>
            </a:pPr>
            <a:endParaRPr lang="en-US" altLang="zh-CN" dirty="0">
              <a:latin typeface="微软雅黑" pitchFamily="34" charset="-122"/>
              <a:ea typeface="微软雅黑" pitchFamily="34" charset="-122"/>
            </a:endParaRPr>
          </a:p>
        </p:txBody>
      </p:sp>
      <p:sp>
        <p:nvSpPr>
          <p:cNvPr id="16" name="Content Placeholder 2"/>
          <p:cNvSpPr txBox="1">
            <a:spLocks/>
          </p:cNvSpPr>
          <p:nvPr/>
        </p:nvSpPr>
        <p:spPr bwMode="auto">
          <a:xfrm flipH="1">
            <a:off x="2987824" y="4797152"/>
            <a:ext cx="5688633" cy="1584175"/>
          </a:xfrm>
          <a:prstGeom prst="homePlate">
            <a:avLst>
              <a:gd name="adj" fmla="val 16767"/>
            </a:avLst>
          </a:prstGeom>
          <a:ln>
            <a:headEnd/>
            <a:tailEnd/>
          </a:ln>
        </p:spPr>
        <p:style>
          <a:lnRef idx="0">
            <a:schemeClr val="accent5"/>
          </a:lnRef>
          <a:fillRef idx="3">
            <a:schemeClr val="accent5"/>
          </a:fillRef>
          <a:effectRef idx="3">
            <a:schemeClr val="accent5"/>
          </a:effectRef>
          <a:fontRef idx="minor">
            <a:schemeClr val="lt1"/>
          </a:fontRef>
        </p:style>
        <p:txBody>
          <a:bodyPr/>
          <a:lstStyle/>
          <a:p>
            <a:pPr marL="360000" indent="-342900" algn="ctr">
              <a:spcBef>
                <a:spcPts val="1200"/>
              </a:spcBef>
            </a:pPr>
            <a:r>
              <a:rPr lang="zh-CN" altLang="en-US" sz="1600" b="1" dirty="0">
                <a:solidFill>
                  <a:schemeClr val="bg1"/>
                </a:solidFill>
                <a:latin typeface="微软雅黑" pitchFamily="34" charset="-122"/>
                <a:ea typeface="微软雅黑" pitchFamily="34" charset="-122"/>
              </a:rPr>
              <a:t>工程类期刊影响因子的</a:t>
            </a:r>
            <a:r>
              <a:rPr lang="zh-CN" altLang="en-US" sz="1600" b="1" dirty="0" smtClean="0">
                <a:solidFill>
                  <a:schemeClr val="bg1"/>
                </a:solidFill>
                <a:latin typeface="微软雅黑" pitchFamily="34" charset="-122"/>
                <a:ea typeface="微软雅黑" pitchFamily="34" charset="-122"/>
              </a:rPr>
              <a:t>特点</a:t>
            </a:r>
            <a:endParaRPr lang="en-US" altLang="zh-CN" sz="1600" b="1" dirty="0">
              <a:solidFill>
                <a:schemeClr val="bg1"/>
              </a:solidFill>
              <a:latin typeface="微软雅黑" pitchFamily="34" charset="-122"/>
              <a:ea typeface="微软雅黑" pitchFamily="34" charset="-122"/>
            </a:endParaRPr>
          </a:p>
          <a:p>
            <a:pPr marL="360000" indent="-342900" algn="ctr">
              <a:spcBef>
                <a:spcPts val="1200"/>
              </a:spcBef>
              <a:buFont typeface="Wingdings" pitchFamily="2" charset="2"/>
              <a:buChar char="p"/>
            </a:pPr>
            <a:r>
              <a:rPr lang="zh-CN" altLang="en-US" sz="1600" dirty="0">
                <a:solidFill>
                  <a:schemeClr val="bg1"/>
                </a:solidFill>
                <a:latin typeface="微软雅黑" pitchFamily="34" charset="-122"/>
                <a:ea typeface="微软雅黑" pitchFamily="34" charset="-122"/>
              </a:rPr>
              <a:t>研究</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实践</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发文周期较长</a:t>
            </a:r>
            <a:endParaRPr lang="en-US" altLang="zh-CN" sz="1600" dirty="0">
              <a:solidFill>
                <a:schemeClr val="bg1"/>
              </a:solidFill>
              <a:latin typeface="微软雅黑" pitchFamily="34" charset="-122"/>
              <a:ea typeface="微软雅黑" pitchFamily="34" charset="-122"/>
            </a:endParaRPr>
          </a:p>
          <a:p>
            <a:pPr marL="360000" indent="-342900" algn="ctr">
              <a:spcBef>
                <a:spcPts val="1200"/>
              </a:spcBef>
              <a:buFont typeface="Wingdings" pitchFamily="2" charset="2"/>
              <a:buChar char="p"/>
            </a:pPr>
            <a:r>
              <a:rPr lang="zh-CN" altLang="en-US" sz="1600" dirty="0">
                <a:solidFill>
                  <a:schemeClr val="bg1"/>
                </a:solidFill>
                <a:latin typeface="微软雅黑" pitchFamily="34" charset="-122"/>
                <a:ea typeface="微软雅黑" pitchFamily="34" charset="-122"/>
              </a:rPr>
              <a:t>发文研究人员数量：较其他热门学科少</a:t>
            </a:r>
            <a:endParaRPr lang="en-US" altLang="zh-CN" sz="1600" dirty="0">
              <a:solidFill>
                <a:schemeClr val="bg1"/>
              </a:solidFill>
              <a:latin typeface="微软雅黑" pitchFamily="34" charset="-122"/>
              <a:ea typeface="微软雅黑" pitchFamily="34" charset="-122"/>
            </a:endParaRPr>
          </a:p>
          <a:p>
            <a:pPr marL="360000" indent="-342900" algn="ctr">
              <a:spcBef>
                <a:spcPts val="1200"/>
              </a:spcBef>
              <a:buFont typeface="Wingdings" pitchFamily="2" charset="2"/>
              <a:buChar char="p"/>
            </a:pPr>
            <a:r>
              <a:rPr lang="zh-CN" altLang="en-US" sz="1600" dirty="0">
                <a:solidFill>
                  <a:schemeClr val="bg1"/>
                </a:solidFill>
                <a:latin typeface="微软雅黑" pitchFamily="34" charset="-122"/>
                <a:ea typeface="微软雅黑" pitchFamily="34" charset="-122"/>
              </a:rPr>
              <a:t>研究人员和从业者阅读习惯：“只参考、不引用”</a:t>
            </a:r>
            <a:endParaRPr lang="en-US" altLang="zh-CN" sz="1600" dirty="0">
              <a:solidFill>
                <a:schemeClr val="bg1"/>
              </a:solidFill>
              <a:latin typeface="微软雅黑" pitchFamily="34" charset="-122"/>
              <a:ea typeface="微软雅黑" pitchFamily="34" charset="-122"/>
            </a:endParaRPr>
          </a:p>
        </p:txBody>
      </p:sp>
      <p:sp>
        <p:nvSpPr>
          <p:cNvPr id="18" name="Title 1"/>
          <p:cNvSpPr txBox="1">
            <a:spLocks/>
          </p:cNvSpPr>
          <p:nvPr/>
        </p:nvSpPr>
        <p:spPr bwMode="auto">
          <a:xfrm>
            <a:off x="671513" y="1095648"/>
            <a:ext cx="7908925"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2352</TotalTime>
  <Words>4927</Words>
  <Application>Microsoft Office PowerPoint</Application>
  <PresentationFormat>全屏显示(4:3)</PresentationFormat>
  <Paragraphs>653</Paragraphs>
  <Slides>77</Slides>
  <Notes>61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77</vt:i4>
      </vt:variant>
    </vt:vector>
  </HeadingPairs>
  <TitlesOfParts>
    <vt:vector size="88" baseType="lpstr">
      <vt:lpstr>MicrosoftYaHei-Bold</vt:lpstr>
      <vt:lpstr>华文细黑</vt:lpstr>
      <vt:lpstr>宋体</vt:lpstr>
      <vt:lpstr>微软雅黑</vt:lpstr>
      <vt:lpstr>Arial</vt:lpstr>
      <vt:lpstr>Calibri</vt:lpstr>
      <vt:lpstr>Helvetica</vt:lpstr>
      <vt:lpstr>Times New Roman</vt:lpstr>
      <vt:lpstr>Verdana</vt:lpstr>
      <vt:lpstr>Wingdings</vt:lpstr>
      <vt:lpstr>Office 主题</vt:lpstr>
      <vt:lpstr>ASME（美国机械工程师学会）数据库 使用指南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aimee</dc:creator>
  <cp:lastModifiedBy>Chloe Yu</cp:lastModifiedBy>
  <cp:revision>252</cp:revision>
  <dcterms:created xsi:type="dcterms:W3CDTF">2016-06-24T05:33:05Z</dcterms:created>
  <dcterms:modified xsi:type="dcterms:W3CDTF">2021-01-13T01:25:20Z</dcterms:modified>
</cp:coreProperties>
</file>